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8" r:id="rId2"/>
    <p:sldId id="371" r:id="rId3"/>
    <p:sldId id="368" r:id="rId4"/>
    <p:sldId id="370" r:id="rId5"/>
    <p:sldId id="369" r:id="rId6"/>
    <p:sldId id="325" r:id="rId7"/>
    <p:sldId id="327" r:id="rId8"/>
    <p:sldId id="328" r:id="rId9"/>
    <p:sldId id="329" r:id="rId10"/>
    <p:sldId id="330" r:id="rId11"/>
    <p:sldId id="331" r:id="rId12"/>
    <p:sldId id="332" r:id="rId13"/>
    <p:sldId id="336" r:id="rId14"/>
    <p:sldId id="333" r:id="rId15"/>
    <p:sldId id="337" r:id="rId16"/>
    <p:sldId id="341" r:id="rId17"/>
    <p:sldId id="351" r:id="rId18"/>
    <p:sldId id="352" r:id="rId19"/>
    <p:sldId id="355" r:id="rId20"/>
    <p:sldId id="353" r:id="rId21"/>
    <p:sldId id="354" r:id="rId22"/>
    <p:sldId id="356" r:id="rId23"/>
    <p:sldId id="357" r:id="rId24"/>
    <p:sldId id="358" r:id="rId25"/>
    <p:sldId id="363" r:id="rId26"/>
    <p:sldId id="359" r:id="rId27"/>
    <p:sldId id="364" r:id="rId28"/>
    <p:sldId id="360" r:id="rId29"/>
    <p:sldId id="365" r:id="rId30"/>
    <p:sldId id="361" r:id="rId31"/>
    <p:sldId id="366" r:id="rId32"/>
    <p:sldId id="362" r:id="rId33"/>
    <p:sldId id="367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FA0"/>
    <a:srgbClr val="124DAE"/>
    <a:srgbClr val="0628BA"/>
    <a:srgbClr val="135CAD"/>
    <a:srgbClr val="79D525"/>
    <a:srgbClr val="6B4383"/>
    <a:srgbClr val="0086EA"/>
    <a:srgbClr val="0091FE"/>
    <a:srgbClr val="405CE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86323" autoAdjust="0"/>
  </p:normalViewPr>
  <p:slideViewPr>
    <p:cSldViewPr>
      <p:cViewPr>
        <p:scale>
          <a:sx n="75" d="100"/>
          <a:sy n="75" d="100"/>
        </p:scale>
        <p:origin x="-100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216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5BECE-C27D-443B-B9F3-8D32D8EC9642}" type="datetimeFigureOut">
              <a:rPr lang="it-IT" smtClean="0"/>
              <a:t>15/09/2012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248AD-042A-4508-9423-620A7F9565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11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5AC0-CC49-48C6-925D-DBD8B4CA3833}" type="datetimeFigureOut">
              <a:rPr lang="it-IT" smtClean="0"/>
              <a:pPr/>
              <a:t>15/09/2012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90770-31CB-42A4-833D-FF0556E749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26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90770-31CB-42A4-833D-FF0556E7495E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177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90770-31CB-42A4-833D-FF0556E7495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DE53-5F4C-4017-BFBF-39D145E9CDC9}" type="datetimeFigureOut">
              <a:rPr lang="it-IT" smtClean="0"/>
              <a:pPr/>
              <a:t>15/09/2012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0D6E-939C-4D6A-A324-25DBC8C83B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DE53-5F4C-4017-BFBF-39D145E9CDC9}" type="datetimeFigureOut">
              <a:rPr lang="it-IT" smtClean="0"/>
              <a:pPr/>
              <a:t>15/09/2012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0D6E-939C-4D6A-A324-25DBC8C83B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DE53-5F4C-4017-BFBF-39D145E9CDC9}" type="datetimeFigureOut">
              <a:rPr lang="it-IT" smtClean="0"/>
              <a:pPr/>
              <a:t>15/09/2012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0D6E-939C-4D6A-A324-25DBC8C83B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DE53-5F4C-4017-BFBF-39D145E9CDC9}" type="datetimeFigureOut">
              <a:rPr lang="it-IT" smtClean="0"/>
              <a:pPr/>
              <a:t>15/09/2012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0D6E-939C-4D6A-A324-25DBC8C83B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DE53-5F4C-4017-BFBF-39D145E9CDC9}" type="datetimeFigureOut">
              <a:rPr lang="it-IT" smtClean="0"/>
              <a:pPr/>
              <a:t>15/09/2012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0D6E-939C-4D6A-A324-25DBC8C83B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DE53-5F4C-4017-BFBF-39D145E9CDC9}" type="datetimeFigureOut">
              <a:rPr lang="it-IT" smtClean="0"/>
              <a:pPr/>
              <a:t>15/09/2012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0D6E-939C-4D6A-A324-25DBC8C83B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DE53-5F4C-4017-BFBF-39D145E9CDC9}" type="datetimeFigureOut">
              <a:rPr lang="it-IT" smtClean="0"/>
              <a:pPr/>
              <a:t>15/09/2012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0D6E-939C-4D6A-A324-25DBC8C83B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DE53-5F4C-4017-BFBF-39D145E9CDC9}" type="datetimeFigureOut">
              <a:rPr lang="it-IT" smtClean="0"/>
              <a:pPr/>
              <a:t>15/09/2012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0D6E-939C-4D6A-A324-25DBC8C83B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DE53-5F4C-4017-BFBF-39D145E9CDC9}" type="datetimeFigureOut">
              <a:rPr lang="it-IT" smtClean="0"/>
              <a:pPr/>
              <a:t>15/09/2012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0D6E-939C-4D6A-A324-25DBC8C83B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DE53-5F4C-4017-BFBF-39D145E9CDC9}" type="datetimeFigureOut">
              <a:rPr lang="it-IT" smtClean="0"/>
              <a:pPr/>
              <a:t>15/09/2012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0D6E-939C-4D6A-A324-25DBC8C83B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DE53-5F4C-4017-BFBF-39D145E9CDC9}" type="datetimeFigureOut">
              <a:rPr lang="it-IT" smtClean="0"/>
              <a:pPr/>
              <a:t>15/09/2012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0D6E-939C-4D6A-A324-25DBC8C83B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2DE53-5F4C-4017-BFBF-39D145E9CDC9}" type="datetimeFigureOut">
              <a:rPr lang="it-IT" smtClean="0"/>
              <a:pPr/>
              <a:t>15/09/2012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0D6E-939C-4D6A-A324-25DBC8C83BE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59" y="118373"/>
            <a:ext cx="172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Cattolica Italiana ARCIDIOCESI DI OTRANTO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483768" y="332656"/>
            <a:ext cx="6408712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cap="small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ADULTI</a:t>
            </a:r>
            <a:endParaRPr lang="it-IT" sz="36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81250"/>
            <a:ext cx="6172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5143500" y="1484784"/>
            <a:ext cx="40005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4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endParaRPr lang="it-IT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it-IT" sz="4000" cap="all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Percorso</a:t>
            </a:r>
          </a:p>
          <a:p>
            <a:pPr algn="ctr"/>
            <a:r>
              <a:rPr lang="it-IT" sz="4000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FORMATIVO</a:t>
            </a:r>
            <a:endParaRPr lang="it-IT" sz="4000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ctr"/>
            <a:r>
              <a:rPr lang="it-IT" sz="4000" dirty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PER GRUPPI ADULTI</a:t>
            </a:r>
            <a:endParaRPr lang="it-IT" sz="4400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endParaRPr lang="it-IT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r"/>
            <a:r>
              <a:rPr lang="it-IT" sz="3600" b="1" dirty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anno</a:t>
            </a:r>
          </a:p>
          <a:p>
            <a:pPr algn="r"/>
            <a:r>
              <a:rPr lang="it-IT" sz="3600" b="1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2012/2013</a:t>
            </a:r>
            <a:endParaRPr lang="it-IT" sz="3600" b="1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004" y="1178999"/>
            <a:ext cx="4840288" cy="81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3880083" cy="613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144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267744" y="116632"/>
            <a:ext cx="662473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cap="small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Scelte di Fondo</a:t>
            </a:r>
            <a:endParaRPr lang="it-IT" sz="32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139952" y="1268760"/>
            <a:ext cx="4776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5. L’importanza dell’autoformazione</a:t>
            </a:r>
            <a:endParaRPr lang="it-IT" sz="2400" dirty="0"/>
          </a:p>
        </p:txBody>
      </p:sp>
      <p:sp>
        <p:nvSpPr>
          <p:cNvPr id="10" name="Rettangolo 9"/>
          <p:cNvSpPr/>
          <p:nvPr/>
        </p:nvSpPr>
        <p:spPr>
          <a:xfrm>
            <a:off x="3419872" y="2132856"/>
            <a:ext cx="57241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L’esperienza del gruppo non esaurisce la dimensione formativa </a:t>
            </a:r>
          </a:p>
          <a:p>
            <a:pPr algn="r"/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 attorno al sussidio, né negli incontri.</a:t>
            </a:r>
          </a:p>
          <a:p>
            <a:pPr algn="r"/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ruolo fondamentale è giocato dal processo di autoformazione che accompagna tutta la vita dell’adulto nella fede.</a:t>
            </a:r>
          </a:p>
          <a:p>
            <a:pPr algn="r"/>
            <a:r>
              <a:rPr lang="it-IT" b="1" dirty="0" smtClean="0">
                <a:solidFill>
                  <a:srgbClr val="202F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L’autoformazione ha queste caratteristiche fondamentali:</a:t>
            </a:r>
            <a:endParaRPr lang="it-IT" b="1" dirty="0">
              <a:solidFill>
                <a:srgbClr val="202F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337396" y="4194954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smtClean="0">
                <a:solidFill>
                  <a:srgbClr val="202FA0"/>
                </a:solidFill>
              </a:rPr>
              <a:t>• </a:t>
            </a:r>
            <a:r>
              <a:rPr lang="it-IT" b="1" i="1" dirty="0" smtClean="0">
                <a:solidFill>
                  <a:srgbClr val="202FA0"/>
                </a:solidFill>
              </a:rPr>
              <a:t>il riferimento essenziale alla </a:t>
            </a:r>
            <a:r>
              <a:rPr lang="it-IT" b="1" i="1" dirty="0">
                <a:solidFill>
                  <a:srgbClr val="202FA0"/>
                </a:solidFill>
              </a:rPr>
              <a:t>Parola di Dio </a:t>
            </a:r>
          </a:p>
          <a:p>
            <a:pPr algn="r"/>
            <a:r>
              <a:rPr lang="it-IT" b="1" i="1" dirty="0">
                <a:solidFill>
                  <a:srgbClr val="202FA0"/>
                </a:solidFill>
              </a:rPr>
              <a:t>• </a:t>
            </a:r>
            <a:r>
              <a:rPr lang="it-IT" b="1" i="1" dirty="0" smtClean="0">
                <a:solidFill>
                  <a:srgbClr val="202FA0"/>
                </a:solidFill>
              </a:rPr>
              <a:t> la </a:t>
            </a:r>
            <a:r>
              <a:rPr lang="it-IT" b="1" i="1" dirty="0">
                <a:solidFill>
                  <a:srgbClr val="202FA0"/>
                </a:solidFill>
              </a:rPr>
              <a:t>preghiera personale e liturgica </a:t>
            </a:r>
          </a:p>
          <a:p>
            <a:pPr algn="r"/>
            <a:r>
              <a:rPr lang="it-IT" b="1" i="1" dirty="0" smtClean="0">
                <a:solidFill>
                  <a:srgbClr val="202FA0"/>
                </a:solidFill>
              </a:rPr>
              <a:t>• l’attenzione </a:t>
            </a:r>
            <a:r>
              <a:rPr lang="it-IT" b="1" i="1" dirty="0">
                <a:solidFill>
                  <a:srgbClr val="202FA0"/>
                </a:solidFill>
              </a:rPr>
              <a:t>alla propria vita e alla realtà nel suo </a:t>
            </a:r>
            <a:r>
              <a:rPr lang="it-IT" b="1" i="1" dirty="0" smtClean="0">
                <a:solidFill>
                  <a:srgbClr val="202FA0"/>
                </a:solidFill>
              </a:rPr>
              <a:t>insieme</a:t>
            </a:r>
            <a:endParaRPr lang="it-IT" b="1" i="1" dirty="0">
              <a:solidFill>
                <a:srgbClr val="202FA0"/>
              </a:solidFill>
            </a:endParaRPr>
          </a:p>
          <a:p>
            <a:pPr algn="r"/>
            <a:r>
              <a:rPr lang="it-IT" b="1" i="1" dirty="0">
                <a:solidFill>
                  <a:srgbClr val="202FA0"/>
                </a:solidFill>
              </a:rPr>
              <a:t>• </a:t>
            </a:r>
            <a:r>
              <a:rPr lang="it-IT" b="1" i="1" dirty="0" smtClean="0">
                <a:solidFill>
                  <a:srgbClr val="202FA0"/>
                </a:solidFill>
              </a:rPr>
              <a:t> la coscienza </a:t>
            </a:r>
            <a:r>
              <a:rPr lang="it-IT" b="1" i="1" dirty="0">
                <a:solidFill>
                  <a:srgbClr val="202FA0"/>
                </a:solidFill>
              </a:rPr>
              <a:t>di appartenere alla </a:t>
            </a:r>
            <a:r>
              <a:rPr lang="it-IT" b="1" i="1" dirty="0" smtClean="0">
                <a:solidFill>
                  <a:srgbClr val="202FA0"/>
                </a:solidFill>
              </a:rPr>
              <a:t>Chiesa delineata dal</a:t>
            </a:r>
          </a:p>
          <a:p>
            <a:pPr algn="r"/>
            <a:r>
              <a:rPr lang="it-IT" b="1" i="1" dirty="0" smtClean="0">
                <a:solidFill>
                  <a:srgbClr val="202FA0"/>
                </a:solidFill>
              </a:rPr>
              <a:t> Concilio ecumenico Vaticano II </a:t>
            </a:r>
            <a:endParaRPr lang="it-IT" b="1" i="1" dirty="0">
              <a:solidFill>
                <a:srgbClr val="202FA0"/>
              </a:solidFill>
            </a:endParaRPr>
          </a:p>
          <a:p>
            <a:pPr algn="r"/>
            <a:r>
              <a:rPr lang="it-IT" b="1" i="1" dirty="0">
                <a:solidFill>
                  <a:srgbClr val="202FA0"/>
                </a:solidFill>
              </a:rPr>
              <a:t>• </a:t>
            </a:r>
            <a:r>
              <a:rPr lang="it-IT" b="1" i="1" dirty="0" smtClean="0">
                <a:solidFill>
                  <a:srgbClr val="202FA0"/>
                </a:solidFill>
              </a:rPr>
              <a:t> la consapevolezza </a:t>
            </a:r>
            <a:r>
              <a:rPr lang="it-IT" b="1" i="1" dirty="0">
                <a:solidFill>
                  <a:srgbClr val="202FA0"/>
                </a:solidFill>
              </a:rPr>
              <a:t>di far parte di una comunità </a:t>
            </a:r>
            <a:r>
              <a:rPr lang="it-IT" b="1" i="1" dirty="0" smtClean="0">
                <a:solidFill>
                  <a:srgbClr val="202FA0"/>
                </a:solidFill>
              </a:rPr>
              <a:t>civile</a:t>
            </a:r>
            <a:r>
              <a:rPr lang="it-IT" i="1" dirty="0" smtClean="0">
                <a:solidFill>
                  <a:srgbClr val="202FA0"/>
                </a:solidFill>
              </a:rPr>
              <a:t>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419872" y="6165304"/>
            <a:ext cx="543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(cfr. Sentieri di speranza, p. 237)</a:t>
            </a:r>
            <a:endParaRPr lang="it-IT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</a:p>
          <a:p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267744" y="116632"/>
            <a:ext cx="662473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L’importanza dell’autoformazione</a:t>
            </a:r>
            <a:endParaRPr lang="it-IT" sz="32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614" y="764704"/>
            <a:ext cx="388008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2366591" cy="317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648439"/>
            <a:ext cx="1416500" cy="300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157192"/>
            <a:ext cx="236026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980728"/>
            <a:ext cx="2271338" cy="7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59" y="118373"/>
            <a:ext cx="1445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</a:p>
          <a:p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267744" y="116632"/>
            <a:ext cx="662473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IL METODO DEL GRUPPO ADULTI</a:t>
            </a:r>
            <a:endParaRPr lang="it-IT" sz="32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6997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4499992" y="1196752"/>
            <a:ext cx="4173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1. Il discernimento comunitario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2627784" y="1772816"/>
            <a:ext cx="6246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virtù del discernimento è quella qualità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consente di distinguere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ogni circostanza cosa convenga fare e, ancor prima,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 si può e si deve prendere una decisione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 restare sempre e solo spettatori della propria vita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600400" y="3573016"/>
            <a:ext cx="5148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discernimento è un cammino che tende a tre obiettivi complementari: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la verità od obiettività nel “leggere” un avvenimento, un problema;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la correttezza nel valutarlo;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l’efficacia nel prendere decisioni.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</a:p>
          <a:p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422822" y="116632"/>
            <a:ext cx="6469657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IL METODO DEL GRUPPO ADULTI</a:t>
            </a:r>
            <a:endParaRPr lang="it-IT" sz="32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6997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-180528" y="6453336"/>
            <a:ext cx="6156176" cy="404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cap="small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bussola – orientarsi nel testo</a:t>
            </a:r>
            <a:endParaRPr lang="it-IT" sz="24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499992" y="1196752"/>
            <a:ext cx="4173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1. Il discernimento comunitario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2627784" y="1772816"/>
            <a:ext cx="6246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virtù del discernimento è quella qualità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consente di distinguere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ogni circostanza cosa convenga fare e, ancor prima,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 si può e si deve prendere una decisione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 restare sempre e solo spettatori della propria vita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987824" y="3573016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è una moda, non ha una logica di democrazia,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la necessità di mettere all’opera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tutti i carismi nel corpo della Chiesa.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</a:p>
          <a:p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267744" y="116632"/>
            <a:ext cx="662473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IL METODO DEL GRUPPO ADULTI</a:t>
            </a:r>
            <a:endParaRPr lang="it-IT" sz="32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6997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-180528" y="6453336"/>
            <a:ext cx="6156176" cy="404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cap="small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bussola – orientarsi nel testo</a:t>
            </a:r>
            <a:endParaRPr lang="it-IT" sz="24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915816" y="4437112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discernimento è un cammino che tende a tre obiettivi complementari: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la verità od obiettività nel “leggere” un avvenimento, un problema;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la correttezza nel valutarlo;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l’efficacia nel prendere decisioni.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499992" y="1196752"/>
            <a:ext cx="4173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1. Il discernimento comunitario</a:t>
            </a:r>
            <a:endParaRPr lang="it-IT" sz="2400" dirty="0"/>
          </a:p>
        </p:txBody>
      </p:sp>
      <p:sp>
        <p:nvSpPr>
          <p:cNvPr id="15" name="Rettangolo 14"/>
          <p:cNvSpPr/>
          <p:nvPr/>
        </p:nvSpPr>
        <p:spPr>
          <a:xfrm>
            <a:off x="2771800" y="1844824"/>
            <a:ext cx="6102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discernimento si sviluppa attraverso alcuni fasi:</a:t>
            </a:r>
          </a:p>
          <a:p>
            <a:pPr algn="r"/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Il momento della conoscenza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Il momento della soggettività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Il momento dell’approfondimento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Il momento della valutazione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Il momento decisionale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Il momento esecutivo </a:t>
            </a:r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59" y="118373"/>
            <a:ext cx="181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2483768" y="116632"/>
            <a:ext cx="6408712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IL METODO DEL GRUPPO ADULTI</a:t>
            </a:r>
            <a:endParaRPr lang="it-IT" sz="32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6997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5076056" y="1196752"/>
            <a:ext cx="2987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2. Gli esercizi di laicità</a:t>
            </a:r>
            <a:endParaRPr lang="it-IT" sz="2400" dirty="0"/>
          </a:p>
        </p:txBody>
      </p:sp>
      <p:sp>
        <p:nvSpPr>
          <p:cNvPr id="10" name="Rettangolo 9"/>
          <p:cNvSpPr/>
          <p:nvPr/>
        </p:nvSpPr>
        <p:spPr>
          <a:xfrm>
            <a:off x="1907704" y="1772816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percorso del gruppo non è completo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non si fanno gli esercizi di laicità.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svolgere questa parte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 tradire il senso del percorso,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lasciare le persone da sole a fare i conti con la vita,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far venire meno la dimensione ecclesiale,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fraternità e di comunione con la vita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 scelte delle persone.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771800" y="4278575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scelte di impegno, che scaturiscono da questi esercizi,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tutte le età della vita adulta,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sono tanto legate ad altre “cose da fare”,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servono soprattutto a generare 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novità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pensieri,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negli atteggiamenti,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comportamenti.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59" y="118373"/>
            <a:ext cx="144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195736" y="116632"/>
            <a:ext cx="6696744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CINQUE TAPPE E UNA STRUTTURA COMUNE</a:t>
            </a:r>
            <a:endParaRPr lang="it-IT" sz="28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6997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arrotondato 14"/>
          <p:cNvSpPr/>
          <p:nvPr/>
        </p:nvSpPr>
        <p:spPr>
          <a:xfrm>
            <a:off x="4499992" y="1340768"/>
            <a:ext cx="4283968" cy="404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cap="small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Preghiera</a:t>
            </a:r>
            <a:endParaRPr lang="it-IT" sz="28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591272" y="2204864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 tappa si apre e si chiude con una proposta di preghiera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utilizzare secondo le esigenze del cammino di ogni gruppo</a:t>
            </a:r>
          </a:p>
          <a:p>
            <a:pPr algn="r">
              <a:lnSpc>
                <a:spcPct val="150000"/>
              </a:lnSpc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preghiera iniziale apre alla tematica della tappa; </a:t>
            </a:r>
          </a:p>
          <a:p>
            <a:pPr algn="r">
              <a:lnSpc>
                <a:spcPct val="150000"/>
              </a:lnSpc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quella di chiusura è un testo scritto </a:t>
            </a:r>
          </a:p>
          <a:p>
            <a:pPr algn="r">
              <a:lnSpc>
                <a:spcPct val="150000"/>
              </a:lnSpc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Paolo VI o da Giovanni XXIII.</a:t>
            </a:r>
          </a:p>
          <a:p>
            <a:pPr algn="r">
              <a:lnSpc>
                <a:spcPct val="150000"/>
              </a:lnSpc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preghiera conclusiva </a:t>
            </a:r>
          </a:p>
          <a:p>
            <a:pPr algn="r">
              <a:lnSpc>
                <a:spcPct val="150000"/>
              </a:lnSpc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uno spunto semplice per “celebrare”</a:t>
            </a:r>
          </a:p>
          <a:p>
            <a:pPr algn="r">
              <a:lnSpc>
                <a:spcPct val="150000"/>
              </a:lnSpc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quanto vissuto in ogni snodo del percorso.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9" name="Rettangolo arrotondato 8"/>
          <p:cNvSpPr/>
          <p:nvPr/>
        </p:nvSpPr>
        <p:spPr>
          <a:xfrm>
            <a:off x="1907704" y="116632"/>
            <a:ext cx="698477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IL PERCORSO </a:t>
            </a:r>
            <a:endParaRPr lang="it-IT" sz="28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190770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0" y="6453336"/>
            <a:ext cx="6696744" cy="404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cap="small" dirty="0" smtClean="0">
                <a:solidFill>
                  <a:srgbClr val="135C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chi è spezzato il pane?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4283968" y="1196752"/>
            <a:ext cx="4501008" cy="404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cap="small" dirty="0" smtClean="0">
                <a:solidFill>
                  <a:srgbClr val="135C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tutti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661248"/>
            <a:ext cx="1057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700808"/>
            <a:ext cx="895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arrotondato 16"/>
          <p:cNvSpPr/>
          <p:nvPr/>
        </p:nvSpPr>
        <p:spPr>
          <a:xfrm>
            <a:off x="2051720" y="5589240"/>
            <a:ext cx="5112568" cy="57606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Lc 9,11-17 - Lc 19,41-42 - Lc 10,21-24</a:t>
            </a:r>
          </a:p>
          <a:p>
            <a:pPr algn="ctr"/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113584" y="1772816"/>
            <a:ext cx="6030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fronte ai bisogni dell’umanità ci sentiamo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spesso inadeguati, privi di risorse.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Eppure proprio questa inadeguatezza può diventare lo spazio che si schiude all’azione gratuita dello Spirito.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Così ci ha mostrato Gesù nel racconto della moltiplicazione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pani per le folle …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responsabilità possiamo raccogliere l’invito a vivere la logica del dono o liberamente opporci.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nostro rifiuto, Gesù, il Figlio di Dio, risponde con il suo pianto impotente, al nostro sì egli esulta nello Spirito.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04404" y="118373"/>
            <a:ext cx="202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Cattolica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411760" y="116632"/>
            <a:ext cx="648072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IL PERCORSO </a:t>
            </a:r>
            <a:endParaRPr lang="it-IT" sz="28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190770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0" y="6453336"/>
            <a:ext cx="6696744" cy="404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andare a tutti in nome della buona notizia?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4283968" y="1196752"/>
            <a:ext cx="4501008" cy="404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due a due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2267744" y="5661248"/>
            <a:ext cx="4320480" cy="432048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400" dirty="0" smtClean="0"/>
              <a:t>At 2,1-13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19" y="1772816"/>
            <a:ext cx="9853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7130" y="5280721"/>
            <a:ext cx="1099326" cy="117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2555776" y="2204864"/>
            <a:ext cx="6102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Signore invia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fino ai confini della terra, 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la sua non è opera di conquista prepotente.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Disarmati, solo con l’essenziale, gioiosi, ciascuno con la propria originalità, 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insieme i discepoli esprimono il volto variegato della comunità nella storia.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627784" y="116632"/>
            <a:ext cx="626469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IL PERCORSO </a:t>
            </a:r>
            <a:endParaRPr lang="it-IT" sz="28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6997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0" y="6453336"/>
            <a:ext cx="6696744" cy="404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cap="small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bivio di sempre - serviamo Dio o mammona?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4283968" y="1196752"/>
            <a:ext cx="4501008" cy="404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cap="small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 Prezzo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979712" y="5877272"/>
            <a:ext cx="4176464" cy="432048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400" dirty="0" smtClean="0"/>
              <a:t>Lc 16,1-13- At 5,1-11 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5517232"/>
            <a:ext cx="12001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916832"/>
            <a:ext cx="982018" cy="130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635896" y="1844824"/>
            <a:ext cx="49320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ostacolo taglia la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strada alla corsa del Vangelo nella storia: la tentazione della ricchezza.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legame con l’avere rischia di essere più seduttivo del legame con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l’amore che si dona gratis …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scaltrezza, almeno pari a quella dell’amministratore infedele, </a:t>
            </a:r>
          </a:p>
          <a:p>
            <a:pPr algn="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credenti sono chiamati a custodire</a:t>
            </a:r>
          </a:p>
          <a:p>
            <a:pPr algn="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primato di Dio e a trasformare la</a:t>
            </a:r>
          </a:p>
          <a:p>
            <a:pPr algn="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egoistica di godimento in condivisione senza prezzo dei beni a favore di tutti.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3736" y="0"/>
            <a:ext cx="5830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178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2627784" y="27856"/>
            <a:ext cx="651621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cap="small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COPERTINA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0" y="908720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Può l’infinito superare i muri costruiti dagli uomini?</a:t>
            </a:r>
            <a:endParaRPr lang="it-IT" b="1" dirty="0"/>
          </a:p>
        </p:txBody>
      </p:sp>
      <p:sp>
        <p:nvSpPr>
          <p:cNvPr id="17" name="Rettangolo 16"/>
          <p:cNvSpPr/>
          <p:nvPr/>
        </p:nvSpPr>
        <p:spPr>
          <a:xfrm>
            <a:off x="3562872" y="6457890"/>
            <a:ext cx="5581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Banksy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artista inglese esponente della </a:t>
            </a:r>
            <a:r>
              <a:rPr lang="it-IT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street</a:t>
            </a:r>
            <a:r>
              <a:rPr lang="it-IT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art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556792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Questo murale è stato dipinto su u</a:t>
            </a:r>
            <a:r>
              <a:rPr lang="it-IT" b="1" dirty="0" smtClean="0">
                <a:solidFill>
                  <a:schemeClr val="bg1"/>
                </a:solidFill>
              </a:rPr>
              <a:t>n muro </a:t>
            </a:r>
            <a:r>
              <a:rPr lang="it-IT" b="1" dirty="0" smtClean="0"/>
              <a:t>particolare, simbolo di chiusura e di divisione : </a:t>
            </a:r>
            <a:r>
              <a:rPr lang="it-IT" b="1" dirty="0" smtClean="0"/>
              <a:t>la barriera di </a:t>
            </a:r>
            <a:r>
              <a:rPr lang="it-IT" b="1" dirty="0" smtClean="0"/>
              <a:t>separazione  israeliana </a:t>
            </a:r>
            <a:r>
              <a:rPr lang="it-IT" b="1" dirty="0" smtClean="0"/>
              <a:t>nei territori della </a:t>
            </a:r>
            <a:r>
              <a:rPr lang="it-IT" b="1" dirty="0" smtClean="0"/>
              <a:t>Cisgiordania…</a:t>
            </a:r>
            <a:r>
              <a:rPr lang="it-IT" b="1" dirty="0" err="1" smtClean="0">
                <a:solidFill>
                  <a:schemeClr val="bg1"/>
                </a:solidFill>
              </a:rPr>
              <a:t>ania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27327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… i muri devono essere squarciati, d</a:t>
            </a:r>
            <a:r>
              <a:rPr lang="it-IT" b="1" dirty="0" smtClean="0">
                <a:solidFill>
                  <a:schemeClr val="bg1"/>
                </a:solidFill>
              </a:rPr>
              <a:t>evono</a:t>
            </a:r>
          </a:p>
          <a:p>
            <a:r>
              <a:rPr lang="it-IT" b="1" dirty="0" smtClean="0"/>
              <a:t>essere attraversati per aprirci a nu</a:t>
            </a:r>
            <a:r>
              <a:rPr lang="it-IT" b="1" dirty="0" smtClean="0">
                <a:solidFill>
                  <a:schemeClr val="bg1"/>
                </a:solidFill>
              </a:rPr>
              <a:t>ovi orizzonti </a:t>
            </a:r>
            <a:r>
              <a:rPr lang="it-IT" b="1" dirty="0" smtClean="0"/>
              <a:t>… se abitiamo lo stesso cielo, non p</a:t>
            </a:r>
            <a:r>
              <a:rPr lang="it-IT" b="1" dirty="0" smtClean="0">
                <a:solidFill>
                  <a:schemeClr val="bg1"/>
                </a:solidFill>
              </a:rPr>
              <a:t>ossiamo </a:t>
            </a:r>
            <a:r>
              <a:rPr lang="it-IT" b="1" dirty="0" smtClean="0"/>
              <a:t>avere giustificazioni per sentirci lon</a:t>
            </a:r>
            <a:r>
              <a:rPr lang="it-IT" b="1" dirty="0" smtClean="0">
                <a:solidFill>
                  <a:schemeClr val="bg1"/>
                </a:solidFill>
              </a:rPr>
              <a:t>tani</a:t>
            </a:r>
            <a:endParaRPr lang="it-IT" b="1" dirty="0"/>
          </a:p>
        </p:txBody>
      </p:sp>
      <p:sp>
        <p:nvSpPr>
          <p:cNvPr id="21" name="Rettangolo 20"/>
          <p:cNvSpPr/>
          <p:nvPr/>
        </p:nvSpPr>
        <p:spPr>
          <a:xfrm>
            <a:off x="-18380" y="38610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… il bambino con secchiello e palet</a:t>
            </a:r>
            <a:r>
              <a:rPr lang="it-IT" b="1" dirty="0" smtClean="0">
                <a:solidFill>
                  <a:schemeClr val="bg1"/>
                </a:solidFill>
              </a:rPr>
              <a:t>ta: nel suo </a:t>
            </a:r>
            <a:r>
              <a:rPr lang="it-IT" b="1" dirty="0" smtClean="0"/>
              <a:t>piccolo, con umiltà e semplicità,  vu</a:t>
            </a:r>
            <a:r>
              <a:rPr lang="it-IT" b="1" dirty="0" smtClean="0">
                <a:solidFill>
                  <a:schemeClr val="bg1"/>
                </a:solidFill>
              </a:rPr>
              <a:t>ole essere </a:t>
            </a:r>
            <a:r>
              <a:rPr lang="it-IT" b="1" dirty="0" smtClean="0"/>
              <a:t>creatore di bellezza</a:t>
            </a:r>
            <a:endParaRPr lang="it-IT" b="1" dirty="0"/>
          </a:p>
        </p:txBody>
      </p:sp>
      <p:sp>
        <p:nvSpPr>
          <p:cNvPr id="22" name="Rettangolo 21"/>
          <p:cNvSpPr/>
          <p:nvPr/>
        </p:nvSpPr>
        <p:spPr>
          <a:xfrm>
            <a:off x="251520" y="4725144"/>
            <a:ext cx="3203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Il mondo è casa</a:t>
            </a:r>
          </a:p>
          <a:p>
            <a:r>
              <a:rPr lang="it-IT" b="1" dirty="0" smtClean="0"/>
              <a:t>per tutti e il cristiano è chiamato a viverlo come testimone credibile</a:t>
            </a:r>
          </a:p>
          <a:p>
            <a:r>
              <a:rPr lang="it-IT" b="1" dirty="0" smtClean="0"/>
              <a:t>di un Vangelo incarnato nella storia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039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700176" y="116632"/>
            <a:ext cx="6192304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IL PERCORSO </a:t>
            </a:r>
            <a:endParaRPr lang="it-IT" sz="28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6997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0" y="6453336"/>
            <a:ext cx="6696744" cy="404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cap="small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Esitono</a:t>
            </a:r>
            <a:r>
              <a:rPr lang="it-IT" sz="2800" b="1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gli eletti?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4247456" y="1196752"/>
            <a:ext cx="4501008" cy="404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Nessuna preferenza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5555408"/>
            <a:ext cx="864096" cy="130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772816"/>
            <a:ext cx="987549" cy="119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arrotondato 14"/>
          <p:cNvSpPr/>
          <p:nvPr/>
        </p:nvSpPr>
        <p:spPr>
          <a:xfrm>
            <a:off x="1835696" y="5877272"/>
            <a:ext cx="4320480" cy="432048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400" dirty="0" err="1" smtClean="0"/>
              <a:t>Lc</a:t>
            </a:r>
            <a:r>
              <a:rPr lang="it-IT" sz="2400" dirty="0" smtClean="0"/>
              <a:t> 14,15-24 - At 10,34-43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39752" y="1803588"/>
            <a:ext cx="6318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Esistono gli eletti?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comunità cristiana sa di essere </a:t>
            </a:r>
          </a:p>
          <a:p>
            <a:pPr algn="r"/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costitutivamente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aperta al dialogo con tutti.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questa modalità, esprime la sua universalità,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sua cattolicità;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non definisce da sé i propri confini,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è continuamente provocata a superare le strettoie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generate dalle differenze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sociali, economiche, linguistiche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oggi più che mai, senza particolare sforzo,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trova a contatto con uomini di tutte le religioni e di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le culture.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162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555776" y="116632"/>
            <a:ext cx="6336704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IL PERCORSO </a:t>
            </a:r>
            <a:endParaRPr lang="it-IT" sz="28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6997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0" y="6453336"/>
            <a:ext cx="6696744" cy="404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edificare la Chiesa?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4283968" y="1196752"/>
            <a:ext cx="4501008" cy="4046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ovunque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2267744" y="5661248"/>
            <a:ext cx="4320480" cy="432048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400" dirty="0" err="1" smtClean="0"/>
              <a:t>Lc</a:t>
            </a:r>
            <a:r>
              <a:rPr lang="it-IT" sz="2400" dirty="0" smtClean="0"/>
              <a:t> 24,33-35 - At 16,13-15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1151" y="5301208"/>
            <a:ext cx="1480585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8094" y="1772816"/>
            <a:ext cx="1733856" cy="116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419872" y="2060848"/>
            <a:ext cx="5364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edificare la Chiesa?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possibile tracciare una sorta di “identikit”della comunità dei discepoli, 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chiamati a dare testimonianza pubblica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nuova vita che nasce dalla sequela. L’orizzonte coincide con il mondo intero, 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la concretezza ecclesiale si definisce in un “dove” e in un “quando”.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179512" y="0"/>
            <a:ext cx="8712968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UNO SGUARDO </a:t>
            </a:r>
            <a:r>
              <a:rPr lang="it-IT" sz="2800" b="1" dirty="0" err="1" smtClean="0"/>
              <a:t>D’INSIEME</a:t>
            </a:r>
            <a:endParaRPr lang="it-IT" sz="28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96258"/>
            <a:ext cx="4176464" cy="567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3888432" cy="565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Italiana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907704" y="116632"/>
            <a:ext cx="698477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MATERIALI UTILI PER IMMAGINI</a:t>
            </a:r>
            <a:endParaRPr lang="it-IT" sz="28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161967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237312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80728"/>
            <a:ext cx="3111487" cy="186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1772816"/>
            <a:ext cx="40576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77072"/>
            <a:ext cx="3121546" cy="188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764704"/>
            <a:ext cx="4057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5192021"/>
            <a:ext cx="2761506" cy="166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2924944"/>
            <a:ext cx="4067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4419600"/>
            <a:ext cx="40576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6984776" cy="76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5076056" cy="3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0057" y="3429000"/>
            <a:ext cx="572844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0" y="4149080"/>
            <a:ext cx="265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La Grande muraglia cinese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572000" y="27089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600" b="1" dirty="0" smtClean="0"/>
              <a:t>Albrecht Dürer (</a:t>
            </a:r>
            <a:r>
              <a:rPr lang="de-DE" sz="1600" b="1" dirty="0" err="1" smtClean="0"/>
              <a:t>Norimberga</a:t>
            </a:r>
            <a:r>
              <a:rPr lang="de-DE" sz="1600" b="1" dirty="0" smtClean="0"/>
              <a:t> 1471 –1528)</a:t>
            </a:r>
          </a:p>
          <a:p>
            <a:pPr algn="r"/>
            <a:r>
              <a:rPr lang="it-IT" sz="1600" b="1" i="1" dirty="0" smtClean="0"/>
              <a:t>Cristo dodicenne tra i dottori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6984776" cy="76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PAPA giovannixx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052736"/>
            <a:ext cx="3944383" cy="525002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131840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Papa Giovanni XXIII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57481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571" y="3717033"/>
            <a:ext cx="520642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53711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572000" y="29249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600" b="1" dirty="0" smtClean="0"/>
              <a:t>Paul Klee</a:t>
            </a:r>
          </a:p>
          <a:p>
            <a:pPr algn="r"/>
            <a:r>
              <a:rPr lang="de-DE" sz="1600" b="1" dirty="0" smtClean="0"/>
              <a:t> (Münchenbuchsee 1879 – </a:t>
            </a:r>
            <a:r>
              <a:rPr lang="de-DE" sz="1600" b="1" dirty="0" err="1" smtClean="0"/>
              <a:t>Muralto</a:t>
            </a:r>
            <a:r>
              <a:rPr lang="de-DE" sz="1600" b="1" dirty="0" smtClean="0"/>
              <a:t> 1940)</a:t>
            </a:r>
          </a:p>
          <a:p>
            <a:pPr algn="r"/>
            <a:r>
              <a:rPr lang="it-IT" sz="1600" i="1" dirty="0" smtClean="0"/>
              <a:t>Strada principale e strade secondarie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251520" y="4293096"/>
            <a:ext cx="1803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Il muro di Berlino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57481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Paolo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025949"/>
            <a:ext cx="3960440" cy="489510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275856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Papa Paolo </a:t>
            </a:r>
            <a:r>
              <a:rPr lang="it-IT" b="1" dirty="0" err="1" smtClean="0"/>
              <a:t>VI</a:t>
            </a:r>
            <a:r>
              <a:rPr lang="it-IT" b="1" dirty="0" smtClean="0"/>
              <a:t>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8350" cy="72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836712"/>
            <a:ext cx="525182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407" y="3645024"/>
            <a:ext cx="5346593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4572000" y="2708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sz="1600" b="1" dirty="0" smtClean="0"/>
              <a:t>Quentin </a:t>
            </a:r>
            <a:r>
              <a:rPr lang="it-IT" sz="1600" b="1" dirty="0" err="1" smtClean="0"/>
              <a:t>Metsys</a:t>
            </a:r>
            <a:endParaRPr lang="it-IT" sz="1600" b="1" dirty="0" smtClean="0"/>
          </a:p>
          <a:p>
            <a:pPr algn="r"/>
            <a:r>
              <a:rPr lang="it-IT" sz="1600" b="1" dirty="0" smtClean="0"/>
              <a:t> (</a:t>
            </a:r>
            <a:r>
              <a:rPr lang="it-IT" sz="1600" b="1" dirty="0" err="1" smtClean="0"/>
              <a:t>Lovanio</a:t>
            </a:r>
            <a:r>
              <a:rPr lang="it-IT" sz="1600" b="1" dirty="0" smtClean="0"/>
              <a:t> 1466 – Anversa 1530)</a:t>
            </a:r>
          </a:p>
          <a:p>
            <a:pPr algn="r"/>
            <a:r>
              <a:rPr lang="it-IT" sz="1600" i="1" dirty="0" smtClean="0"/>
              <a:t>Il cambiavalute e sua moglie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8350" cy="72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gu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692696"/>
            <a:ext cx="4132697" cy="556048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347864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Emilio Guano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539552" y="118373"/>
            <a:ext cx="144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Azione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Cattolica</a:t>
            </a:r>
            <a:endParaRPr lang="it-IT" sz="1200" dirty="0" smtClean="0">
              <a:solidFill>
                <a:prstClr val="white">
                  <a:lumMod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ARCIDIOCESI DI</a:t>
            </a:r>
          </a:p>
          <a:p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OTRANTO</a:t>
            </a:r>
            <a:endParaRPr lang="it-IT" sz="1200" dirty="0">
              <a:solidFill>
                <a:prstClr val="white">
                  <a:lumMod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907704" y="116632"/>
            <a:ext cx="698477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prstClr val="white"/>
                </a:solidFill>
              </a:rPr>
              <a:t>L’IDEA E IL TEMA DEL PERCORSO FORMATIVO</a:t>
            </a:r>
            <a:endParaRPr lang="it-IT" sz="28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70017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2556024" y="1090479"/>
            <a:ext cx="6588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coordinate del percorso formativo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i gruppi adulti si ispirano,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sempre,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agli orizzonti sui quali l’Azione cattolica italiana sta concentrando il suo impegno nel triennio: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fede che cambia la vita, generando scelte;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vita associativa al servizio dell’educazione;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l’impegno per il bene comune.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265164" y="3853497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Nell’anno in corso, l’attenzione della proposta associativa si</a:t>
            </a:r>
          </a:p>
          <a:p>
            <a:pPr algn="r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 sul vivere un’esperienza di </a:t>
            </a:r>
            <a:r>
              <a:rPr lang="it-IT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Chiesa estroversa,</a:t>
            </a:r>
          </a:p>
          <a:p>
            <a:pPr algn="r"/>
            <a:r>
              <a:rPr lang="it-IT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«esperta in umanità».</a:t>
            </a:r>
            <a:endParaRPr lang="it-IT" sz="2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232248" y="5025370"/>
            <a:ext cx="6876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soggetto dell’itinerario è il senso ecclesiale del laico adulto </a:t>
            </a:r>
          </a:p>
          <a:p>
            <a:pPr algn="r"/>
            <a:r>
              <a:rPr lang="it-IT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quello </a:t>
            </a:r>
            <a:r>
              <a:rPr lang="it-IT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dell’associazione.</a:t>
            </a:r>
            <a:endParaRPr lang="it-IT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parola chiave è CORRESPONSABILITA’</a:t>
            </a:r>
          </a:p>
        </p:txBody>
      </p:sp>
    </p:spTree>
    <p:extLst>
      <p:ext uri="{BB962C8B-B14F-4D97-AF65-F5344CB8AC3E}">
        <p14:creationId xmlns:p14="http://schemas.microsoft.com/office/powerpoint/2010/main" val="42370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097739" cy="61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836712"/>
            <a:ext cx="479303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6429" y="3501008"/>
            <a:ext cx="5577572" cy="3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3861048"/>
            <a:ext cx="319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La porta d'Europa di Lampedusa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572000" y="263923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sz="1600" b="1" dirty="0" smtClean="0"/>
              <a:t>Veronese </a:t>
            </a:r>
          </a:p>
          <a:p>
            <a:pPr algn="r"/>
            <a:r>
              <a:rPr lang="it-IT" sz="1600" b="1" dirty="0" smtClean="0"/>
              <a:t>(Paolo </a:t>
            </a:r>
            <a:r>
              <a:rPr lang="it-IT" sz="1600" b="1" dirty="0" err="1" smtClean="0"/>
              <a:t>Caliari</a:t>
            </a:r>
            <a:r>
              <a:rPr lang="it-IT" sz="1600" b="1" dirty="0" smtClean="0"/>
              <a:t>, detto il, Verona 1528 – Venezia 1588)</a:t>
            </a:r>
          </a:p>
          <a:p>
            <a:pPr algn="r"/>
            <a:r>
              <a:rPr lang="it-IT" sz="1600" i="1" dirty="0" smtClean="0"/>
              <a:t>Adorazione dei Magi,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097739" cy="61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augustinus_b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243" y="764703"/>
            <a:ext cx="3499949" cy="526308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203848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Augustin</a:t>
            </a:r>
            <a:r>
              <a:rPr lang="it-IT" dirty="0" smtClean="0"/>
              <a:t> Bea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88432" cy="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7755" y="3501008"/>
            <a:ext cx="558624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52723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4365104"/>
            <a:ext cx="344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Il muro del pianto di Gerusalemme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572000" y="27809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sz="1600" b="1" dirty="0" smtClean="0"/>
              <a:t>Giovanni </a:t>
            </a:r>
            <a:r>
              <a:rPr lang="it-IT" sz="1600" b="1" dirty="0" err="1" smtClean="0"/>
              <a:t>Michelucci</a:t>
            </a:r>
            <a:r>
              <a:rPr lang="it-IT" sz="1600" b="1" dirty="0" smtClean="0"/>
              <a:t> </a:t>
            </a:r>
          </a:p>
          <a:p>
            <a:pPr algn="r"/>
            <a:r>
              <a:rPr lang="it-IT" sz="1600" b="1" dirty="0" smtClean="0"/>
              <a:t>(Pistoia 1891 – Firenze 1990)</a:t>
            </a:r>
          </a:p>
          <a:p>
            <a:pPr algn="r"/>
            <a:r>
              <a:rPr lang="it-IT" sz="1600" i="1" dirty="0" smtClean="0"/>
              <a:t>Chiesa di San Giovanni Battista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88432" cy="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779912" y="6093296"/>
            <a:ext cx="1995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/>
              <a:t>Rosemary </a:t>
            </a:r>
            <a:r>
              <a:rPr lang="it-IT" sz="2000" b="1" dirty="0" err="1" smtClean="0"/>
              <a:t>Goldie</a:t>
            </a:r>
            <a:endParaRPr lang="it-IT" sz="2000" b="1" dirty="0"/>
          </a:p>
        </p:txBody>
      </p:sp>
      <p:pic>
        <p:nvPicPr>
          <p:cNvPr id="8" name="Immagine 7" descr="Rosemary Gold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3" y="820937"/>
            <a:ext cx="5642258" cy="4984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Italiana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907704" y="116632"/>
            <a:ext cx="698477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L’IDEA E IL TEMA DEL PERCORSO FORMATIVO</a:t>
            </a:r>
            <a:endParaRPr lang="it-IT" sz="28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26997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2699792" y="1052736"/>
            <a:ext cx="6318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di riferimento fondamentale del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Concilio </a:t>
            </a:r>
            <a:r>
              <a:rPr 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Vaticano </a:t>
            </a:r>
            <a:r>
              <a:rPr 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II,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 ecclesiale </a:t>
            </a:r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ha cambiato la vita della Chiesa, </a:t>
            </a:r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cui quest’anno ricorre il 50° anniversario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dall’apertura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Quale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vocazione di uomini e di donne emerge dal suo insegnamento? 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strade l’Associazione è chiamata a percorrere oggi, alla luce del Concilio, per continuare a </a:t>
            </a:r>
            <a:r>
              <a:rPr lang="it-IT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promuovere relazioni vere,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 di corresponsabilità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passione e creatività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per proporre cammini formativi che permettono di sviluppare vita interiore e crescita in umanità? 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59832" y="5733256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Ognuna delle cinque tappe focalizza alcuni elementi dello stile conciliare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75856" y="4111912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quale senso ecclesiale abitiamo la storia? </a:t>
            </a:r>
          </a:p>
          <a:p>
            <a:pPr algn="r"/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trasformiamo?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it-IT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sono le sfide e le questioni</a:t>
            </a:r>
          </a:p>
          <a:p>
            <a:pPr algn="r"/>
            <a:r>
              <a:rPr lang="it-IT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oggi in particolare bloccano, chiudono,</a:t>
            </a:r>
          </a:p>
          <a:p>
            <a:pPr algn="r"/>
            <a:r>
              <a:rPr lang="it-IT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ostacolano lo slancio dello Spirito e la nostra risposta?</a:t>
            </a:r>
            <a:endParaRPr lang="it-IT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4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Italiana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907704" y="116632"/>
            <a:ext cx="698477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L’IDEA E IL TEMA DEL PERCORSO FORMATIVO</a:t>
            </a:r>
            <a:endParaRPr lang="it-IT" sz="28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5412"/>
            <a:ext cx="26997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2339752" y="1261209"/>
            <a:ext cx="65344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Seguiremo il racconto di Luca,</a:t>
            </a:r>
          </a:p>
          <a:p>
            <a:pPr algn="r"/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muovendoci tra il Vangelo e gli Atti degli apostoli.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339752" y="5140930"/>
            <a:ext cx="65882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 smtClean="0">
                <a:solidFill>
                  <a:srgbClr val="0070C0"/>
                </a:solidFill>
              </a:rPr>
              <a:t>Svolgiamo un percorso in cinque tappe per riscoprire e vivere la Chiesa a partire dalla sua originaria vocazione </a:t>
            </a:r>
          </a:p>
          <a:p>
            <a:pPr algn="r"/>
            <a:r>
              <a:rPr lang="it-IT" sz="1600" b="1" dirty="0" smtClean="0">
                <a:solidFill>
                  <a:srgbClr val="0070C0"/>
                </a:solidFill>
              </a:rPr>
              <a:t>di comunità di discepoli animati dallo Spirito, </a:t>
            </a:r>
          </a:p>
          <a:p>
            <a:pPr algn="r"/>
            <a:r>
              <a:rPr lang="it-IT" sz="1600" b="1" dirty="0" smtClean="0">
                <a:solidFill>
                  <a:srgbClr val="0070C0"/>
                </a:solidFill>
              </a:rPr>
              <a:t>per andare ad annunciare con la vita</a:t>
            </a:r>
          </a:p>
          <a:p>
            <a:pPr algn="r"/>
            <a:r>
              <a:rPr lang="it-IT" sz="1600" b="1" dirty="0" smtClean="0">
                <a:solidFill>
                  <a:srgbClr val="0070C0"/>
                </a:solidFill>
              </a:rPr>
              <a:t> e le parole la buona notizia, </a:t>
            </a:r>
          </a:p>
          <a:p>
            <a:pPr algn="r"/>
            <a:r>
              <a:rPr lang="it-IT" sz="1600" b="1" dirty="0" smtClean="0">
                <a:solidFill>
                  <a:srgbClr val="0070C0"/>
                </a:solidFill>
              </a:rPr>
              <a:t>fino ai confini della terra</a:t>
            </a:r>
            <a:r>
              <a:rPr lang="it-IT" b="1" i="1" dirty="0" smtClean="0">
                <a:solidFill>
                  <a:srgbClr val="0070C0"/>
                </a:solidFill>
              </a:rPr>
              <a:t>.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862064" y="1988840"/>
            <a:ext cx="603041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L’icona biblica dell’anno è:</a:t>
            </a:r>
          </a:p>
          <a:p>
            <a:pPr algn="r"/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«Date voi stessi da mangiare».</a:t>
            </a:r>
            <a:endParaRPr lang="it-IT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partire da questa sollecitazione, </a:t>
            </a:r>
          </a:p>
          <a:p>
            <a:pPr algn="r"/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attraverso il cammino formativo proposto nel testo,</a:t>
            </a:r>
          </a:p>
          <a:p>
            <a:pPr algn="r"/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siamo chiamati a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un’assunzione più piena </a:t>
            </a:r>
          </a:p>
          <a:p>
            <a:pPr algn="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responsabilità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nella vita, al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coinvolgimento personale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riconoscere,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prendere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donare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quel poco che c’è in noi.</a:t>
            </a:r>
          </a:p>
          <a:p>
            <a:pPr algn="r"/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Gesù ci invita ad essere fonte di guarigione da ogni fame e da ogni male: con la vita, prima che con le parole e le intenzioni.</a:t>
            </a:r>
          </a:p>
          <a:p>
            <a:pPr algn="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Insomma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siamo chiamati a scegliere con più decisione la strada della completa donazione di se all’altro. 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9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2267744" y="116632"/>
            <a:ext cx="662473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cap="small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Persona al centro</a:t>
            </a:r>
            <a:endParaRPr lang="it-IT" sz="32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 Cattolica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ARCIDIOCEDI DI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OTRANTO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305983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3275856" y="1844824"/>
            <a:ext cx="52565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sz="2000" b="1" dirty="0" smtClean="0"/>
              <a:t>«Adulti al plurale»: protagonisti e destinatari</a:t>
            </a:r>
          </a:p>
          <a:p>
            <a:pPr marL="342900" indent="-342900"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relazione con se stessi e con l’altro</a:t>
            </a:r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chiamati continuamente</a:t>
            </a:r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ripensarsi sia nei tempi che negli spazi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3275856" y="3212976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2. Percorsi di vita buona per adulti</a:t>
            </a:r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pensato per le diverse età</a:t>
            </a:r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rispettoso delle fasi di passaggio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347865" y="4293096"/>
            <a:ext cx="51845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3. Adulti: genitori dei ragazzi dell’</a:t>
            </a:r>
            <a:r>
              <a:rPr lang="it-IT" sz="2000" b="1" dirty="0" err="1" smtClean="0"/>
              <a:t>Acr</a:t>
            </a:r>
            <a:endParaRPr lang="it-IT" sz="2000" b="1" dirty="0" smtClean="0"/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proposta formativa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sollecita i genitori ad interrogarsi sul ruolo al quale sono chiamati all’interno del cammino ordinario, per alimentare e rigenerare il compito educativo verso i propri figli.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805264"/>
            <a:ext cx="7286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5821715"/>
            <a:ext cx="2592288" cy="69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555776" y="116632"/>
            <a:ext cx="6336704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cap="small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Scelte di Fondo</a:t>
            </a:r>
            <a:endParaRPr lang="it-IT" sz="32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370790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4644008" y="3933056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2. Il magistero della Chiesa come orientamento</a:t>
            </a:r>
            <a:endParaRPr lang="it-IT" sz="2400" dirty="0"/>
          </a:p>
        </p:txBody>
      </p:sp>
      <p:sp>
        <p:nvSpPr>
          <p:cNvPr id="17" name="Rettangolo 16"/>
          <p:cNvSpPr/>
          <p:nvPr/>
        </p:nvSpPr>
        <p:spPr>
          <a:xfrm>
            <a:off x="3744416" y="5038144"/>
            <a:ext cx="51480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testo assume l’invito a diffondere la Dottrina sociale della Chiesa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la convinzione che tutto ciò che riguarda la comunità degli uomini </a:t>
            </a:r>
          </a:p>
          <a:p>
            <a:pPr algn="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è estraneo all’evangelizzazione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644008" y="1288811"/>
            <a:ext cx="2838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1. La Parola al centro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4140721" y="184482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facciamo nostro l’esercizio che la Chiesa</a:t>
            </a:r>
          </a:p>
          <a:p>
            <a:pPr algn="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 fa, quando interroga la Parola di Dio, </a:t>
            </a:r>
          </a:p>
          <a:p>
            <a:pPr algn="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essere da essa guidata lungo le vie della storia.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195736" y="116632"/>
            <a:ext cx="6696744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cap="small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Scelte di Fondo</a:t>
            </a:r>
            <a:endParaRPr lang="it-IT" sz="32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6997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>
          <a:xfrm>
            <a:off x="4146029" y="1196752"/>
            <a:ext cx="49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3. La vita associativa come condizione</a:t>
            </a:r>
            <a:endParaRPr lang="it-IT" sz="2400" dirty="0"/>
          </a:p>
        </p:txBody>
      </p:sp>
      <p:sp>
        <p:nvSpPr>
          <p:cNvPr id="17" name="Rettangolo 16"/>
          <p:cNvSpPr/>
          <p:nvPr/>
        </p:nvSpPr>
        <p:spPr>
          <a:xfrm>
            <a:off x="3240360" y="1988840"/>
            <a:ext cx="55801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dinamica di questo percorso formativo presuppone la </a:t>
            </a: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 associativa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è organizzazione fatta di </a:t>
            </a: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relazioni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luoghi in cui essa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strutturata, infatti, 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autenticamente formativi, 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quanto insostituibile</a:t>
            </a:r>
          </a:p>
          <a:p>
            <a:pPr algn="r"/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di fraternità 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 esercizio di </a:t>
            </a:r>
            <a:r>
              <a:rPr lang="it-IT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ecclesialità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cfr.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sussidiazione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associativa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165304"/>
            <a:ext cx="731143" cy="3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roby\Pictures\LogoAciBN10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6381"/>
            <a:ext cx="539552" cy="53631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11560" y="11837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Azione Cattolica</a:t>
            </a:r>
          </a:p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ARCIDIOCESI DI OTRANTO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445110" y="116632"/>
            <a:ext cx="644737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304800" dist="444500">
              <a:prstClr val="black">
                <a:alpha val="7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cap="small" dirty="0" smtClean="0">
                <a:solidFill>
                  <a:srgbClr val="79D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Scelte di Fondo</a:t>
            </a:r>
            <a:endParaRPr lang="it-IT" sz="3200" b="1" cap="small" dirty="0">
              <a:solidFill>
                <a:srgbClr val="79D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6997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881089" cy="6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19"/>
          <p:cNvSpPr/>
          <p:nvPr/>
        </p:nvSpPr>
        <p:spPr>
          <a:xfrm>
            <a:off x="4860032" y="908720"/>
            <a:ext cx="2838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4. La cura del gruppo</a:t>
            </a:r>
            <a:endParaRPr lang="it-IT" sz="2400" dirty="0"/>
          </a:p>
        </p:txBody>
      </p:sp>
      <p:sp>
        <p:nvSpPr>
          <p:cNvPr id="17" name="Rettangolo 16"/>
          <p:cNvSpPr/>
          <p:nvPr/>
        </p:nvSpPr>
        <p:spPr>
          <a:xfrm>
            <a:off x="2627784" y="1700808"/>
            <a:ext cx="61206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gruppo è uno spazio in cui si sperimenta la dimensione comunitaria della fede: </a:t>
            </a: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fede cristiana è personale, ma non individuale o soggettiva;  </a:t>
            </a:r>
            <a:r>
              <a:rPr lang="it-IT" sz="2400" b="1" u="sng" dirty="0" smtClean="0"/>
              <a:t>si è fedeli a Cristo solo se attivi come comunità.</a:t>
            </a:r>
          </a:p>
          <a:p>
            <a:pPr algn="r"/>
            <a:endParaRPr lang="it-IT" sz="2400" i="1" dirty="0" smtClean="0">
              <a:solidFill>
                <a:srgbClr val="124D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2400" i="1" dirty="0" smtClean="0">
                <a:solidFill>
                  <a:srgbClr val="124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</a:t>
            </a:r>
            <a:r>
              <a:rPr lang="it-IT" sz="2400" i="1" dirty="0" smtClean="0">
                <a:solidFill>
                  <a:srgbClr val="124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 che nel gruppo si riconosca la figura di</a:t>
            </a:r>
          </a:p>
          <a:p>
            <a:pPr algn="r"/>
            <a:r>
              <a:rPr lang="it-IT" sz="2400" i="1" dirty="0" smtClean="0">
                <a:solidFill>
                  <a:srgbClr val="124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animatore che svolga prima di tutto il prezioso servizio di</a:t>
            </a:r>
          </a:p>
          <a:p>
            <a:pPr algn="r"/>
            <a:r>
              <a:rPr lang="it-IT" sz="2400" i="1" dirty="0" smtClean="0">
                <a:solidFill>
                  <a:srgbClr val="124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costruire e rafforzare i legami tra i partecipanti:</a:t>
            </a:r>
          </a:p>
          <a:p>
            <a:pPr algn="r"/>
            <a:r>
              <a:rPr lang="it-IT" sz="2400" i="1" dirty="0" smtClean="0">
                <a:solidFill>
                  <a:srgbClr val="124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adulto tra gli adulti, testimone del Signore </a:t>
            </a:r>
          </a:p>
          <a:p>
            <a:pPr algn="r"/>
            <a:r>
              <a:rPr lang="it-IT" sz="2400" i="1" dirty="0" smtClean="0">
                <a:solidFill>
                  <a:srgbClr val="124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persona appassionata della vita Associativa.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ss Wor(l)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Pass Wor(l)d</Template>
  <TotalTime>314</TotalTime>
  <Words>2086</Words>
  <Application>Microsoft Office PowerPoint</Application>
  <PresentationFormat>Presentazione su schermo (4:3)</PresentationFormat>
  <Paragraphs>313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Pass Wor(l)d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BASTARDS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37</cp:revision>
  <dcterms:created xsi:type="dcterms:W3CDTF">2012-09-13T20:05:01Z</dcterms:created>
  <dcterms:modified xsi:type="dcterms:W3CDTF">2012-09-15T13:04:30Z</dcterms:modified>
</cp:coreProperties>
</file>