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D9993-996A-414C-808A-6BB85E6C1D4F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A0BA0-B157-4242-877D-6F8FE8504A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CC70D2-22ED-4C61-8DA8-0595BA3BF1C3}" type="datetimeFigureOut">
              <a:rPr lang="it-IT" smtClean="0"/>
              <a:pPr/>
              <a:t>15/09/2012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BEB791-752E-4613-9E0E-CBF833D4538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q=azione+cattolica+otranto&amp;num=10&amp;hl=it&amp;biw=1152&amp;bih=554&amp;tbm=isch&amp;tbnid=iU913jzznipfSM:&amp;imgrefurl=http://www.azionecattolicaotranto.it/comunicato-del-circolo-msac-della-diocesi-di-otranto&amp;docid=DjzPm66iHNJy1M&amp;imgurl=http://www.azionecattolicaotranto.it/sites/all/themes/acotranto/immagini/copertina.png&amp;w=900&amp;h=300&amp;ei=W7pMUIKiDtDZsgaLpIH4Cw&amp;zoom=1&amp;iact=hc&amp;vpx=15&amp;vpy=282&amp;dur=8705&amp;hovh=129&amp;hovw=389&amp;tx=236&amp;ty=52&amp;sig=103501761983948475639&amp;page=1&amp;tbnh=48&amp;tbnw=143&amp;start=0&amp;ndsp=23&amp;ved=1t:429,r:7,s:0,i:95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q=azione+cattolica+otranto&amp;num=10&amp;hl=it&amp;biw=1152&amp;bih=554&amp;tbm=isch&amp;tbnid=iU913jzznipfSM:&amp;imgrefurl=http://www.azionecattolicaotranto.it/comunicato-del-circolo-msac-della-diocesi-di-otranto&amp;docid=DjzPm66iHNJy1M&amp;imgurl=http://www.azionecattolicaotranto.it/sites/all/themes/acotranto/immagini/copertina.png&amp;w=900&amp;h=300&amp;ei=W7pMUIKiDtDZsgaLpIH4Cw&amp;zoom=1&amp;iact=hc&amp;vpx=15&amp;vpy=282&amp;dur=8705&amp;hovh=129&amp;hovw=389&amp;tx=236&amp;ty=52&amp;sig=103501761983948475639&amp;page=1&amp;tbnh=48&amp;tbnw=143&amp;start=0&amp;ndsp=23&amp;ved=1t:429,r:7,s:0,i:9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q=azione+cattolica+otranto&amp;num=10&amp;hl=it&amp;biw=1152&amp;bih=554&amp;tbm=isch&amp;tbnid=iU913jzznipfSM:&amp;imgrefurl=http://www.azionecattolicaotranto.it/comunicato-del-circolo-msac-della-diocesi-di-otranto&amp;docid=DjzPm66iHNJy1M&amp;imgurl=http://www.azionecattolicaotranto.it/sites/all/themes/acotranto/immagini/copertina.png&amp;w=900&amp;h=300&amp;ei=W7pMUIKiDtDZsgaLpIH4Cw&amp;zoom=1&amp;iact=hc&amp;vpx=15&amp;vpy=282&amp;dur=8705&amp;hovh=129&amp;hovw=389&amp;tx=236&amp;ty=52&amp;sig=103501761983948475639&amp;page=1&amp;tbnh=48&amp;tbnw=143&amp;start=0&amp;ndsp=23&amp;ved=1t:429,r:7,s:0,i:9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q=azione+cattolica+otranto&amp;num=10&amp;hl=it&amp;biw=1152&amp;bih=554&amp;tbm=isch&amp;tbnid=iU913jzznipfSM:&amp;imgrefurl=http://www.azionecattolicaotranto.it/comunicato-del-circolo-msac-della-diocesi-di-otranto&amp;docid=DjzPm66iHNJy1M&amp;imgurl=http://www.azionecattolicaotranto.it/sites/all/themes/acotranto/immagini/copertina.png&amp;w=900&amp;h=300&amp;ei=W7pMUIKiDtDZsgaLpIH4Cw&amp;zoom=1&amp;iact=hc&amp;vpx=15&amp;vpy=282&amp;dur=8705&amp;hovh=129&amp;hovw=389&amp;tx=236&amp;ty=52&amp;sig=103501761983948475639&amp;page=1&amp;tbnh=48&amp;tbnw=143&amp;start=0&amp;ndsp=23&amp;ved=1t:429,r:7,s:0,i:9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q=azione+cattolica+otranto&amp;num=10&amp;hl=it&amp;biw=1152&amp;bih=554&amp;tbm=isch&amp;tbnid=iU913jzznipfSM:&amp;imgrefurl=http://www.azionecattolicaotranto.it/comunicato-del-circolo-msac-della-diocesi-di-otranto&amp;docid=DjzPm66iHNJy1M&amp;imgurl=http://www.azionecattolicaotranto.it/sites/all/themes/acotranto/immagini/copertina.png&amp;w=900&amp;h=300&amp;ei=W7pMUIKiDtDZsgaLpIH4Cw&amp;zoom=1&amp;iact=hc&amp;vpx=15&amp;vpy=282&amp;dur=8705&amp;hovh=129&amp;hovw=389&amp;tx=236&amp;ty=52&amp;sig=103501761983948475639&amp;page=1&amp;tbnh=48&amp;tbnw=143&amp;start=0&amp;ndsp=23&amp;ved=1t:429,r:7,s:0,i:9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q=azione+cattolica+otranto&amp;num=10&amp;hl=it&amp;biw=1152&amp;bih=554&amp;tbm=isch&amp;tbnid=iU913jzznipfSM:&amp;imgrefurl=http://www.azionecattolicaotranto.it/comunicato-del-circolo-msac-della-diocesi-di-otranto&amp;docid=DjzPm66iHNJy1M&amp;imgurl=http://www.azionecattolicaotranto.it/sites/all/themes/acotranto/immagini/copertina.png&amp;w=900&amp;h=300&amp;ei=W7pMUIKiDtDZsgaLpIH4Cw&amp;zoom=1&amp;iact=hc&amp;vpx=15&amp;vpy=282&amp;dur=8705&amp;hovh=129&amp;hovw=389&amp;tx=236&amp;ty=52&amp;sig=103501761983948475639&amp;page=1&amp;tbnh=48&amp;tbnw=143&amp;start=0&amp;ndsp=23&amp;ved=1t:429,r:7,s:0,i:9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q=azione+cattolica+otranto&amp;num=10&amp;hl=it&amp;biw=1152&amp;bih=554&amp;tbm=isch&amp;tbnid=iU913jzznipfSM:&amp;imgrefurl=http://www.azionecattolicaotranto.it/comunicato-del-circolo-msac-della-diocesi-di-otranto&amp;docid=DjzPm66iHNJy1M&amp;imgurl=http://www.azionecattolicaotranto.it/sites/all/themes/acotranto/immagini/copertina.png&amp;w=900&amp;h=300&amp;ei=W7pMUIKiDtDZsgaLpIH4Cw&amp;zoom=1&amp;iact=hc&amp;vpx=15&amp;vpy=282&amp;dur=8705&amp;hovh=129&amp;hovw=389&amp;tx=236&amp;ty=52&amp;sig=103501761983948475639&amp;page=1&amp;tbnh=48&amp;tbnw=143&amp;start=0&amp;ndsp=23&amp;ved=1t:429,r:7,s:0,i:9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1571636"/>
          </a:xfrm>
        </p:spPr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FF0000"/>
                </a:solidFill>
              </a:rPr>
              <a:t>Assemblea diocesana</a:t>
            </a:r>
          </a:p>
          <a:p>
            <a:r>
              <a:rPr lang="it-IT" sz="2400" b="1" i="1" dirty="0" smtClean="0">
                <a:solidFill>
                  <a:schemeClr val="accent1">
                    <a:lumMod val="75000"/>
                  </a:schemeClr>
                </a:solidFill>
              </a:rPr>
              <a:t>15 settembre 2012 </a:t>
            </a:r>
          </a:p>
          <a:p>
            <a:r>
              <a:rPr lang="it-IT" sz="2400" b="1" i="1" dirty="0" smtClean="0">
                <a:solidFill>
                  <a:schemeClr val="tx1"/>
                </a:solidFill>
              </a:rPr>
              <a:t>Auditorium Porta D’oriente </a:t>
            </a:r>
            <a:r>
              <a:rPr lang="it-IT" sz="2400" b="1" i="1" dirty="0" err="1" smtClean="0">
                <a:solidFill>
                  <a:schemeClr val="tx1"/>
                </a:solidFill>
              </a:rPr>
              <a:t>-Otranto</a:t>
            </a:r>
            <a:endParaRPr lang="it-IT" sz="2400" b="1" i="1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1571612"/>
            <a:ext cx="8158162" cy="1214446"/>
          </a:xfrm>
        </p:spPr>
        <p:txBody>
          <a:bodyPr>
            <a:noAutofit/>
          </a:bodyPr>
          <a:lstStyle/>
          <a:p>
            <a:r>
              <a:rPr lang="it-IT" sz="4800" b="1" i="1" dirty="0" smtClean="0">
                <a:solidFill>
                  <a:schemeClr val="accent1">
                    <a:lumMod val="50000"/>
                  </a:schemeClr>
                </a:solidFill>
              </a:rPr>
              <a:t>Con</a:t>
            </a:r>
            <a:r>
              <a:rPr lang="it-IT" sz="4800" b="1" i="1" dirty="0" smtClean="0"/>
              <a:t>-</a:t>
            </a:r>
            <a:r>
              <a:rPr lang="it-IT" sz="4800" b="1" i="1" dirty="0" smtClean="0">
                <a:solidFill>
                  <a:srgbClr val="0070C0"/>
                </a:solidFill>
              </a:rPr>
              <a:t>vocati</a:t>
            </a:r>
            <a:r>
              <a:rPr lang="it-IT" sz="4800" dirty="0" smtClean="0"/>
              <a:t> </a:t>
            </a:r>
            <a:r>
              <a:rPr lang="it-IT" sz="4800" b="1" i="1" dirty="0" smtClean="0"/>
              <a:t>da Dio nella nostra Chiesa locale</a:t>
            </a:r>
            <a:endParaRPr lang="it-IT" sz="4800" b="1" i="1" dirty="0"/>
          </a:p>
        </p:txBody>
      </p:sp>
      <p:pic>
        <p:nvPicPr>
          <p:cNvPr id="4" name="rg_hi" descr="http://t1.gstatic.com/images?q=tbn:ANd9GcS7dQ6J8z26S2ELMJZr5ScwF6uEAgw8xKXLS71b95yFr0egYiy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14290"/>
            <a:ext cx="400052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data:image/jpeg;base64,/9j/4AAQSkZJRgABAQAAAQABAAD/2wCEAAkGBhQSEBURERASFRUUGBQVFRUXGBcUFRkWExUVFBcWFhYXHSkeFxsvGRUWIDEgKCcqLCwsFR4xNTAqNSYsLCkBCQoKDgwOGg8PGjQkHyQqNDUxLDQ1LykwLi0sNC8tMDAwLCwwLCwyNC00NCw0LSwsLCosLDQvLCksLCwsKiowLP/AABEIALABHwMBIgACEQEDEQH/xAAcAAEAAgMBAQEAAAAAAAAAAAAABQcDBAYIAgH/xABGEAACAQMBBAYGBQoEBgMAAAABAgMABBEhBQYSMRMiQVFhcQcyUoGRoRRCkrGzIyUzNFRicnOCwUOywuEVNVODotEWhJP/xAAaAQEAAgMBAAAAAAAAAAAAAAAAAgQBAwUG/8QAOBEAAQMCAgYJAwMDBQAAAAAAAQACAwQRITEFEkFRYXETIoGRobHB0fAyQlIG4fEUFWIjM3KSsv/aAAwDAQACEQMRAD8AvGlKURKUpREpSlESlKURKUpREpSlESlKURKVqXG1okYo0i8YAJQHL4PI8I1A8a5ne3fp7a3aWCJWIKj8oTjrHGeFTrrjtFaTPGJWwl3WJsBzyUtR2oX2wC7GlUZb+lG/mniUzIitJGrLHGoBBdQRl+I8j31cBuW9o1uqwaUgP2rXTvE4JZsUnSuN3621NBYSywylHUxYbCtjMqKdGBHIke+uA2d6X79WVWEM2SBhk4WOdAAyEAfA1sponVEZkZleyhNM2F4Y5XjSoi33iU6OpXxHWH/v5VI2t6ko4o5FcAlSVIYAg4IOORz2VTgqYqgXjdf5uVl8bo8HBZqUpVha0pSlESlKURKUpREpSlESlKURKUpREpSlESlKURKUpREpSlESlKURKUqP29tyK0gaeZsKvYNWZjyVR2k/7nQVkAk2CwSALlbs0wUFmIAHaarf0k733ccY+i/k4T1XkH6UEnTXkinv557R28dfek66luDKeHo+SwfUC57+fHj63yxpXWbK29BexlBjJBDxPjixyOn1h4j5VTr31dBK2Uxh0Qz29+7hs47FmB0FUx0bXWfs2fz5qt9gbZNvcrMSSCSJM6llb1iTzJ+t5irI3riEljNg5HAHBH7hEg+6q+3o3ca1l0yYnz0bf6W/eHzGvfjqdzNp/SLSS1c5ZFZR4xsCB8Dp5YqWmI45hDpODENIvyvh3HA8+C1aPc6MyUcu0G3O3quI2P8ArMP82L8Ra9BF68+bH/WIf5sX+davwvW39Qu1Xx8j6JoYXY/moD0jt+bJvOL8aOqn2BBx3UK98iH3Bgx+QNWn6RG/Ns3nF+NHVebiW/FfRn2A7H7JX72FT0fNqaMmk3a3/kKFbHrVsbd9vNd9vPtj6NbNID1z1Y/4m7fcMn3VV2ytsT28nSW8ro55lTni8GU6Pz5EGpXfjbXT3JRT1IcoO4tnrn4jH9PjUvuJuvnF1KvjEp/EI+7491atHsi0Po4zzjrPxtv/ABb6ndjuSqc+vq+jiODdvmVaG7O8MkkKfS1VJiOtw54MnkDn1TjmM4z210VU/vHvwkOY4cSSagnminxI9Y+A95r83C9KTpJ0F9JxRuepMcAxk9j4/wAPx+r5erHRzK2oidLMywzGw25bhs2njmrFRNTxvEbXXO3+VcNK/Aa/asIlKUoiUpSiJSlKIlKUoiUpSiJSlKIlKUoiUpSiJSlKIlKUoi/GYAZOgGprhd6rOO+wsqtwpno8EqRnTi7s+YNR/pk3o6OJbGNutKA8uOyMHqr/AFMD7lIPOqstttTx44J5Vx2B2x9knFJtG1NQxr4ZNQg8ce0ey0f10MTiyRmt83Lo9q+jqVMtbuJB7LYV/cfVb5Vy8sMkEmGDxuuo5qw8Qf7ipq239u05uj/xqP8ATit5t/xKvBc2cci9uD8wrA4+Nb4XaVg6s7GyjeCAfGwPhzVWRtDL1o3Fh4i48LpY73pcRG2vxkNoJlGoPYzDsOe0e8c6ircvYXaPniXmGXVZIm0JXGh07OwgV83iWUmTC8sB9mRekTyDISw9+ajJJWC9Hx8Sg5GMlcntXOq57eXjyqxT0cXXbG0tY/6mEWGOFxs52JHKy1y1D+qXkFzcnA+f74rcgUC+UKcqLheE969KMH4Yq7y1UTsn9Yh/mR/51q8C1cH9THUdEOB9F1dC9ZrzxUH6QG/N03nF+KlVvsHaX0dZ5QcSFBHH5yNkt7gpPnjvqxN/T+b5fOL8VKqSr2gI2z0LmOyL/INNu1VdLPMVS1zc9X3U5u3sdHJnuGCW8R6xP125hB2nxxr2dum5vFvu82YoMxxcsjR2A78eqvgPf3VDrKJeETTCNEGERVZsDt4VGmSdSS2T25qUtNrWUGsdrJM4+tMVA9yjIHwzV2og1pumkYZHD6WjBreN3WBJ2nG2wYXVaKS0fRscGA5naewY24KN2Xu7PcY6KIlfbPVT7R5+7Ndfsv0bouDcSFz7CdVfIt6x92Ki7j0kTn9HFEg8eJz8cgfKoy53xu3zmdlB7FCp8CBn51Wnj0xVYNLYm87u7wD4WW2N+j4MTd55WHd/KvLdu7CKtvyVQFj8ABomvhyqfry8NqTcaydNIXRgysWLEMpyCMnvr0Vunt9b20juBgFhh1H1ZF0YeWeXgRWG0MtLEBK/X4/Cb81YZVsqHnUbbgpelKVFbkpSlESlKURKUpREpSlESlKURKUpREpSlESlKURKUr5kOlCigto7r2s8hlmtondsZZhk6DA+VaTbk2P7FB9muhasLVSfNIMnHvW4RsOYC59ty7L9jh+zWFtzrL9kh+zU+9YXqjJUTfme8qw2KP8AEdygW3Qs/wBkh+zWJt07T9lh+zU49YWrnSVU4+895VhsMX4juChl3YtVIYW0QIIIIXUEHINSBavtq+CK5k8skh67ieZurMbGs+kWWK5tUlQpIgZTjKnUHBBHzArUXdW0/ZYvs1IgVkWtkE80YsxxA4EhRkjY43cAVHLulafskP2ayrufZ/skP2akkrMldKOqn/M95VZ0MX4juCjV3Nsv2OH7NZl3Ksv2OD7NSaVnSujHUS/me8qu6KP8QopdyLH9ig+zUpsjZcNt1IIkjVySyqMAtjRsd+Bj4VnWv2Y9Unu632et/ar0crzmSVocxoyC3qUBpVpakpSlESlKURKUpREpSlESlKURKUpREpSlESlKURKr701XRWxiUHHHOufJY5D9+KsGq19OH6tb/wA1vwz/AL1YpReVq0VGETuSqHpT7R+Jp0p9o/E1mtdmyy/o4pH8VUkfEaVNWm4N0/rKkY/fYZ+C5rrT1lNB/uvA5kX7s1x46eeX6Gkrn+lPtH4mnSn2j8TXdWnozX/FuGPgihfm2c/Ct+42Fs+0XjlRfDjJkZvJO34Vx3/qOj1tSEOe45Bo97eCvt0TUW1pCGjifZVxEHY8K8bHuXJPwFZLq3kjIEgZSRnDaNjxXmPfU/tXfhmUx2sYgj5ZUAOR4cOie7XxqJTZpERuZshWJCA+tK51yP3RzLe4anI6UVRKQHTsDL4Bt9ZxPZYDljvNrKo+Jl9WNxdbM5AfOxYNmSHp4tT+kj7f3xV4lapDZkRE0DEaNKgHjwumfvFXoVrzX6naHPjtuPou1oQkNffguZ39GNny+cX4qVU3SHvPxq3fSAv5um84vxUqqI4grL0oPAwByOfC2nEO/Bzp24I8av8A6cs2kd/yPk1VdMXNQLfiPMrItjMU41SRl9pcsB5lc8J8DWr0p9o/E1JSxz2UoZJCvEOJJEPUkTsI7GGvI8s10ezt7refCX0EXFyEnCGXXv8ArJ5jTyrpTVc0beljj6Rn+Jx/6nPsN+CpRwMedRz9R3HLv+c1xfSn2j8TTpT7R+JqyptxLSVQ0fEobUNG/EpB7uLIx5VD3fozcZMU6t3B1K/MZ+6qcP6ioJDZzi07iPa48Vvk0TVMxGPI+9lxvSn2j8TX4ZW9o/E1MXm511HnMBYDtQh/gB1vlURNCyHhdWU9zAqfga7MNRDOLxODuRBXOkilj+sEc16c2PcdJbwye3HG32lB/vW5URufn/h9rnn0EP4a1L158ixsvQg3F0pSlYWUpSlESlKURKUpREpSlESlKURKUpREpSlESoXemzV40LorcDgjiAOCVIyM8jr86mq09rxcULjuHF9nX+1VqthfA9rc7FbIiA8E71yYrHc3SRqXkdUUc2Y4HzrmNt+kCKPK2+JX9r/DHvHr+7Txrg9p7XluG4ppC3cOSj+FRoK4ejv05UVNny9RvHM9nv3FWKvS8UPVZ1neHf7LrtuekTmlqv8A3WH+VD95+FcVdXTyMXkdmY8yxyf9h4VjVcnAGSdABzya7/dPcjgxPcgFuaRnUL+8/e3h2efL1zhQ6Dh1gMT2ud2/AFwWmp0lJYnDwHzvUfu1ucCv0m76sSjiCNpkAZ4n7l8O3y5wu3trtdz5VTwjCRIOxc4GnedPkOyug9IG8PEfosZ0GDKe9hqE93M+OO41obgbJ6W56Ujqwji83bIUfefcKrU80jYX6Uq87dVuxo2drjbHdbkt0sbDI2igyv1jvP7LHtO2EV7bW4P6HoFbu42fpHPvL/dVylKpG4uuk2lx99woHksgVfkBV6FKpaVid0UAfnq48zYnxV3R7xry6uV8OQyXK+kRfzbN5xfjR1WrWnSbPWYDW3kaNvFJMOp9zsR/Uas/0jr+bJvOL8aOuF9HwWT6RbvqsiA48BlSR49cfCt1JIabR5nH2SX7MAfAlaqpolqxGfubbtxI8QvjdO+jnQ2FyMq2TC3arakqD2HmR7x24qK3h3bktHw3WRvUkHI+B7m8PhWhd2zQyshJDRsRkaHKnRh3dhHuqzdgbUjv7UrKqswwsqHv7HHdnGQewg91WK6Z+jZBVw9aF/1DcT9w57dhOeYtWpo21jDBJhI3I8BsPL5kq72Rt+a2OYn07UOqHzX+4wa77Ye/MM+Fk/JSHTDHqE/ut/Y499cjvRuk1qeNMtCTo3aueSv/AGNc9VifR9DpeITNzP3DA8j++O5ao6qpoH9G7LccuxXpWK5iVlIdVYYOQwBGPI1Vuw98J7bC56SP2GJ0/hbmvlqPCrA2JvFDeFY42w7kKY20bBPWI7GAXJ07uyvFVmgaukeLDWbf6hsvvGY8uK9FT6TgqG7juPzFWJsqDggiTGOFEXHdhQK2qUr1i56UpSiJSlKIlKUoiUpSiJSlKIlKUoiUpSiJSlKIlfhFftKIvNu+GwjZ3ssGMKG4o/5b9ZceQ6vmpqKggZ2CIpZmOABqSaur0q7ntdRJPCoM0RCkcuKNjrk/uk8XlxVE7tbrJarnR5WHWfu/dTuHzPwAs1mm4qOAOdi85D1PD4FQi0Y+aYgYN3+i1N1dzlt8Sy4abs7VTwHe3j8O87m9e8AtYcrjpHyIx97HwGfjgVK3d0saNI5wqgknwFVDt3bDXMzStoOSL7KDkPPtPiTXldF00umKs1FSbtbnu4NHDf7lditmj0fB0UOBOXv89FoM5JJJJJySTqSTqSTVo7AsvoezyzDDcDTP354cge4ADzBrht09k/SLpFIyi9d/JeQ95wPImu934ueCxkwcF+FPtMMj7INdrT8/TTw0DfucC7lew9T3Ln6Ki6OKSqdsBt6qtNkfrMP82L/Oteiyleddj/rMH82L8Ra9IFau6abdzO1a9FGzXc1yPpLX82TecP40dVfuPdcF9GOxw6H3qSP/ACVatT0nL+a5/OH8eOqV2fc9HNHJ7Do3uVgT8qlRwdLQSxflrDvAUauXUq2P3W811npH2Twulyo0fqP/ABKOqfeuR/SK5zYO2WtZllXJHJ19pTzHn2jxFWptvZouLd4vaHVPcw1U/ECqcdCCQRggkEdoI0Iqr+nqhlbRGmlx1cCP8Tl6jsUtKxOp6gTMwvj27VdcUqTRBhh45FzqMgqw5EH7qr7ezcsw5mgBMXNl5lPHxX7vLWsm4O8XRv8ARpD1HP5Mn6rn6vkfv86sSvNOfU6BrC1pu07Njm+437Dwz7AbDpOnBdn5H2VF1ZfoV2HxTS3bDSMdGh/ffViPJcD+qtDejcXiYSWqgFmAMXIZcgAp3anl8O6ra3X2Etnax2668I6x9pzqzfH+1ez/ALnFWU4dCc8xtHArhx0L4JiJNmXFStKUqmr6UpSiJSlKIlKUoiUpSiJSlKIlKUoiUpSiJSlKIlKUoi/CM6GuV2ps8xPp6reqf9J8a6usN1arIhRxkH3HzBHI+NUa6jbVR6pwIyK3wzGJ11RO/u8XSP8ARoz1EPXI+s4+r5D7/KuQrqt99w5bBywzJAx6snaM8lk7j48j8qgdj7OM86Qj65wT3KNWPwBr0tFFBRUoDD1Wi5PiSV52qdLPUHWGJOA8l3/o/wBk9FbmVh1pjn+hdF/ufeK0/SZdYjhi9pmf7A4f9Z+FdnHGFUKowFAAA5ADQCq19IlzxXYXOiIox4sSx+RWvEaIkdX6X6d3E9lrDuuF6SvaKag6NvAep9VB7G/WYP5sX4i16VK15q2N+swfzYfxFr00Vr12lG3c1cfRps1y4/0or+ap/OH8eOqJq+vSoPzTP5wfjx1QtWdGC0J5+gVfSJ/1ByVy7BuuktYXJyTGmf4gMN8war/f3ZPRXPSKMLMC39YwH+8H+o11Po9uuKz4f+m7r8cP/q+VbW+GyentWAGXT8onfleY965HnivC0c/9t0s5hwaXFp5E4Hsw7Lr0VRF/V0IIzsD2jP1VUA1ae5+8P0mHDn8rGAH8R2P/AO/EeVVXVp+jX0dPkXd0GRSOpCcgsDrmUezoOqefb3V7DTdFFVwarjZw+k+fYfZcHRc8kMt2i4Oa7Xd3ZvGRcOOqP0QPbnQyHzGg8CT26dHSlcungZBGI2ZBdZ7y92sUpSlb1BKUpREpSlESlKURKUpREpSlESlKURKUpREpSlESlKURKUpRFjuLdXUo6hlYYZSMgg9hBrio/RxHazvcWoJDDHRk5KZOTwE8wcDQnIxpnOK7mlQlZ0kboicHZrLcHB1sQuHB1I5EcwdCPMHUVT28d10l3M/77AeSdQfJRXpC72fHL+kQHHI8mHkw1FcFtf0LQOS1vPJET2N+VXPvw3zNaNDUbKCZ73OvcWHDffwUdIvfVRta0ZFVNsb9Zg/nQ/iLXp7FUzH6IbyGeORWhkVHRzhirEK4Y4DDGcDvq2htBu23mH2D9zmuxWyMkLS03VOjjdGCHBc76Vh+aZ/OD8eOqDr0DvvZTXllJbQ27h3MeGcxqg4JEc5PETyU9lcHYehO5b9NPDGO5eKQ/cordSTxxxkOO32WmrgfI8Fo2LR9GVz1po88wjgeWVJ+a13cZLtwRqZG7QvIfxsdF958s1n3e9FlranjLSyuRgksUXBIJHCmMjIGhzyrroLdUUKiqqjkFAAHuFeZ0ho2Orq3Tk9U2w5Cy7FJO+CARkYhcfux6MoLaQ3EqiSUsWVeccWTkBBjrEcuIjs0ArtKUrplxOZutIaG5BKUpWFlKUpREpSlESlKURKUpREpSlESlK09r3pigeRV4mA6ijmznqovvYge+gxRblK5j0c7xG8sEkkbilQmOU6All1DEAADKlT7zXT1J7Sxxadii1wcLhKVp7Zjma3kFsyLMVPRs+qhuwnQ/cfI19bLSUQxi4ZWlCqJGXRS+OsR4Z8BWLYXWb4rapSlYWUpSlESlK0NubZjtLd7iY4SMZOOZJ0VVz2kkD31kAk2CwTbFb9KhtkLNPCk07tGZFDiKMgLGG1VS2OJ2wRk5xnkBXxAbhL4RPJ0lu0LspKgOJEeMEOy4BHC+mg7c5xms6uxLqcpStS42tFHLHA8qrJLxdGhPWbhGW4R24ArAF1lbdK1JtrRJMkDSKJZASiH1mCgkkDyBrbpZEpX4wyMZx4jnXI7pbWmkvtoQSTM6QNEIgwXKhg+dVAJ5Dn3VkNJBO7+FEusQN66+lRO7UN2sJF9JFJLxuQYxhejz1QdBrz7O4ZOMmWrBFjZZGKUpSsLKUrm9/b6W3spbmCZkeMJgcMbKeKRVJIZSeTd9ZNibX4NnxXl3cnDxQu7OEVFaRV5cCjALMBrnsqeodXW42UNca2qugpXxFKGUMpyGAIPeCMg191BTSlcft7as0W1rGBJmEU/TmSMhCDwJlcHh4hrroamoYbv6c7NJEbQxqEjA/KCTIySccufb2jQYyZllgDfMX8bKIddS1KUqCklKUoiUpSiJUVtG4JnjRYnkEYMrBOAYY5SPPGwyP0h80FSU0mFJCliPqjGT5ZIHzrR2SXJkaSJ0Z2LdYoRgdRAOFj9VQT4sayN6wVw27Exs9tz2rI0cd4OmiViMhus2nCSP+qOf1FrsNtytF0lzLctHbxRA8CBMl+JiSSyknTgVQDzJ8KgvSFsO4mkt57OFmntpAwbiRVKHrFcls+sqjlyZq/N7Nn3N9LBC1rKtopEk/Wi43Zc8MYAk9XvP72ewVZOq8tcTsx7PdaBdoIttw7fZathtG9Oybi/muHV2V5bdOGLqRgEpnqdbPPXsA5ZNbMm+Eq2mzo1YG5vhEDIwGFBCdLJwgYLdbQcsnuGDvbxC4nt7i3js5FRoDHHloRxSNkcg/VUAAf1HTSo7/4nM9rYOI+C5sOi6jleGRQE6RAykgeroT2jszmsgsOLrZ+mCWcMBu9cVKb27SksLcXaO8io6CWNyDxo7BCVOBwOCQRjq8wR2jQv9uz/APFbWCCcmG5haQhghAyHYMOrxaADAzzxmt/e3Zsl/bi0SN41d0Msj4HAiMHIUAnickADs5nPYdK82NKNq2s8dtIYLeF4SeKPPquq8IL5I1HdUWamrjnj5YeKy/Wvhlh+62NubTltb+xjWVnjuWkjlR+E6gLwupABU5PLl4V8Rb0dPtCe2DukNqFVuBWLyStnOWUEqowRgYJPbjSv3e3Zs0t7ZSxQOyW0jPIwMYyGCeqGcE8j3V9bO2LJabQnuVjZ4bwIzBSvSRSrkniXPWU8R1UkgnljWnU1eNvG/snW1uF/T3Wbdfa873N1byrK0cbK0E7xsnGjjVCSoDFTpnmRz7zB+m8t9Ajxnh6YcX/5yYz7/wC1d1bTOzElCiYAUNjjJ1yxwTgcsDnz5Vh27sWO7t3t5R1JBjTmCNVYeIIB91RZIGyB1slJ7C5hbdbdvjgXHLAx8K+bxnEbmNQzhWKKTgFgDwgnsGcVGbHeaCFIZ0Z2jUIJUAZZAuisVzxK2AMjGM8iaiN4YL+d2NunRIsEyxlnUSGZzHg4BIQcCsFOc5Y5A0rWG3NrqZOCjtvbcubKwhuZpj9L4kMsJKFWVmPGgRdFAB0ZdQQMk9v7vRCTtvZv5RxxC4I9XK/kz6un35rX21u7PNsdbaG0dZgImm42TjkdAA3X4j0jE65J5DnnSpXbmzJpL7Z96kDlIOlWVOqJFEicKtw51Ge458KsgtGOH3eWH7LQQTyw88Vo7dtSNu2C9LISY5+seHiHUk5dXHyqWTbby7SOz45GCQR9JPJp0jO3Dwxg4wow4JIGezTGuDbGzJ22lZXwhYxxCZHUFS6q6uqMVzrni1AyRWWHYkkW0TtBY+rPGY5ogQZFKlejkGuD1UAKg6dmagS0gX/HxufRSAcCbb/CwWS/281ptC3tnYvDdhlQtq8ciEacX1lPEo1yQe3GgjNz4+Lae1gGK5eDUYyNJOWQRUltDYT3d/b3LoyRWgdkU445JXwfVz1VHCvMgk9gGp1d29nzwX19PJay8Fy0bR4aInCB88Q6TT1hQFuobZ28b+yEHWG6/p7qO2Tv3LFsia8nbppEmeKPIVcnKhQeEAYGST24FTO04r5LFJbd2mu/yTFeosR4iC68BwAgBIGvFgDUmoLZu480uyp7GaMxSNK80bkoyZypUHhYnXBB07a7DZ97N0CI9s6zhQrDKmPiAxxcYOqZ15cWOzOlZeWg3bbPw2eqMDiLHctXNy11MbhuhtUjj6JldVy5GZC556HQA4Gnbmvj0fbeku7QvK3E0cskXHgKXCYKsQNAcMM4A5chWlsmwuEvrmW6gecsym1kBUxonW6qqzfkjyyca45msno82XNaxzQXETKxnlkDgqY2VgmCpznXB0IzprUXBuqctnz3UgTcdqy+lD/lNx/2vxo6gN5I87sxHiYYt7TQYwcmHnpn4EV0u/1lLcWUttBC7vIEwQUC9WRWIJZgeSnsqNv9gzzbD+giJkmSG3TDFOFni4CQpVj7BGTjmKnE4Brbn7vZa5Gkl1h9vupJ47lNncVoTJOYY+iVynCCQuSNAMgEnBPYKjNsbcktJ7BBOXaZ1iuImKv+kCjj0HUIY6YwDrp3fW34LybZqQ20UkbqkQkHGsch4QoaONlbngHLZHZgnJxr7ybFkl+gtbWbJHbTxyyR9RXxxKSVUNhsAHOuSSMZ1qLA3DWtt8vllN5NurwWTer/AJ3sv/7P4dbdjtWYbaltGmZoVtxIEYJo5ZRniCg8idM1h27s+eXaVjdJbSdHbibpMmIN+UTAwOPXWkezbj/i8t2Ld1je3EKsTEcPxKcsofPDp/tWbtLRf8fG5WMb9vose0L67hsbq5uZjDOrStboGQpwJjo1C68ecHOcnU+r2a+829Nwuz7G8hco8724eMBChEiM7KOJSRkgDPdXxs3YVydmz28tu5vJRMjzyMrBwxYqRLknh4TgLjQ9gGtYtpbDuZdm2NstrL0lu9u0mTEBiJGVsEvrqRUgGXxtn4KLta2F8lNb83s9pYtdxzt0sbRkrhTEwZ1VkKEer1ueeLTnW9tKS6kmtOhHDbOHe5cFQ46mUUE6gcR1IGdOY7dT0gWE13s94IYHMknAQCY14eCRWIYl8cgeWa0rvZ9w17bPLbyyWiQ8BhyhCzj/ABJIw+HGMYOuO4VraAWjK+PkPgUzfWPZ891tbsbwPJtC8tOl6WKERNE+hYcSjjQsPXHEdDz56ns66uM2NsyeLa1zcvbt0dykQQqUITgCpwydbQ4XOmR2AmuzqEtr4bh5KUd7Y7z5r//Z"/>
          <p:cNvSpPr>
            <a:spLocks noChangeAspect="1" noChangeArrowheads="1"/>
          </p:cNvSpPr>
          <p:nvPr/>
        </p:nvSpPr>
        <p:spPr bwMode="auto">
          <a:xfrm>
            <a:off x="0" y="-838200"/>
            <a:ext cx="273367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" name="il_fi" descr="http://mw2.google.com/mw-panoramio/photos/small/4778870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214290"/>
            <a:ext cx="178595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http://t0.gstatic.com/images?q=tbn:ANd9GcTWpBOuyLPjMKaV7S7jVLy6Pt3aIUhEudlMeTPJmRdWebsOM0S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214290"/>
            <a:ext cx="571504" cy="500066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428596" y="714356"/>
            <a:ext cx="1857388" cy="461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70C0"/>
                </a:solidFill>
              </a:rPr>
              <a:t>Azione Cattolica Italiana</a:t>
            </a:r>
          </a:p>
          <a:p>
            <a:pPr algn="ctr"/>
            <a:r>
              <a:rPr lang="it-IT" sz="1200" b="1" dirty="0" smtClean="0">
                <a:solidFill>
                  <a:srgbClr val="0070C0"/>
                </a:solidFill>
              </a:rPr>
              <a:t>Arcidiocesi  di Otranto</a:t>
            </a:r>
            <a:endParaRPr lang="it-IT" sz="12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http://www.acverona.it/images/stories/immagineArticoli/AC-insiem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3500438"/>
            <a:ext cx="1500198" cy="92869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Con</a:t>
            </a:r>
            <a:r>
              <a:rPr lang="it-IT" b="1" dirty="0" smtClean="0"/>
              <a:t>-</a:t>
            </a:r>
            <a:r>
              <a:rPr lang="it-IT" b="1" dirty="0" smtClean="0">
                <a:solidFill>
                  <a:srgbClr val="0070C0"/>
                </a:solidFill>
              </a:rPr>
              <a:t>vocati</a:t>
            </a:r>
            <a:r>
              <a:rPr lang="it-IT" b="1" dirty="0" smtClean="0"/>
              <a:t> da Dio </a:t>
            </a:r>
            <a:br>
              <a:rPr lang="it-IT" b="1" dirty="0" smtClean="0"/>
            </a:br>
            <a:r>
              <a:rPr lang="it-IT" b="1" dirty="0" smtClean="0"/>
              <a:t>nella nostra Chiesa locale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 smtClean="0"/>
              <a:t>Il cammino del cristiano non è mai un cammino solitario, ma “</a:t>
            </a:r>
            <a:r>
              <a:rPr lang="it-IT" sz="2400" b="1" i="1" dirty="0" smtClean="0">
                <a:solidFill>
                  <a:schemeClr val="accent1"/>
                </a:solidFill>
              </a:rPr>
              <a:t>ritmato dalla storia e dalla grazia</a:t>
            </a:r>
            <a:r>
              <a:rPr lang="it-IT" sz="2400" b="1" dirty="0" smtClean="0"/>
              <a:t>” (C.P. 2012), è cammino di salvezza che compiamo tutti insieme con la Chiesa locale ed universale</a:t>
            </a:r>
          </a:p>
          <a:p>
            <a:pPr algn="just">
              <a:buNone/>
            </a:pPr>
            <a:endParaRPr lang="it-IT" sz="2400" b="1" dirty="0" smtClean="0"/>
          </a:p>
          <a:p>
            <a:pPr algn="just"/>
            <a:r>
              <a:rPr lang="it-IT" sz="2400" b="1" dirty="0" smtClean="0"/>
              <a:t>Non ci guida uno strabismo ecclesiale che renderebbe  difficoltoso ed infruttuoso  il cammino, ma uno sguardo convergente, che permette di guardarci intorno, di guardare negli occhi ed avere a cuore coloro che ci sono accanto ed osservare l’orizzonte, desiderando andare sempre oltre.</a:t>
            </a:r>
            <a:endParaRPr lang="it-IT" sz="2400" b="1" dirty="0"/>
          </a:p>
        </p:txBody>
      </p:sp>
      <p:pic>
        <p:nvPicPr>
          <p:cNvPr id="4" name="rg_hi" descr="http://t1.gstatic.com/images?q=tbn:ANd9GcS7dQ6J8z26S2ELMJZr5ScwF6uEAgw8xKXLS71b95yFr0egYiy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57166"/>
            <a:ext cx="214314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Con</a:t>
            </a:r>
            <a:r>
              <a:rPr lang="it-IT" b="1" dirty="0" smtClean="0">
                <a:solidFill>
                  <a:schemeClr val="tx1"/>
                </a:solidFill>
              </a:rPr>
              <a:t>-</a:t>
            </a:r>
            <a:r>
              <a:rPr lang="it-IT" b="1" dirty="0" smtClean="0">
                <a:solidFill>
                  <a:srgbClr val="0070C0"/>
                </a:solidFill>
              </a:rPr>
              <a:t>vocati</a:t>
            </a:r>
            <a:r>
              <a:rPr lang="it-IT" b="1" dirty="0" smtClean="0"/>
              <a:t> da Dio </a:t>
            </a:r>
            <a:br>
              <a:rPr lang="it-IT" b="1" dirty="0" smtClean="0"/>
            </a:br>
            <a:r>
              <a:rPr lang="it-IT" b="1" dirty="0" smtClean="0"/>
              <a:t>nella nostra Chiesa locale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 smtClean="0"/>
              <a:t>Le coordinate entro le quali disegneremo la  rotta del nostro cammino saranno quelle che lo Spirito incessantemente sussurra alla Chiesa  del nostro tempo: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b="1" dirty="0" smtClean="0"/>
              <a:t>L’indizione dell’</a:t>
            </a:r>
            <a:r>
              <a:rPr lang="it-IT" sz="2400" b="1" dirty="0" smtClean="0">
                <a:solidFill>
                  <a:schemeClr val="accent1"/>
                </a:solidFill>
              </a:rPr>
              <a:t>Anno della fede </a:t>
            </a:r>
            <a:r>
              <a:rPr lang="it-IT" sz="2400" b="1" dirty="0" smtClean="0"/>
              <a:t>(11/10/2012-24/11/2013): occasione preziosa per riscoprire le radici del nostro essere cristiani. E per noi popolo di Dio di Otranto sarà un volerci ancorare sempre di più alla straordinaria vicenda del martirio del 1480, attraverso anche la conoscenza e lo studio del linguaggio di fede a noi giunto attraverso il bellissimo mosaico della nostra Cattedrale</a:t>
            </a:r>
            <a:r>
              <a:rPr lang="it-IT" b="1" dirty="0" smtClean="0"/>
              <a:t>.</a:t>
            </a:r>
            <a:endParaRPr lang="it-IT" b="1" dirty="0"/>
          </a:p>
        </p:txBody>
      </p:sp>
      <p:pic>
        <p:nvPicPr>
          <p:cNvPr id="4" name="rg_hi" descr="http://t1.gstatic.com/images?q=tbn:ANd9GcS7dQ6J8z26S2ELMJZr5ScwF6uEAgw8xKXLS71b95yFr0egYiy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57166"/>
            <a:ext cx="214314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Con</a:t>
            </a:r>
            <a:r>
              <a:rPr lang="it-IT" b="1" dirty="0" smtClean="0"/>
              <a:t>-</a:t>
            </a:r>
            <a:r>
              <a:rPr lang="it-IT" b="1" dirty="0" smtClean="0">
                <a:solidFill>
                  <a:srgbClr val="0070C0"/>
                </a:solidFill>
              </a:rPr>
              <a:t>vocati</a:t>
            </a:r>
            <a:r>
              <a:rPr lang="it-IT" b="1" dirty="0" smtClean="0"/>
              <a:t> da Dio </a:t>
            </a:r>
            <a:br>
              <a:rPr lang="it-IT" b="1" dirty="0" smtClean="0"/>
            </a:br>
            <a:r>
              <a:rPr lang="it-IT" b="1" dirty="0" smtClean="0"/>
              <a:t>nella nostra Chiesa locale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 startAt="2"/>
            </a:pPr>
            <a:r>
              <a:rPr lang="it-IT" sz="2400" b="1" dirty="0" smtClean="0"/>
              <a:t>Il </a:t>
            </a:r>
            <a:r>
              <a:rPr lang="it-IT" sz="2400" b="1" dirty="0" smtClean="0">
                <a:solidFill>
                  <a:schemeClr val="accent1"/>
                </a:solidFill>
              </a:rPr>
              <a:t>50° Anniversario del Concilio Vaticano II</a:t>
            </a:r>
            <a:r>
              <a:rPr lang="it-IT" sz="2400" b="1" dirty="0" smtClean="0"/>
              <a:t> (11 ottobre 1962): evento propizio per uno studio più approfondito dei documenti fondamentali  (LG, GS, </a:t>
            </a:r>
            <a:r>
              <a:rPr lang="it-IT" sz="2400" b="1" dirty="0" err="1" smtClean="0"/>
              <a:t>Sacrosantum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Concilium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Apostolicam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Actuositatem</a:t>
            </a:r>
            <a:r>
              <a:rPr lang="it-IT" sz="2400" b="1" dirty="0" smtClean="0"/>
              <a:t>). L’AC ha sempre sostenuto ed alimentato il respiro del Concilio e continua a vivere di esso, a sentire e voler trasmettere il suo profumo di straordinaria vicinanza all’uomo ed alla sua storia, nella fedeltà al Vangelo (Paolo </a:t>
            </a:r>
            <a:r>
              <a:rPr lang="it-IT" sz="2400" b="1" dirty="0" err="1" smtClean="0"/>
              <a:t>VI</a:t>
            </a:r>
            <a:r>
              <a:rPr lang="it-IT" sz="2400" b="1" dirty="0" smtClean="0"/>
              <a:t>: “</a:t>
            </a:r>
            <a:r>
              <a:rPr lang="it-IT" sz="2400" b="1" i="1" dirty="0" smtClean="0"/>
              <a:t>parola di amicizia al mondo”</a:t>
            </a:r>
            <a:r>
              <a:rPr lang="it-IT" sz="2400" b="1" dirty="0" smtClean="0"/>
              <a:t>). Il Concilio è certamente dietro di noi, ma è sempre davanti a noi e continuerà ad essere il nostro programma</a:t>
            </a:r>
          </a:p>
          <a:p>
            <a:pPr marL="514350" indent="-514350" algn="just">
              <a:buAutoNum type="arabicPeriod" startAt="2"/>
            </a:pPr>
            <a:endParaRPr lang="it-IT" b="1" dirty="0" smtClean="0"/>
          </a:p>
          <a:p>
            <a:pPr marL="514350" indent="-514350">
              <a:buAutoNum type="arabicPeriod" startAt="2"/>
            </a:pPr>
            <a:endParaRPr lang="it-IT" b="1" dirty="0"/>
          </a:p>
        </p:txBody>
      </p:sp>
      <p:pic>
        <p:nvPicPr>
          <p:cNvPr id="4" name="rg_hi" descr="http://t1.gstatic.com/images?q=tbn:ANd9GcS7dQ6J8z26S2ELMJZr5ScwF6uEAgw8xKXLS71b95yFr0egYiy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57166"/>
            <a:ext cx="214314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Con</a:t>
            </a:r>
            <a:r>
              <a:rPr lang="it-IT" b="1" dirty="0" smtClean="0">
                <a:solidFill>
                  <a:schemeClr val="tx1"/>
                </a:solidFill>
              </a:rPr>
              <a:t>-</a:t>
            </a:r>
            <a:r>
              <a:rPr lang="it-IT" b="1" dirty="0" smtClean="0">
                <a:solidFill>
                  <a:srgbClr val="0070C0"/>
                </a:solidFill>
              </a:rPr>
              <a:t>vocati</a:t>
            </a:r>
            <a:r>
              <a:rPr lang="it-IT" b="1" dirty="0" smtClean="0"/>
              <a:t> da Dio </a:t>
            </a:r>
            <a:br>
              <a:rPr lang="it-IT" b="1" dirty="0" smtClean="0"/>
            </a:br>
            <a:r>
              <a:rPr lang="it-IT" b="1" dirty="0" smtClean="0"/>
              <a:t>nella nostra Chiesa locale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it-IT" b="1" dirty="0" smtClean="0"/>
              <a:t>. Il Sinodo dei Vescovi sulla </a:t>
            </a:r>
            <a:r>
              <a:rPr lang="it-IT" b="1" dirty="0" smtClean="0">
                <a:solidFill>
                  <a:schemeClr val="accent1"/>
                </a:solidFill>
              </a:rPr>
              <a:t>Nuova Evangelizzazione per la trasmissione della fede:</a:t>
            </a:r>
            <a:r>
              <a:rPr lang="it-IT" b="1" i="1" dirty="0" smtClean="0">
                <a:solidFill>
                  <a:schemeClr val="accent1"/>
                </a:solidFill>
              </a:rPr>
              <a:t> </a:t>
            </a:r>
            <a:r>
              <a:rPr lang="it-IT" b="1" dirty="0" smtClean="0"/>
              <a:t>presentare il Vangelo all’uomo contemporaneo che è lo stesso ieri oggi e domani (ma pensiamo al grande tema della </a:t>
            </a:r>
            <a:r>
              <a:rPr lang="it-IT" b="1" dirty="0" err="1" smtClean="0"/>
              <a:t>ri-evangelizzazione</a:t>
            </a:r>
            <a:r>
              <a:rPr lang="it-IT" b="1" dirty="0" smtClean="0"/>
              <a:t> dei battezzati o all’ uso dei nuovi mezzi digitali). A livello diocesano continueremo  a riflettere su come realizzare concretamente un cammino di </a:t>
            </a:r>
            <a:r>
              <a:rPr lang="it-IT" b="1" i="1" dirty="0" smtClean="0"/>
              <a:t>Iniziazione cristiana</a:t>
            </a:r>
            <a:r>
              <a:rPr lang="it-IT" b="1" dirty="0" smtClean="0"/>
              <a:t>, alla luce della progettualità già esistente ed attuata nei nostri cammini formativi ed il discernimento in atto come Chiesa locale, continuando a scommettere su parrocchia e famiglia come “</a:t>
            </a:r>
            <a:r>
              <a:rPr lang="it-IT" b="1" i="1" dirty="0" smtClean="0">
                <a:solidFill>
                  <a:srgbClr val="FF0000"/>
                </a:solidFill>
              </a:rPr>
              <a:t>terreno comune in cui lavorare insieme fino a raggiungere una vera simbiosi</a:t>
            </a:r>
            <a:r>
              <a:rPr lang="it-IT" b="1" dirty="0" smtClean="0"/>
              <a:t>”, </a:t>
            </a:r>
            <a:r>
              <a:rPr lang="it-IT" b="1" dirty="0" err="1" smtClean="0"/>
              <a:t>perchè</a:t>
            </a:r>
            <a:r>
              <a:rPr lang="it-IT" b="1" dirty="0" smtClean="0"/>
              <a:t> siamo anche noi profondamente convinti che parrocchia e famiglia sono una comunità credente che genera ed educa alla fede, in un cammino </a:t>
            </a:r>
            <a:r>
              <a:rPr lang="it-IT" b="1" dirty="0" smtClean="0">
                <a:solidFill>
                  <a:srgbClr val="FF0000"/>
                </a:solidFill>
              </a:rPr>
              <a:t>com-unitario</a:t>
            </a:r>
            <a:r>
              <a:rPr lang="it-IT" b="1" dirty="0" smtClean="0"/>
              <a:t>.</a:t>
            </a:r>
            <a:endParaRPr lang="it-IT" b="1" dirty="0"/>
          </a:p>
        </p:txBody>
      </p:sp>
      <p:pic>
        <p:nvPicPr>
          <p:cNvPr id="4" name="rg_hi" descr="http://t1.gstatic.com/images?q=tbn:ANd9GcS7dQ6J8z26S2ELMJZr5ScwF6uEAgw8xKXLS71b95yFr0egYiy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57166"/>
            <a:ext cx="214314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Con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-vocati</a:t>
            </a:r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t-IT" b="1" dirty="0" smtClean="0"/>
              <a:t>da Dio </a:t>
            </a:r>
            <a:br>
              <a:rPr lang="it-IT" b="1" dirty="0" smtClean="0"/>
            </a:br>
            <a:r>
              <a:rPr lang="it-IT" b="1" dirty="0" smtClean="0"/>
              <a:t>nella nostra Chiesa locale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28662" y="1428736"/>
            <a:ext cx="7772400" cy="4572000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 smtClean="0"/>
              <a:t>Nell’ambito più specifico del Cammino associativo annuale  siamo chiamati a riflettere sul dono della </a:t>
            </a:r>
            <a:r>
              <a:rPr lang="it-IT" sz="2400" b="1" dirty="0" smtClean="0">
                <a:solidFill>
                  <a:srgbClr val="FF0000"/>
                </a:solidFill>
              </a:rPr>
              <a:t>comunione</a:t>
            </a:r>
            <a:r>
              <a:rPr lang="it-IT" sz="2400" b="1" dirty="0" smtClean="0"/>
              <a:t>, che nasce  da una atteggiamento di </a:t>
            </a:r>
            <a:r>
              <a:rPr lang="it-IT" sz="2400" b="1" dirty="0" smtClean="0">
                <a:solidFill>
                  <a:schemeClr val="accent1"/>
                </a:solidFill>
              </a:rPr>
              <a:t>fiducia </a:t>
            </a:r>
            <a:r>
              <a:rPr lang="it-IT" sz="2400" b="1" dirty="0" smtClean="0">
                <a:solidFill>
                  <a:srgbClr val="FF0000"/>
                </a:solidFill>
              </a:rPr>
              <a:t>nella Chiesa</a:t>
            </a:r>
            <a:r>
              <a:rPr lang="it-IT" sz="2400" b="1" dirty="0" smtClean="0">
                <a:solidFill>
                  <a:schemeClr val="accent1"/>
                </a:solidFill>
              </a:rPr>
              <a:t>.</a:t>
            </a:r>
          </a:p>
          <a:p>
            <a:pPr algn="just"/>
            <a:r>
              <a:rPr lang="it-IT" sz="2400" b="1" dirty="0" smtClean="0"/>
              <a:t>Ecco perche ci sentiamo più che mai </a:t>
            </a:r>
            <a:r>
              <a:rPr lang="it-IT" sz="2400" b="1" dirty="0" smtClean="0">
                <a:solidFill>
                  <a:srgbClr val="FF0000"/>
                </a:solidFill>
              </a:rPr>
              <a:t>con</a:t>
            </a:r>
            <a:r>
              <a:rPr lang="it-IT" sz="2400" b="1" dirty="0" smtClean="0">
                <a:solidFill>
                  <a:srgbClr val="0070C0"/>
                </a:solidFill>
              </a:rPr>
              <a:t>-vocati </a:t>
            </a:r>
            <a:r>
              <a:rPr lang="it-IT" sz="2400" b="1" dirty="0" smtClean="0"/>
              <a:t>da Dio nella nostra Chiesa locale per renderla casa abitabile ed accogliente per chiunque, maturando il senso di </a:t>
            </a:r>
            <a:r>
              <a:rPr lang="it-IT" sz="2400" b="1" dirty="0" smtClean="0">
                <a:solidFill>
                  <a:srgbClr val="FF0000"/>
                </a:solidFill>
              </a:rPr>
              <a:t>corresponsabilità</a:t>
            </a:r>
            <a:r>
              <a:rPr lang="it-IT" sz="2400" b="1" dirty="0" smtClean="0"/>
              <a:t> nell’animazione pastorale ordinaria.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Date voi stessi da mangiare</a:t>
            </a:r>
            <a:r>
              <a:rPr lang="it-IT" sz="2400" b="1" dirty="0" smtClean="0"/>
              <a:t>: è l’invito che Gesù rivolge a i discepoli di ogni tempo, a ciascuno di noi, perché non esitiamo a condividere con coloro che ci sono accanto il poco pane ed i pochi pesci che custodiamo nella bisaccia della nostra esistenza. </a:t>
            </a:r>
            <a:endParaRPr lang="it-IT" sz="2400" b="1" dirty="0"/>
          </a:p>
        </p:txBody>
      </p:sp>
      <p:pic>
        <p:nvPicPr>
          <p:cNvPr id="4" name="rg_hi" descr="http://t1.gstatic.com/images?q=tbn:ANd9GcS7dQ6J8z26S2ELMJZr5ScwF6uEAgw8xKXLS71b95yFr0egYiy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57166"/>
            <a:ext cx="214314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Con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-vocati</a:t>
            </a:r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t-IT" b="1" dirty="0" smtClean="0"/>
              <a:t>da Dio </a:t>
            </a:r>
            <a:br>
              <a:rPr lang="it-IT" b="1" dirty="0" smtClean="0"/>
            </a:br>
            <a:r>
              <a:rPr lang="it-IT" b="1" dirty="0" smtClean="0"/>
              <a:t>nella nostra Chiesa locale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b="1" dirty="0" smtClean="0"/>
              <a:t>Ciò che sembra povertà nel nostro quotidiano l’amore lo trasforma e lo moltiplica, rendendolo bene per tutti.</a:t>
            </a:r>
          </a:p>
          <a:p>
            <a:pPr algn="just"/>
            <a:r>
              <a:rPr lang="it-IT" b="1" dirty="0" smtClean="0"/>
              <a:t>Occorre fuggire l’alibi delle lamentazioni. </a:t>
            </a:r>
          </a:p>
          <a:p>
            <a:pPr algn="just"/>
            <a:r>
              <a:rPr lang="it-IT" b="1" dirty="0" smtClean="0"/>
              <a:t>Siamo chiamati a </a:t>
            </a:r>
            <a:r>
              <a:rPr lang="it-IT" b="1" dirty="0" smtClean="0">
                <a:solidFill>
                  <a:srgbClr val="FF0000"/>
                </a:solidFill>
              </a:rPr>
              <a:t>bene-dire </a:t>
            </a:r>
            <a:r>
              <a:rPr lang="it-IT" b="1" dirty="0" smtClean="0"/>
              <a:t>la nostra esistenza, riconoscendola ricca di doni da condividere.</a:t>
            </a:r>
          </a:p>
          <a:p>
            <a:pPr algn="just"/>
            <a:r>
              <a:rPr lang="it-IT" b="1" dirty="0" smtClean="0"/>
              <a:t>Ci siamo posti degli obiettivi </a:t>
            </a:r>
            <a:r>
              <a:rPr lang="it-IT" b="1" dirty="0" err="1" smtClean="0"/>
              <a:t>……</a:t>
            </a:r>
            <a:r>
              <a:rPr lang="it-IT" b="1" dirty="0" smtClean="0"/>
              <a:t>.</a:t>
            </a:r>
          </a:p>
          <a:p>
            <a:pPr algn="just"/>
            <a:r>
              <a:rPr lang="it-IT" b="1" dirty="0" smtClean="0"/>
              <a:t>Sono impegni che porteremo nella nostra bisaccia, consapevoli della fatica di articolarli praticamente e di tenerli uniti.</a:t>
            </a:r>
          </a:p>
          <a:p>
            <a:pPr algn="just"/>
            <a:r>
              <a:rPr lang="it-IT" b="1" dirty="0" smtClean="0"/>
              <a:t>Per questo occorre portare con sé il Vangelo, per invocare limpidezza di sguardo, ardore di cuore, forza e perseveranza nel </a:t>
            </a:r>
            <a:r>
              <a:rPr lang="it-IT" b="1" dirty="0" err="1" smtClean="0"/>
              <a:t>cammino…</a:t>
            </a:r>
            <a:r>
              <a:rPr lang="it-IT" b="1" dirty="0" smtClean="0"/>
              <a:t>. e gioia di vivere il proprio tratto di storia in continua conversione e riconciliazione con se stessi. </a:t>
            </a:r>
            <a:endParaRPr lang="it-IT" b="1" dirty="0"/>
          </a:p>
        </p:txBody>
      </p:sp>
      <p:pic>
        <p:nvPicPr>
          <p:cNvPr id="4" name="rg_hi" descr="http://t1.gstatic.com/images?q=tbn:ANd9GcS7dQ6J8z26S2ELMJZr5ScwF6uEAgw8xKXLS71b95yFr0egYiy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57166"/>
            <a:ext cx="214314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322</TotalTime>
  <Words>665</Words>
  <Application>Microsoft Office PowerPoint</Application>
  <PresentationFormat>Presentazione su schermo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Universo</vt:lpstr>
      <vt:lpstr>Con-vocati da Dio nella nostra Chiesa locale</vt:lpstr>
      <vt:lpstr>Con-vocati da Dio  nella nostra Chiesa locale</vt:lpstr>
      <vt:lpstr>Con-vocati da Dio  nella nostra Chiesa locale</vt:lpstr>
      <vt:lpstr>Con-vocati da Dio  nella nostra Chiesa locale</vt:lpstr>
      <vt:lpstr>Con-vocati da Dio  nella nostra Chiesa locale</vt:lpstr>
      <vt:lpstr>Con-vocati da Dio  nella nostra Chiesa locale</vt:lpstr>
      <vt:lpstr>Con-vocati da Dio  nella nostra Chiesa locale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42</cp:revision>
  <dcterms:created xsi:type="dcterms:W3CDTF">2012-09-09T15:52:40Z</dcterms:created>
  <dcterms:modified xsi:type="dcterms:W3CDTF">2012-09-15T06:13:38Z</dcterms:modified>
</cp:coreProperties>
</file>