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72" r:id="rId9"/>
    <p:sldId id="264" r:id="rId10"/>
    <p:sldId id="270" r:id="rId11"/>
    <p:sldId id="271" r:id="rId12"/>
    <p:sldId id="273" r:id="rId13"/>
    <p:sldId id="275" r:id="rId14"/>
    <p:sldId id="276" r:id="rId15"/>
    <p:sldId id="277" r:id="rId16"/>
    <p:sldId id="269" r:id="rId17"/>
    <p:sldId id="265" r:id="rId18"/>
    <p:sldId id="266" r:id="rId19"/>
    <p:sldId id="267" r:id="rId20"/>
    <p:sldId id="268" r:id="rId21"/>
    <p:sldId id="263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958F-6B97-4826-8B2F-6AE7C95BF62E}" type="datetimeFigureOut">
              <a:rPr lang="it-IT" smtClean="0"/>
              <a:pPr/>
              <a:t>30/09/2017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BDBB-5070-4327-9092-70B27AAD0A0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958F-6B97-4826-8B2F-6AE7C95BF62E}" type="datetimeFigureOut">
              <a:rPr lang="it-IT" smtClean="0"/>
              <a:pPr/>
              <a:t>30/09/2017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BDBB-5070-4327-9092-70B27AAD0A0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958F-6B97-4826-8B2F-6AE7C95BF62E}" type="datetimeFigureOut">
              <a:rPr lang="it-IT" smtClean="0"/>
              <a:pPr/>
              <a:t>30/09/2017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BDBB-5070-4327-9092-70B27AAD0A0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958F-6B97-4826-8B2F-6AE7C95BF62E}" type="datetimeFigureOut">
              <a:rPr lang="it-IT" smtClean="0"/>
              <a:pPr/>
              <a:t>30/09/2017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BDBB-5070-4327-9092-70B27AAD0A0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958F-6B97-4826-8B2F-6AE7C95BF62E}" type="datetimeFigureOut">
              <a:rPr lang="it-IT" smtClean="0"/>
              <a:pPr/>
              <a:t>30/09/2017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BDBB-5070-4327-9092-70B27AAD0A0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958F-6B97-4826-8B2F-6AE7C95BF62E}" type="datetimeFigureOut">
              <a:rPr lang="it-IT" smtClean="0"/>
              <a:pPr/>
              <a:t>30/09/2017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BDBB-5070-4327-9092-70B27AAD0A0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958F-6B97-4826-8B2F-6AE7C95BF62E}" type="datetimeFigureOut">
              <a:rPr lang="it-IT" smtClean="0"/>
              <a:pPr/>
              <a:t>30/09/2017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BDBB-5070-4327-9092-70B27AAD0A0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958F-6B97-4826-8B2F-6AE7C95BF62E}" type="datetimeFigureOut">
              <a:rPr lang="it-IT" smtClean="0"/>
              <a:pPr/>
              <a:t>30/09/2017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BDBB-5070-4327-9092-70B27AAD0A0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958F-6B97-4826-8B2F-6AE7C95BF62E}" type="datetimeFigureOut">
              <a:rPr lang="it-IT" smtClean="0"/>
              <a:pPr/>
              <a:t>30/09/2017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BDBB-5070-4327-9092-70B27AAD0A0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958F-6B97-4826-8B2F-6AE7C95BF62E}" type="datetimeFigureOut">
              <a:rPr lang="it-IT" smtClean="0"/>
              <a:pPr/>
              <a:t>30/09/2017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BDBB-5070-4327-9092-70B27AAD0A0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958F-6B97-4826-8B2F-6AE7C95BF62E}" type="datetimeFigureOut">
              <a:rPr lang="it-IT" smtClean="0"/>
              <a:pPr/>
              <a:t>30/09/2017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BDBB-5070-4327-9092-70B27AAD0A0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B958F-6B97-4826-8B2F-6AE7C95BF62E}" type="datetimeFigureOut">
              <a:rPr lang="it-IT" smtClean="0"/>
              <a:pPr/>
              <a:t>30/09/2017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FBDBB-5070-4327-9092-70B27AAD0A0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magine correl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343" cy="5157192"/>
          </a:xfrm>
          <a:prstGeom prst="rect">
            <a:avLst/>
          </a:prstGeom>
          <a:noFill/>
        </p:spPr>
      </p:pic>
      <p:pic>
        <p:nvPicPr>
          <p:cNvPr id="1028" name="Picture 4" descr="Risultati immagini per custodire"/>
          <p:cNvPicPr>
            <a:picLocks noChangeAspect="1" noChangeArrowheads="1"/>
          </p:cNvPicPr>
          <p:nvPr/>
        </p:nvPicPr>
        <p:blipFill>
          <a:blip r:embed="rId3" cstate="print"/>
          <a:srcRect t="28800" b="37601"/>
          <a:stretch>
            <a:fillRect/>
          </a:stretch>
        </p:blipFill>
        <p:spPr bwMode="auto">
          <a:xfrm>
            <a:off x="1115616" y="5264086"/>
            <a:ext cx="7966520" cy="1405274"/>
          </a:xfrm>
          <a:prstGeom prst="rect">
            <a:avLst/>
          </a:prstGeom>
          <a:noFill/>
        </p:spPr>
      </p:pic>
      <p:pic>
        <p:nvPicPr>
          <p:cNvPr id="6" name="Immagine 5" descr="logoACI3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5793216"/>
            <a:ext cx="780678" cy="780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3.bp.blogspot.com/-fRkjKPy6TWU/V59I1wFQoEI/AAAAAAAAAKk/vHIaosURoJoh3gnEWWtxw_3byD9DdtU3gCEw/s1600/lago+Tiberiade+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3191" y="-27384"/>
            <a:ext cx="9532416" cy="5832648"/>
          </a:xfrm>
          <a:prstGeom prst="rect">
            <a:avLst/>
          </a:prstGeom>
          <a:noFill/>
        </p:spPr>
      </p:pic>
      <p:pic>
        <p:nvPicPr>
          <p:cNvPr id="5" name="Immagine 4" descr="logoA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5" y="5949280"/>
            <a:ext cx="1872208" cy="78233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131840" y="5949280"/>
            <a:ext cx="5544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dentro la Parola</a:t>
            </a:r>
            <a:endParaRPr lang="it-IT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347864" y="1342509"/>
            <a:ext cx="54072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600" b="1" dirty="0" smtClean="0">
                <a:solidFill>
                  <a:srgbClr val="C00000"/>
                </a:solidFill>
                <a:latin typeface="Albertus Medium" pitchFamily="34" charset="0"/>
              </a:rPr>
              <a:t>«… in Galilea»</a:t>
            </a:r>
            <a:endParaRPr lang="it-IT" sz="6600" b="1" dirty="0">
              <a:solidFill>
                <a:srgbClr val="C00000"/>
              </a:solidFill>
              <a:latin typeface="Albertus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3.bp.blogspot.com/-fRkjKPy6TWU/V59I1wFQoEI/AAAAAAAAAKk/vHIaosURoJoh3gnEWWtxw_3byD9DdtU3gCEw/s1600/lago+Tiberiade+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3191" y="-27384"/>
            <a:ext cx="9532416" cy="5832648"/>
          </a:xfrm>
          <a:prstGeom prst="rect">
            <a:avLst/>
          </a:prstGeom>
          <a:noFill/>
        </p:spPr>
      </p:pic>
      <p:pic>
        <p:nvPicPr>
          <p:cNvPr id="5" name="Immagine 4" descr="logoA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5" y="5949280"/>
            <a:ext cx="1872208" cy="78233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131840" y="5949280"/>
            <a:ext cx="5544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dentro la Parola</a:t>
            </a:r>
            <a:endParaRPr lang="it-IT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430835" y="1342509"/>
            <a:ext cx="624562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600" b="1" dirty="0" smtClean="0">
                <a:solidFill>
                  <a:srgbClr val="C00000"/>
                </a:solidFill>
                <a:latin typeface="Albertus Medium" pitchFamily="34" charset="0"/>
              </a:rPr>
              <a:t>«Egli vi precede»</a:t>
            </a:r>
            <a:endParaRPr lang="it-IT" sz="6600" b="1" dirty="0">
              <a:solidFill>
                <a:srgbClr val="C00000"/>
              </a:solidFill>
              <a:latin typeface="Albertus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3.bp.blogspot.com/-fRkjKPy6TWU/V59I1wFQoEI/AAAAAAAAAKk/vHIaosURoJoh3gnEWWtxw_3byD9DdtU3gCEw/s1600/lago+Tiberiade+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3191" y="-27384"/>
            <a:ext cx="9532416" cy="5832648"/>
          </a:xfrm>
          <a:prstGeom prst="rect">
            <a:avLst/>
          </a:prstGeom>
          <a:noFill/>
        </p:spPr>
      </p:pic>
      <p:pic>
        <p:nvPicPr>
          <p:cNvPr id="5" name="Immagine 4" descr="logoA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5" y="5949280"/>
            <a:ext cx="1872208" cy="78233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131840" y="5949280"/>
            <a:ext cx="5544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dentro la Vita</a:t>
            </a:r>
            <a:endParaRPr lang="it-IT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915816" y="692696"/>
            <a:ext cx="4229043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alcune virtù cristiane</a:t>
            </a:r>
          </a:p>
          <a:p>
            <a:endParaRPr lang="it-IT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Medium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 la FORTEZZA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3.bp.blogspot.com/-fRkjKPy6TWU/V59I1wFQoEI/AAAAAAAAAKk/vHIaosURoJoh3gnEWWtxw_3byD9DdtU3gCEw/s1600/lago+Tiberiade+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3191" y="-27384"/>
            <a:ext cx="9532416" cy="5832648"/>
          </a:xfrm>
          <a:prstGeom prst="rect">
            <a:avLst/>
          </a:prstGeom>
          <a:noFill/>
        </p:spPr>
      </p:pic>
      <p:pic>
        <p:nvPicPr>
          <p:cNvPr id="5" name="Immagine 4" descr="logoA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5" y="5949280"/>
            <a:ext cx="1872208" cy="78233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131840" y="5949280"/>
            <a:ext cx="5544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dentro la Vita</a:t>
            </a:r>
            <a:endParaRPr lang="it-IT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915816" y="692696"/>
            <a:ext cx="4229043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alcune virtù cristiane</a:t>
            </a:r>
          </a:p>
          <a:p>
            <a:endParaRPr lang="it-IT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Medium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 la DOLCEZZA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3.bp.blogspot.com/-fRkjKPy6TWU/V59I1wFQoEI/AAAAAAAAAKk/vHIaosURoJoh3gnEWWtxw_3byD9DdtU3gCEw/s1600/lago+Tiberiade+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3191" y="-27384"/>
            <a:ext cx="9532416" cy="5832648"/>
          </a:xfrm>
          <a:prstGeom prst="rect">
            <a:avLst/>
          </a:prstGeom>
          <a:noFill/>
        </p:spPr>
      </p:pic>
      <p:pic>
        <p:nvPicPr>
          <p:cNvPr id="5" name="Immagine 4" descr="logoA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5" y="5949280"/>
            <a:ext cx="1872208" cy="78233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131840" y="5949280"/>
            <a:ext cx="5544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dentro la Vita</a:t>
            </a:r>
            <a:endParaRPr lang="it-IT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915816" y="692696"/>
            <a:ext cx="4229043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alcune virtù cristiane</a:t>
            </a:r>
          </a:p>
          <a:p>
            <a:endParaRPr lang="it-IT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Medium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 l’ASCOLTO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3.bp.blogspot.com/-fRkjKPy6TWU/V59I1wFQoEI/AAAAAAAAAKk/vHIaosURoJoh3gnEWWtxw_3byD9DdtU3gCEw/s1600/lago+Tiberiade+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3191" y="-27384"/>
            <a:ext cx="9532416" cy="5832648"/>
          </a:xfrm>
          <a:prstGeom prst="rect">
            <a:avLst/>
          </a:prstGeom>
          <a:noFill/>
        </p:spPr>
      </p:pic>
      <p:pic>
        <p:nvPicPr>
          <p:cNvPr id="5" name="Immagine 4" descr="logoA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5" y="5949280"/>
            <a:ext cx="1872208" cy="78233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131840" y="5949280"/>
            <a:ext cx="5544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dentro la Vita</a:t>
            </a:r>
            <a:endParaRPr lang="it-IT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915816" y="692696"/>
            <a:ext cx="4229043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alcune virtù cristiane</a:t>
            </a:r>
          </a:p>
          <a:p>
            <a:endParaRPr lang="it-IT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Medium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 la FEDELTÀ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23528" y="502796"/>
            <a:ext cx="8568952" cy="5796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3200" b="1" dirty="0" smtClean="0">
                <a:solidFill>
                  <a:srgbClr val="C00000"/>
                </a:solidFill>
              </a:rPr>
              <a:t>dal Vangelo di Marco   </a:t>
            </a:r>
            <a:r>
              <a:rPr lang="it-IT" sz="2800" i="1" dirty="0" err="1" smtClean="0">
                <a:solidFill>
                  <a:srgbClr val="C00000"/>
                </a:solidFill>
              </a:rPr>
              <a:t>cap</a:t>
            </a:r>
            <a:r>
              <a:rPr lang="it-IT" sz="2800" i="1" dirty="0" smtClean="0">
                <a:solidFill>
                  <a:srgbClr val="C00000"/>
                </a:solidFill>
              </a:rPr>
              <a:t> 16</a:t>
            </a:r>
          </a:p>
          <a:p>
            <a:pPr algn="just"/>
            <a:endParaRPr lang="it-IT" i="1" dirty="0" smtClean="0">
              <a:solidFill>
                <a:srgbClr val="C00000"/>
              </a:solidFill>
            </a:endParaRPr>
          </a:p>
          <a:p>
            <a:pPr algn="just"/>
            <a:r>
              <a:rPr lang="it-IT" sz="2400" dirty="0" smtClean="0">
                <a:solidFill>
                  <a:srgbClr val="C00000"/>
                </a:solidFill>
              </a:rPr>
              <a:t>Il sepolcro vuoto</a:t>
            </a:r>
          </a:p>
          <a:p>
            <a:pPr algn="just"/>
            <a:endParaRPr lang="it-IT" sz="1600" baseline="30000" dirty="0" smtClean="0"/>
          </a:p>
          <a:p>
            <a:pPr algn="just"/>
            <a:r>
              <a:rPr lang="it-IT" sz="2200" baseline="30000" dirty="0" smtClean="0">
                <a:solidFill>
                  <a:srgbClr val="C00000"/>
                </a:solidFill>
              </a:rPr>
              <a:t>1</a:t>
            </a:r>
            <a:r>
              <a:rPr lang="it-IT" sz="2200" dirty="0" smtClean="0"/>
              <a:t> Passato il sabato, Maria di </a:t>
            </a:r>
            <a:r>
              <a:rPr lang="it-IT" sz="2200" dirty="0" err="1" smtClean="0"/>
              <a:t>Màgdala</a:t>
            </a:r>
            <a:r>
              <a:rPr lang="it-IT" sz="2200" dirty="0" smtClean="0"/>
              <a:t>, Maria madre di Giacomo e </a:t>
            </a:r>
            <a:r>
              <a:rPr lang="it-IT" sz="2200" dirty="0" err="1" smtClean="0"/>
              <a:t>Salome</a:t>
            </a:r>
            <a:r>
              <a:rPr lang="it-IT" sz="2200" dirty="0" smtClean="0"/>
              <a:t> comprarono oli aromatici per andare a ungerlo. </a:t>
            </a:r>
            <a:r>
              <a:rPr lang="it-IT" sz="2200" baseline="30000" dirty="0" smtClean="0">
                <a:solidFill>
                  <a:srgbClr val="C00000"/>
                </a:solidFill>
              </a:rPr>
              <a:t>2</a:t>
            </a:r>
            <a:r>
              <a:rPr lang="it-IT" sz="2200" dirty="0" smtClean="0"/>
              <a:t>Di buon mattino, il primo giorno della settimana, vennero al sepolcro al levare del sole. </a:t>
            </a:r>
            <a:r>
              <a:rPr lang="it-IT" sz="2200" baseline="30000" dirty="0" smtClean="0">
                <a:solidFill>
                  <a:srgbClr val="C00000"/>
                </a:solidFill>
              </a:rPr>
              <a:t>3</a:t>
            </a:r>
            <a:r>
              <a:rPr lang="it-IT" sz="2200" dirty="0" smtClean="0"/>
              <a:t>Dicevano tra loro: «Chi ci farà rotolare via la pietra dall'ingresso del sepolcro?». </a:t>
            </a:r>
          </a:p>
          <a:p>
            <a:pPr algn="just"/>
            <a:r>
              <a:rPr lang="it-IT" sz="2200" baseline="30000" dirty="0" smtClean="0">
                <a:solidFill>
                  <a:srgbClr val="C00000"/>
                </a:solidFill>
              </a:rPr>
              <a:t>4</a:t>
            </a:r>
            <a:r>
              <a:rPr lang="it-IT" sz="2200" dirty="0" smtClean="0"/>
              <a:t>Alzando lo sguardo, osservarono che la pietra era già stata fatta rotolare, benché fosse molto grande.</a:t>
            </a:r>
            <a:r>
              <a:rPr lang="it-IT" sz="2200" baseline="30000" dirty="0" smtClean="0">
                <a:solidFill>
                  <a:srgbClr val="C00000"/>
                </a:solidFill>
              </a:rPr>
              <a:t>5</a:t>
            </a:r>
            <a:r>
              <a:rPr lang="it-IT" sz="2200" dirty="0" smtClean="0"/>
              <a:t>Entrate nel sepolcro, videro un giovane, seduto sulla destra, vestito d'una veste bianca, ed ebbero paura. </a:t>
            </a:r>
            <a:r>
              <a:rPr lang="it-IT" sz="2200" baseline="30000" dirty="0" smtClean="0">
                <a:solidFill>
                  <a:srgbClr val="C00000"/>
                </a:solidFill>
              </a:rPr>
              <a:t>6</a:t>
            </a:r>
            <a:r>
              <a:rPr lang="it-IT" sz="2200" dirty="0" smtClean="0"/>
              <a:t>Ma egli disse loro: «Non abbiate paura! Voi cercate Gesù Nazareno, il crocifisso. È risorto, non è qui. Ecco il luogo dove l'avevano posto. </a:t>
            </a:r>
            <a:r>
              <a:rPr lang="it-IT" sz="2200" baseline="30000" dirty="0" smtClean="0">
                <a:solidFill>
                  <a:srgbClr val="C00000"/>
                </a:solidFill>
              </a:rPr>
              <a:t>7</a:t>
            </a:r>
            <a:r>
              <a:rPr lang="it-IT" sz="2200" dirty="0" smtClean="0"/>
              <a:t>Ma andate, dite ai suoi discepoli e a Pietro: “</a:t>
            </a:r>
            <a:r>
              <a:rPr lang="it-IT" sz="2200" b="1" dirty="0" smtClean="0"/>
              <a:t>Egli vi precede in Galilea</a:t>
            </a:r>
            <a:r>
              <a:rPr lang="it-IT" sz="2200" dirty="0" smtClean="0"/>
              <a:t>. Là lo vedrete, come vi ha detto”».  </a:t>
            </a:r>
            <a:r>
              <a:rPr lang="it-IT" sz="2200" baseline="30000" dirty="0" smtClean="0">
                <a:solidFill>
                  <a:srgbClr val="C00000"/>
                </a:solidFill>
              </a:rPr>
              <a:t>8</a:t>
            </a:r>
            <a:r>
              <a:rPr lang="it-IT" sz="2200" dirty="0" smtClean="0"/>
              <a:t>Esse uscirono e fuggirono via dal sepolcro, perché erano piene di spavento e di stupore. E non dissero niente a nessuno, perché erano impaurite.</a:t>
            </a:r>
            <a:endParaRPr lang="it-IT" sz="2200" dirty="0"/>
          </a:p>
        </p:txBody>
      </p:sp>
      <p:cxnSp>
        <p:nvCxnSpPr>
          <p:cNvPr id="5" name="Connettore 1 4"/>
          <p:cNvCxnSpPr/>
          <p:nvPr/>
        </p:nvCxnSpPr>
        <p:spPr>
          <a:xfrm>
            <a:off x="0" y="332656"/>
            <a:ext cx="9144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>
            <a:off x="-6532" y="6525344"/>
            <a:ext cx="9144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3.bp.blogspot.com/-fRkjKPy6TWU/V59I1wFQoEI/AAAAAAAAAKk/vHIaosURoJoh3gnEWWtxw_3byD9DdtU3gCEw/s1600/lago+Tiberiade+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3191" y="-27384"/>
            <a:ext cx="9532416" cy="5832648"/>
          </a:xfrm>
          <a:prstGeom prst="rect">
            <a:avLst/>
          </a:prstGeom>
          <a:noFill/>
        </p:spPr>
      </p:pic>
      <p:pic>
        <p:nvPicPr>
          <p:cNvPr id="5" name="Immagine 4" descr="logoA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5" y="5949280"/>
            <a:ext cx="1872208" cy="78233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131840" y="5949280"/>
            <a:ext cx="5544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Invocazione</a:t>
            </a:r>
            <a:endParaRPr lang="it-IT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347864" y="548680"/>
            <a:ext cx="53285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it-IT" sz="3600" b="1" dirty="0" smtClean="0">
                <a:solidFill>
                  <a:srgbClr val="C00000"/>
                </a:solidFill>
                <a:latin typeface="Albertus Medium" pitchFamily="34" charset="0"/>
              </a:rPr>
              <a:t>«</a:t>
            </a:r>
            <a:r>
              <a:rPr lang="it-IT" sz="36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Spirito Santo, vieni e deponi nei nostri cuori </a:t>
            </a:r>
            <a:br>
              <a:rPr lang="it-IT" sz="36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it-IT" sz="36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il desiderio di avanzare verso una comunione, </a:t>
            </a:r>
            <a:br>
              <a:rPr lang="it-IT" sz="36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it-IT" sz="36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sei Tu che ci </a:t>
            </a:r>
            <a:r>
              <a:rPr lang="it-IT" sz="3600" b="1" dirty="0" err="1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guidi…</a:t>
            </a:r>
            <a:r>
              <a:rPr lang="it-IT" sz="3600" b="1" dirty="0" smtClean="0">
                <a:solidFill>
                  <a:srgbClr val="C00000"/>
                </a:solidFill>
                <a:latin typeface="Albertus Medium" pitchFamily="34" charset="0"/>
              </a:rPr>
              <a:t>»</a:t>
            </a:r>
            <a:endParaRPr lang="it-IT" sz="3600" b="1" dirty="0">
              <a:solidFill>
                <a:srgbClr val="C00000"/>
              </a:solidFill>
              <a:latin typeface="Albertus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3.bp.blogspot.com/-fRkjKPy6TWU/V59I1wFQoEI/AAAAAAAAAKk/vHIaosURoJoh3gnEWWtxw_3byD9DdtU3gCEw/s1600/lago+Tiberiade+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3191" y="-27384"/>
            <a:ext cx="9532416" cy="5832648"/>
          </a:xfrm>
          <a:prstGeom prst="rect">
            <a:avLst/>
          </a:prstGeom>
          <a:noFill/>
        </p:spPr>
      </p:pic>
      <p:pic>
        <p:nvPicPr>
          <p:cNvPr id="5" name="Immagine 4" descr="logoA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5" y="5949280"/>
            <a:ext cx="1872208" cy="78233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131840" y="5949280"/>
            <a:ext cx="5544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Invocazione</a:t>
            </a:r>
            <a:endParaRPr lang="it-IT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123728" y="548680"/>
            <a:ext cx="65527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b="1" dirty="0" smtClean="0">
                <a:solidFill>
                  <a:srgbClr val="C00000"/>
                </a:solidFill>
              </a:rPr>
              <a:t>«</a:t>
            </a:r>
            <a:r>
              <a:rPr lang="it-IT" sz="36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Tu che ci ami ispira il cuore </a:t>
            </a:r>
            <a:br>
              <a:rPr lang="it-IT" sz="36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</a:br>
            <a:r>
              <a:rPr lang="it-IT" sz="36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di chi cerca una pace. </a:t>
            </a:r>
            <a:br>
              <a:rPr lang="it-IT" sz="36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</a:br>
            <a:r>
              <a:rPr lang="it-IT" sz="36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E donaci di porre la fiducia </a:t>
            </a:r>
            <a:br>
              <a:rPr lang="it-IT" sz="36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</a:br>
            <a:r>
              <a:rPr lang="it-IT" sz="36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là dove ci sono i </a:t>
            </a:r>
            <a:r>
              <a:rPr lang="it-IT" sz="3600" b="1" dirty="0" err="1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contrasti…</a:t>
            </a:r>
            <a:r>
              <a:rPr lang="it-IT" sz="3600" b="1" dirty="0" smtClean="0">
                <a:solidFill>
                  <a:srgbClr val="C00000"/>
                </a:solidFill>
              </a:rPr>
              <a:t>»</a:t>
            </a:r>
            <a:endParaRPr lang="it-IT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3.bp.blogspot.com/-fRkjKPy6TWU/V59I1wFQoEI/AAAAAAAAAKk/vHIaosURoJoh3gnEWWtxw_3byD9DdtU3gCEw/s1600/lago+Tiberiade+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3191" y="-27384"/>
            <a:ext cx="9532416" cy="5832648"/>
          </a:xfrm>
          <a:prstGeom prst="rect">
            <a:avLst/>
          </a:prstGeom>
          <a:noFill/>
        </p:spPr>
      </p:pic>
      <p:pic>
        <p:nvPicPr>
          <p:cNvPr id="5" name="Immagine 4" descr="logoA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5" y="5949280"/>
            <a:ext cx="1872208" cy="78233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131840" y="5949280"/>
            <a:ext cx="5544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Invocazione</a:t>
            </a:r>
            <a:endParaRPr lang="it-IT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331640" y="610810"/>
            <a:ext cx="73448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b="1" dirty="0" smtClean="0">
                <a:solidFill>
                  <a:srgbClr val="C00000"/>
                </a:solidFill>
              </a:rPr>
              <a:t>«</a:t>
            </a:r>
            <a:r>
              <a:rPr lang="it-IT" sz="36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Dio che ci ami, </a:t>
            </a:r>
          </a:p>
          <a:p>
            <a:pPr algn="r"/>
            <a:r>
              <a:rPr lang="it-IT" sz="36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Tu conosci le nostre fragilità. </a:t>
            </a:r>
            <a:br>
              <a:rPr lang="it-IT" sz="36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</a:br>
            <a:r>
              <a:rPr lang="it-IT" sz="36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Tuttavia con la presenza </a:t>
            </a:r>
          </a:p>
          <a:p>
            <a:pPr algn="r"/>
            <a:r>
              <a:rPr lang="it-IT" sz="36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del tuo santo Spirito, </a:t>
            </a:r>
            <a:br>
              <a:rPr lang="it-IT" sz="36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</a:br>
            <a:r>
              <a:rPr lang="it-IT" sz="36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Tu vieni a trasfigurarle a tal punto </a:t>
            </a:r>
            <a:br>
              <a:rPr lang="it-IT" sz="36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</a:br>
            <a:r>
              <a:rPr lang="it-IT" sz="36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che le ombre stesse possono </a:t>
            </a:r>
            <a:br>
              <a:rPr lang="it-IT" sz="36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</a:br>
            <a:r>
              <a:rPr lang="it-IT" sz="36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illuminarsi all’</a:t>
            </a:r>
            <a:r>
              <a:rPr lang="it-IT" sz="3600" b="1" dirty="0" err="1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interno…</a:t>
            </a:r>
            <a:r>
              <a:rPr lang="it-IT" sz="3600" b="1" dirty="0" smtClean="0">
                <a:solidFill>
                  <a:srgbClr val="C00000"/>
                </a:solidFill>
              </a:rPr>
              <a:t>»</a:t>
            </a:r>
            <a:endParaRPr lang="it-IT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isultati immagini per custodi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9857" cy="5157192"/>
          </a:xfrm>
          <a:prstGeom prst="rect">
            <a:avLst/>
          </a:prstGeom>
          <a:noFill/>
        </p:spPr>
      </p:pic>
      <p:pic>
        <p:nvPicPr>
          <p:cNvPr id="5" name="Picture 4" descr="Risultati immagini per custodire"/>
          <p:cNvPicPr>
            <a:picLocks noChangeAspect="1" noChangeArrowheads="1"/>
          </p:cNvPicPr>
          <p:nvPr/>
        </p:nvPicPr>
        <p:blipFill>
          <a:blip r:embed="rId3" cstate="print"/>
          <a:srcRect t="28800" b="37601"/>
          <a:stretch>
            <a:fillRect/>
          </a:stretch>
        </p:blipFill>
        <p:spPr bwMode="auto">
          <a:xfrm>
            <a:off x="1115616" y="5264086"/>
            <a:ext cx="7966520" cy="1405274"/>
          </a:xfrm>
          <a:prstGeom prst="rect">
            <a:avLst/>
          </a:prstGeom>
          <a:noFill/>
        </p:spPr>
      </p:pic>
      <p:pic>
        <p:nvPicPr>
          <p:cNvPr id="6" name="Immagine 5" descr="logoACI3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5793216"/>
            <a:ext cx="780678" cy="780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3.bp.blogspot.com/-fRkjKPy6TWU/V59I1wFQoEI/AAAAAAAAAKk/vHIaosURoJoh3gnEWWtxw_3byD9DdtU3gCEw/s1600/lago+Tiberiade+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3191" y="-27384"/>
            <a:ext cx="9532416" cy="5832648"/>
          </a:xfrm>
          <a:prstGeom prst="rect">
            <a:avLst/>
          </a:prstGeom>
          <a:noFill/>
        </p:spPr>
      </p:pic>
      <p:pic>
        <p:nvPicPr>
          <p:cNvPr id="5" name="Immagine 4" descr="logoA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5" y="5949280"/>
            <a:ext cx="1872208" cy="78233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131840" y="5949280"/>
            <a:ext cx="5544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Invocazione</a:t>
            </a:r>
            <a:endParaRPr lang="it-IT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331640" y="548680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3600" b="1" dirty="0" smtClean="0">
                <a:solidFill>
                  <a:srgbClr val="C00000"/>
                </a:solidFill>
              </a:rPr>
              <a:t>«</a:t>
            </a:r>
            <a:r>
              <a:rPr lang="it-IT" sz="36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Dio che ci ami, rendici umili, </a:t>
            </a:r>
            <a:br>
              <a:rPr lang="it-IT" sz="36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</a:br>
            <a:r>
              <a:rPr lang="it-IT" sz="36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donaci una grande semplicità </a:t>
            </a:r>
            <a:br>
              <a:rPr lang="it-IT" sz="36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</a:br>
            <a:r>
              <a:rPr lang="it-IT" sz="36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nella nostra preghiera, </a:t>
            </a:r>
            <a:br>
              <a:rPr lang="it-IT" sz="36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</a:br>
            <a:r>
              <a:rPr lang="it-IT" sz="36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nelle relazioni umane, </a:t>
            </a:r>
            <a:br>
              <a:rPr lang="it-IT" sz="36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</a:br>
            <a:r>
              <a:rPr lang="it-IT" sz="36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nell’accoglienza</a:t>
            </a:r>
            <a:r>
              <a:rPr lang="it-IT" sz="3600" b="1" dirty="0" smtClean="0">
                <a:solidFill>
                  <a:srgbClr val="C00000"/>
                </a:solidFill>
              </a:rPr>
              <a:t>»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Amen!</a:t>
            </a:r>
            <a:endParaRPr lang="it-IT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magine correl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4034"/>
          </a:xfrm>
          <a:prstGeom prst="rect">
            <a:avLst/>
          </a:prstGeom>
          <a:noFill/>
        </p:spPr>
      </p:pic>
      <p:pic>
        <p:nvPicPr>
          <p:cNvPr id="5" name="Picture 4" descr="Risultati immagini per custodi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BF5"/>
              </a:clrFrom>
              <a:clrTo>
                <a:srgbClr val="FCFBF5">
                  <a:alpha val="0"/>
                </a:srgbClr>
              </a:clrTo>
            </a:clrChange>
          </a:blip>
          <a:srcRect t="28800" b="37601"/>
          <a:stretch>
            <a:fillRect/>
          </a:stretch>
        </p:blipFill>
        <p:spPr bwMode="auto">
          <a:xfrm>
            <a:off x="1187624" y="5264086"/>
            <a:ext cx="7966520" cy="1405274"/>
          </a:xfrm>
          <a:prstGeom prst="rect">
            <a:avLst/>
          </a:prstGeom>
          <a:noFill/>
        </p:spPr>
      </p:pic>
      <p:pic>
        <p:nvPicPr>
          <p:cNvPr id="6" name="Immagine 5" descr="logoACI3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5793216"/>
            <a:ext cx="780678" cy="780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isultati immagini per custodi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-27384"/>
            <a:ext cx="8244408" cy="6128345"/>
          </a:xfrm>
          <a:prstGeom prst="rect">
            <a:avLst/>
          </a:prstGeom>
          <a:noFill/>
        </p:spPr>
      </p:pic>
      <p:pic>
        <p:nvPicPr>
          <p:cNvPr id="4" name="Picture 4" descr="Risultati immagini per custodi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BF5"/>
              </a:clrFrom>
              <a:clrTo>
                <a:srgbClr val="FCFBF5">
                  <a:alpha val="0"/>
                </a:srgbClr>
              </a:clrTo>
            </a:clrChange>
          </a:blip>
          <a:srcRect t="28800" b="37601"/>
          <a:stretch>
            <a:fillRect/>
          </a:stretch>
        </p:blipFill>
        <p:spPr bwMode="auto">
          <a:xfrm>
            <a:off x="1115616" y="5264086"/>
            <a:ext cx="7966520" cy="1405274"/>
          </a:xfrm>
          <a:prstGeom prst="rect">
            <a:avLst/>
          </a:prstGeom>
          <a:noFill/>
        </p:spPr>
      </p:pic>
      <p:pic>
        <p:nvPicPr>
          <p:cNvPr id="5" name="Immagine 4" descr="logoACI3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5793216"/>
            <a:ext cx="780678" cy="780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isultati immagini per azione cattolica giornata di fraternità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0"/>
            <a:ext cx="9144000" cy="1957776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1259632" y="293747"/>
            <a:ext cx="56929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Giornata di Fraternità</a:t>
            </a:r>
            <a:endParaRPr lang="it-IT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magine 5" descr="logoACI3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32656"/>
            <a:ext cx="780678" cy="78067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280714" y="1124744"/>
            <a:ext cx="4382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C00000"/>
                </a:solidFill>
              </a:rPr>
              <a:t>S. Cesarea Terme, 1 ottobre 2017</a:t>
            </a:r>
            <a:endParaRPr lang="it-IT" sz="2400" b="1" dirty="0">
              <a:solidFill>
                <a:srgbClr val="C0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0" y="1791872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54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VISITARE</a:t>
            </a:r>
          </a:p>
          <a:p>
            <a:pPr algn="ctr">
              <a:lnSpc>
                <a:spcPct val="150000"/>
              </a:lnSpc>
            </a:pPr>
            <a:r>
              <a:rPr lang="it-IT" sz="54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INCONTRARE</a:t>
            </a:r>
          </a:p>
          <a:p>
            <a:pPr algn="ctr">
              <a:lnSpc>
                <a:spcPct val="150000"/>
              </a:lnSpc>
            </a:pPr>
            <a:r>
              <a:rPr lang="it-IT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ASCOLTARE</a:t>
            </a:r>
          </a:p>
          <a:p>
            <a:pPr algn="ctr">
              <a:lnSpc>
                <a:spcPct val="150000"/>
              </a:lnSpc>
            </a:pPr>
            <a:r>
              <a:rPr lang="it-IT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CELEBRARE</a:t>
            </a:r>
            <a:endParaRPr lang="it-IT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Connettore 1 11"/>
          <p:cNvCxnSpPr/>
          <p:nvPr/>
        </p:nvCxnSpPr>
        <p:spPr>
          <a:xfrm>
            <a:off x="0" y="4437112"/>
            <a:ext cx="968456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isultati immagini per ascoltare il vange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4"/>
            <a:ext cx="9217024" cy="6912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magine correl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198776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0" y="3994462"/>
            <a:ext cx="9144000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1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ASCOLTARE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827584" y="1126485"/>
            <a:ext cx="2175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 16, 1-8</a:t>
            </a:r>
            <a:endParaRPr lang="it-IT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23528" y="502796"/>
            <a:ext cx="8568952" cy="6135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3200" b="1" dirty="0" smtClean="0">
                <a:solidFill>
                  <a:srgbClr val="C00000"/>
                </a:solidFill>
              </a:rPr>
              <a:t>dal Vangelo di Marco   </a:t>
            </a:r>
            <a:r>
              <a:rPr lang="it-IT" sz="2800" i="1" dirty="0" err="1" smtClean="0">
                <a:solidFill>
                  <a:srgbClr val="C00000"/>
                </a:solidFill>
              </a:rPr>
              <a:t>cap</a:t>
            </a:r>
            <a:r>
              <a:rPr lang="it-IT" sz="2800" i="1" dirty="0" smtClean="0">
                <a:solidFill>
                  <a:srgbClr val="C00000"/>
                </a:solidFill>
              </a:rPr>
              <a:t> 16</a:t>
            </a:r>
          </a:p>
          <a:p>
            <a:pPr algn="just"/>
            <a:endParaRPr lang="it-IT" sz="400" i="1" dirty="0" smtClean="0">
              <a:solidFill>
                <a:srgbClr val="C00000"/>
              </a:solidFill>
            </a:endParaRPr>
          </a:p>
          <a:p>
            <a:pPr algn="just"/>
            <a:r>
              <a:rPr lang="it-IT" sz="2400" dirty="0" smtClean="0">
                <a:solidFill>
                  <a:srgbClr val="C00000"/>
                </a:solidFill>
              </a:rPr>
              <a:t>Il sepolcro vuoto</a:t>
            </a:r>
          </a:p>
          <a:p>
            <a:pPr algn="just"/>
            <a:endParaRPr lang="it-IT" sz="1600" baseline="30000" dirty="0" smtClean="0"/>
          </a:p>
          <a:p>
            <a:pPr algn="just"/>
            <a:r>
              <a:rPr lang="it-IT" sz="2200" baseline="30000" dirty="0" smtClean="0">
                <a:solidFill>
                  <a:srgbClr val="C00000"/>
                </a:solidFill>
              </a:rPr>
              <a:t>1</a:t>
            </a:r>
            <a:r>
              <a:rPr lang="it-IT" sz="2200" dirty="0" smtClean="0"/>
              <a:t> Passato il sabato, Maria di </a:t>
            </a:r>
            <a:r>
              <a:rPr lang="it-IT" sz="2200" dirty="0" err="1" smtClean="0"/>
              <a:t>Màgdala</a:t>
            </a:r>
            <a:r>
              <a:rPr lang="it-IT" sz="2200" dirty="0" smtClean="0"/>
              <a:t>, Maria madre di Giacomo e </a:t>
            </a:r>
            <a:r>
              <a:rPr lang="it-IT" sz="2200" dirty="0" err="1" smtClean="0"/>
              <a:t>Salome</a:t>
            </a:r>
            <a:r>
              <a:rPr lang="it-IT" sz="2200" dirty="0" smtClean="0"/>
              <a:t> comprarono oli aromatici per andare a </a:t>
            </a:r>
            <a:r>
              <a:rPr lang="it-IT" sz="2200" dirty="0" smtClean="0"/>
              <a:t>ungere il corpo di Gesù.</a:t>
            </a:r>
            <a:r>
              <a:rPr lang="it-IT" sz="2200" dirty="0" smtClean="0"/>
              <a:t> </a:t>
            </a:r>
            <a:r>
              <a:rPr lang="it-IT" sz="2200" baseline="30000" dirty="0" smtClean="0">
                <a:solidFill>
                  <a:srgbClr val="C00000"/>
                </a:solidFill>
              </a:rPr>
              <a:t>2</a:t>
            </a:r>
            <a:r>
              <a:rPr lang="it-IT" sz="2200" dirty="0" smtClean="0"/>
              <a:t>Di buon mattino, il primo giorno della settimana, vennero al sepolcro al levare del sole. </a:t>
            </a:r>
            <a:r>
              <a:rPr lang="it-IT" sz="2200" baseline="30000" dirty="0" smtClean="0">
                <a:solidFill>
                  <a:srgbClr val="C00000"/>
                </a:solidFill>
              </a:rPr>
              <a:t>3</a:t>
            </a:r>
            <a:r>
              <a:rPr lang="it-IT" sz="2200" dirty="0" smtClean="0"/>
              <a:t>Dicevano tra loro: «Chi ci farà rotolare via la pietra dall'ingresso del sepolcro?». </a:t>
            </a:r>
          </a:p>
          <a:p>
            <a:pPr algn="just"/>
            <a:r>
              <a:rPr lang="it-IT" sz="2200" baseline="30000" dirty="0" smtClean="0">
                <a:solidFill>
                  <a:srgbClr val="C00000"/>
                </a:solidFill>
              </a:rPr>
              <a:t>4</a:t>
            </a:r>
            <a:r>
              <a:rPr lang="it-IT" sz="2200" dirty="0" smtClean="0"/>
              <a:t>Alzando lo sguardo, osservarono che la pietra era già stata fatta rotolare, benché fosse molto grande.</a:t>
            </a:r>
            <a:r>
              <a:rPr lang="it-IT" sz="2200" baseline="30000" dirty="0" smtClean="0">
                <a:solidFill>
                  <a:srgbClr val="C00000"/>
                </a:solidFill>
              </a:rPr>
              <a:t>5</a:t>
            </a:r>
            <a:r>
              <a:rPr lang="it-IT" sz="2200" dirty="0" smtClean="0"/>
              <a:t>Entrate nel sepolcro, videro un giovane, seduto sulla destra, vestito d'una veste bianca, ed ebbero paura. </a:t>
            </a:r>
            <a:r>
              <a:rPr lang="it-IT" sz="2200" baseline="30000" dirty="0" smtClean="0">
                <a:solidFill>
                  <a:srgbClr val="C00000"/>
                </a:solidFill>
              </a:rPr>
              <a:t>6</a:t>
            </a:r>
            <a:r>
              <a:rPr lang="it-IT" sz="2200" dirty="0" smtClean="0"/>
              <a:t>Ma egli disse loro: «Non abbiate paura! Voi cercate Gesù Nazareno, il crocifisso. È risorto, non è qui. Ecco il luogo dove l'avevano posto. </a:t>
            </a:r>
            <a:r>
              <a:rPr lang="it-IT" sz="2200" baseline="30000" dirty="0" smtClean="0">
                <a:solidFill>
                  <a:srgbClr val="C00000"/>
                </a:solidFill>
              </a:rPr>
              <a:t>7</a:t>
            </a:r>
            <a:r>
              <a:rPr lang="it-IT" sz="2200" dirty="0" smtClean="0"/>
              <a:t>Ma andate, dite ai suoi discepoli e a Pietro: “</a:t>
            </a:r>
            <a:r>
              <a:rPr lang="it-IT" sz="2200" b="1" dirty="0" smtClean="0"/>
              <a:t>Egli vi precede in Galilea</a:t>
            </a:r>
            <a:r>
              <a:rPr lang="it-IT" sz="2200" dirty="0" smtClean="0"/>
              <a:t>. Là lo vedrete, come vi ha detto”».  </a:t>
            </a:r>
            <a:r>
              <a:rPr lang="it-IT" sz="2200" baseline="30000" dirty="0" smtClean="0">
                <a:solidFill>
                  <a:srgbClr val="C00000"/>
                </a:solidFill>
              </a:rPr>
              <a:t>8</a:t>
            </a:r>
            <a:r>
              <a:rPr lang="it-IT" sz="2200" dirty="0" smtClean="0"/>
              <a:t>Esse uscirono e fuggirono via dal sepolcro, perché erano piene di spavento e di stupore. E non dissero niente a nessuno, perché erano impaurite.</a:t>
            </a:r>
            <a:endParaRPr lang="it-IT" sz="2200" dirty="0"/>
          </a:p>
        </p:txBody>
      </p:sp>
      <p:cxnSp>
        <p:nvCxnSpPr>
          <p:cNvPr id="5" name="Connettore 1 4"/>
          <p:cNvCxnSpPr/>
          <p:nvPr/>
        </p:nvCxnSpPr>
        <p:spPr>
          <a:xfrm>
            <a:off x="0" y="332656"/>
            <a:ext cx="9144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>
            <a:off x="-6532" y="6525344"/>
            <a:ext cx="9144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3.bp.blogspot.com/-fRkjKPy6TWU/V59I1wFQoEI/AAAAAAAAAKk/vHIaosURoJoh3gnEWWtxw_3byD9DdtU3gCEw/s1600/lago+Tiberiade+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3191" y="-27384"/>
            <a:ext cx="9532416" cy="5832648"/>
          </a:xfrm>
          <a:prstGeom prst="rect">
            <a:avLst/>
          </a:prstGeom>
          <a:noFill/>
        </p:spPr>
      </p:pic>
      <p:pic>
        <p:nvPicPr>
          <p:cNvPr id="5" name="Immagine 4" descr="logoA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5" y="5949280"/>
            <a:ext cx="1872208" cy="78233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131840" y="5949280"/>
            <a:ext cx="5544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dentro la Parola</a:t>
            </a:r>
            <a:endParaRPr lang="it-IT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347864" y="1342509"/>
            <a:ext cx="5468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C00000"/>
                </a:solidFill>
                <a:latin typeface="Albertus Medium" pitchFamily="34" charset="0"/>
              </a:rPr>
              <a:t>«Egli vi precede in Galilea»</a:t>
            </a:r>
            <a:endParaRPr lang="it-IT" sz="3600" b="1" dirty="0">
              <a:solidFill>
                <a:srgbClr val="C00000"/>
              </a:solidFill>
              <a:latin typeface="Albertus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143</Words>
  <Application>Microsoft Office PowerPoint</Application>
  <PresentationFormat>Presentazione su schermo (4:3)</PresentationFormat>
  <Paragraphs>53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Client</dc:creator>
  <cp:lastModifiedBy>Client</cp:lastModifiedBy>
  <cp:revision>13</cp:revision>
  <dcterms:created xsi:type="dcterms:W3CDTF">2017-09-27T15:10:33Z</dcterms:created>
  <dcterms:modified xsi:type="dcterms:W3CDTF">2017-09-30T09:51:25Z</dcterms:modified>
</cp:coreProperties>
</file>