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5" r:id="rId3"/>
    <p:sldId id="276" r:id="rId4"/>
    <p:sldId id="277" r:id="rId5"/>
    <p:sldId id="257" r:id="rId6"/>
    <p:sldId id="266" r:id="rId7"/>
    <p:sldId id="258" r:id="rId8"/>
    <p:sldId id="267" r:id="rId9"/>
    <p:sldId id="259" r:id="rId10"/>
    <p:sldId id="268" r:id="rId11"/>
    <p:sldId id="260" r:id="rId12"/>
    <p:sldId id="269" r:id="rId13"/>
    <p:sldId id="261" r:id="rId14"/>
    <p:sldId id="270" r:id="rId15"/>
    <p:sldId id="262" r:id="rId16"/>
    <p:sldId id="271" r:id="rId17"/>
    <p:sldId id="263" r:id="rId18"/>
    <p:sldId id="272" r:id="rId19"/>
    <p:sldId id="264" r:id="rId20"/>
    <p:sldId id="273" r:id="rId21"/>
    <p:sldId id="265" r:id="rId22"/>
    <p:sldId id="274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43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99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65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37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26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98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9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032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78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4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17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0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1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85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6055F8-1D02-4417-9241-55C834FD9970}" type="datetimeFigureOut">
              <a:rPr lang="it-IT" smtClean="0"/>
              <a:t>17/06/2018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69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81D14-5C6C-4B90-B781-04D5D4DD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1" y="2749988"/>
            <a:ext cx="7482713" cy="1831139"/>
          </a:xfrm>
        </p:spPr>
        <p:txBody>
          <a:bodyPr>
            <a:noAutofit/>
          </a:bodyPr>
          <a:lstStyle/>
          <a:p>
            <a:pPr algn="ctr"/>
            <a:r>
              <a:rPr lang="it-IT" sz="6600" dirty="0">
                <a:solidFill>
                  <a:srgbClr val="FFFF00"/>
                </a:solidFill>
                <a:latin typeface="Berlin Sans FB Demi" panose="020E0802020502020306" pitchFamily="34" charset="0"/>
              </a:rPr>
              <a:t>Festa regionale </a:t>
            </a:r>
            <a:br>
              <a:rPr lang="it-IT" sz="6600" dirty="0"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r>
              <a:rPr lang="it-IT" sz="66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150 anni </a:t>
            </a:r>
            <a:r>
              <a:rPr lang="it-IT" sz="6600" dirty="0" err="1">
                <a:solidFill>
                  <a:schemeClr val="accent6"/>
                </a:solidFill>
                <a:latin typeface="Berlin Sans FB Demi" panose="020E0802020502020306" pitchFamily="34" charset="0"/>
              </a:rPr>
              <a:t>ac</a:t>
            </a:r>
            <a:endParaRPr lang="it-IT" sz="6600" dirty="0">
              <a:solidFill>
                <a:schemeClr val="accent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CD7AAA-7C95-4340-AF99-D11024161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72" y="5661248"/>
            <a:ext cx="3522273" cy="473859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Taranto, 10 giugno 2018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859090-0868-43B4-9359-50A2757E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137721" cy="13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5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639579-13A4-4CD1-A94D-FEF2F991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7999040" cy="541588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bg1"/>
                </a:solidFill>
              </a:rPr>
              <a:t>Prima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buio</a:t>
            </a:r>
            <a:r>
              <a:rPr lang="en-US" sz="3200" b="1" dirty="0">
                <a:solidFill>
                  <a:schemeClr val="bg1"/>
                </a:solidFill>
              </a:rPr>
              <a:t>, lo </a:t>
            </a:r>
            <a:r>
              <a:rPr lang="en-US" sz="3200" b="1" dirty="0" err="1">
                <a:solidFill>
                  <a:schemeClr val="bg1"/>
                </a:solidFill>
              </a:rPr>
              <a:t>scoramento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l'inerzia</a:t>
            </a:r>
            <a:r>
              <a:rPr lang="en-US" sz="3200" b="1" dirty="0">
                <a:solidFill>
                  <a:schemeClr val="bg1"/>
                </a:solidFill>
              </a:rPr>
              <a:t> del </a:t>
            </a:r>
            <a:r>
              <a:rPr lang="en-US" sz="3200" b="1" dirty="0" err="1">
                <a:solidFill>
                  <a:schemeClr val="bg1"/>
                </a:solidFill>
              </a:rPr>
              <a:t>niente</a:t>
            </a:r>
            <a:r>
              <a:rPr lang="en-US" sz="3200" b="1" dirty="0">
                <a:solidFill>
                  <a:schemeClr val="bg1"/>
                </a:solidFill>
              </a:rPr>
              <a:t>; poi </a:t>
            </a:r>
            <a:r>
              <a:rPr lang="en-US" sz="3200" b="1" dirty="0" err="1">
                <a:solidFill>
                  <a:schemeClr val="bg1"/>
                </a:solidFill>
              </a:rPr>
              <a:t>l'entusiasmo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corag-gio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Perchè</a:t>
            </a:r>
            <a:r>
              <a:rPr lang="en-US" sz="3200" b="1" dirty="0">
                <a:solidFill>
                  <a:schemeClr val="bg1"/>
                </a:solidFill>
              </a:rPr>
              <a:t> "</a:t>
            </a:r>
            <a:r>
              <a:rPr lang="en-US" sz="3200" b="1" i="1" dirty="0">
                <a:solidFill>
                  <a:schemeClr val="bg1"/>
                </a:solidFill>
              </a:rPr>
              <a:t>senza un </a:t>
            </a:r>
            <a:r>
              <a:rPr lang="en-US" sz="3200" b="1" i="1" dirty="0" err="1">
                <a:solidFill>
                  <a:schemeClr val="bg1"/>
                </a:solidFill>
              </a:rPr>
              <a:t>patrimonio</a:t>
            </a:r>
            <a:r>
              <a:rPr lang="en-US" sz="3200" b="1" i="1" dirty="0">
                <a:solidFill>
                  <a:schemeClr val="bg1"/>
                </a:solidFill>
              </a:rPr>
              <a:t> da </a:t>
            </a:r>
            <a:r>
              <a:rPr lang="en-US" sz="3200" b="1" i="1" dirty="0" err="1">
                <a:solidFill>
                  <a:schemeClr val="bg1"/>
                </a:solidFill>
              </a:rPr>
              <a:t>difendere</a:t>
            </a:r>
            <a:r>
              <a:rPr lang="en-US" sz="3200" b="1" i="1" dirty="0">
                <a:solidFill>
                  <a:schemeClr val="bg1"/>
                </a:solidFill>
              </a:rPr>
              <a:t>, senza </a:t>
            </a:r>
            <a:r>
              <a:rPr lang="en-US" sz="3200" b="1" i="1" dirty="0" err="1">
                <a:solidFill>
                  <a:schemeClr val="bg1"/>
                </a:solidFill>
              </a:rPr>
              <a:t>sostenere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una</a:t>
            </a:r>
            <a:r>
              <a:rPr lang="en-US" sz="3200" b="1" i="1" dirty="0">
                <a:solidFill>
                  <a:schemeClr val="bg1"/>
                </a:solidFill>
              </a:rPr>
              <a:t> lotta continua ... non è </a:t>
            </a:r>
            <a:r>
              <a:rPr lang="en-US" sz="3200" b="1" i="1" dirty="0" err="1">
                <a:solidFill>
                  <a:schemeClr val="bg1"/>
                </a:solidFill>
              </a:rPr>
              <a:t>vivere</a:t>
            </a:r>
            <a:r>
              <a:rPr lang="en-US" sz="3200" b="1" i="1" dirty="0">
                <a:solidFill>
                  <a:schemeClr val="bg1"/>
                </a:solidFill>
              </a:rPr>
              <a:t> ma </a:t>
            </a:r>
            <a:r>
              <a:rPr lang="en-US" sz="3200" b="1" i="1" dirty="0" err="1">
                <a:solidFill>
                  <a:schemeClr val="bg1"/>
                </a:solidFill>
              </a:rPr>
              <a:t>vivacchiare</a:t>
            </a:r>
            <a:r>
              <a:rPr lang="en-US" sz="3200" b="1" dirty="0">
                <a:solidFill>
                  <a:schemeClr val="bg1"/>
                </a:solidFill>
              </a:rPr>
              <a:t>".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C000"/>
                </a:solidFill>
              </a:rPr>
              <a:t>(Pier Giorgio </a:t>
            </a:r>
            <a:r>
              <a:rPr lang="en-US" sz="3200" b="1" dirty="0" err="1">
                <a:solidFill>
                  <a:srgbClr val="FFC000"/>
                </a:solidFill>
              </a:rPr>
              <a:t>Frassati</a:t>
            </a:r>
            <a:r>
              <a:rPr lang="en-US" sz="3200" b="1" dirty="0">
                <a:solidFill>
                  <a:srgbClr val="FFC000"/>
                </a:solidFill>
              </a:rPr>
              <a:t>, 1923)</a:t>
            </a:r>
            <a:endParaRPr lang="it-IT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359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 rot="2975482">
            <a:off x="4832529" y="2736412"/>
            <a:ext cx="460851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Santi Martiri</a:t>
            </a:r>
          </a:p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 Otranto</a:t>
            </a:r>
            <a:endParaRPr lang="it-IT" sz="5000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BB574E-3C34-40C3-9CEE-1C6413BBC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698521" cy="6264696"/>
          </a:xfrm>
        </p:spPr>
      </p:pic>
    </p:spTree>
    <p:extLst>
      <p:ext uri="{BB962C8B-B14F-4D97-AF65-F5344CB8AC3E}">
        <p14:creationId xmlns:p14="http://schemas.microsoft.com/office/powerpoint/2010/main" val="228055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3FEF0F-D2D5-4F4C-8E60-EFF00FFC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21432"/>
            <a:ext cx="7999040" cy="5199856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Testimoni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accolti</a:t>
            </a:r>
            <a:r>
              <a:rPr lang="en-US" sz="3200" b="1" dirty="0">
                <a:solidFill>
                  <a:schemeClr val="bg1"/>
                </a:solidFill>
              </a:rPr>
              <a:t>, in </a:t>
            </a:r>
            <a:r>
              <a:rPr lang="en-US" sz="3200" b="1" dirty="0" err="1">
                <a:solidFill>
                  <a:schemeClr val="bg1"/>
                </a:solidFill>
              </a:rPr>
              <a:t>Gesù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sulle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ginoc</a:t>
            </a:r>
            <a:r>
              <a:rPr lang="en-US" sz="3200" b="1" dirty="0">
                <a:solidFill>
                  <a:schemeClr val="bg1"/>
                </a:solidFill>
              </a:rPr>
              <a:t>-chia </a:t>
            </a:r>
            <a:r>
              <a:rPr lang="en-US" sz="3200" b="1" dirty="0" err="1">
                <a:solidFill>
                  <a:schemeClr val="bg1"/>
                </a:solidFill>
              </a:rPr>
              <a:t>della</a:t>
            </a:r>
            <a:r>
              <a:rPr lang="en-US" sz="3200" b="1" dirty="0">
                <a:solidFill>
                  <a:schemeClr val="bg1"/>
                </a:solidFill>
              </a:rPr>
              <a:t> Madre </a:t>
            </a:r>
            <a:r>
              <a:rPr lang="en-US" sz="3200" b="1" dirty="0" err="1">
                <a:solidFill>
                  <a:schemeClr val="bg1"/>
                </a:solidFill>
              </a:rPr>
              <a:t>della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laicità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(</a:t>
            </a:r>
            <a:r>
              <a:rPr lang="en-US" sz="3200" b="1" i="1" dirty="0" err="1">
                <a:solidFill>
                  <a:srgbClr val="FFC000"/>
                </a:solidFill>
              </a:rPr>
              <a:t>Apostolicam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</a:rPr>
              <a:t>actuositatem</a:t>
            </a:r>
            <a:r>
              <a:rPr lang="en-US" sz="3200" b="1" dirty="0">
                <a:solidFill>
                  <a:srgbClr val="FFC000"/>
                </a:solidFill>
              </a:rPr>
              <a:t>, Cap. I, n.4, 1965)</a:t>
            </a:r>
            <a:endParaRPr lang="it-IT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99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>
            <a:off x="1403648" y="5735578"/>
            <a:ext cx="676875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Giugno (mietitura)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89E928E-716B-4F99-BEC8-AD399DF4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58" y="316281"/>
            <a:ext cx="5466099" cy="5230029"/>
          </a:xfrm>
        </p:spPr>
      </p:pic>
    </p:spTree>
    <p:extLst>
      <p:ext uri="{BB962C8B-B14F-4D97-AF65-F5344CB8AC3E}">
        <p14:creationId xmlns:p14="http://schemas.microsoft.com/office/powerpoint/2010/main" val="118180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E4264A-A4CC-42F7-800C-734D15EE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40" y="965448"/>
            <a:ext cx="7494984" cy="4911824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Tra</a:t>
            </a:r>
            <a:r>
              <a:rPr lang="en-US" sz="3200" b="1" dirty="0">
                <a:solidFill>
                  <a:schemeClr val="bg1"/>
                </a:solidFill>
              </a:rPr>
              <a:t> le </a:t>
            </a:r>
            <a:r>
              <a:rPr lang="en-US" sz="3200" b="1" dirty="0" err="1">
                <a:solidFill>
                  <a:schemeClr val="bg1"/>
                </a:solidFill>
              </a:rPr>
              <a:t>messi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una</a:t>
            </a:r>
            <a:r>
              <a:rPr lang="en-US" sz="3200" b="1" dirty="0">
                <a:solidFill>
                  <a:schemeClr val="bg1"/>
                </a:solidFill>
              </a:rPr>
              <a:t> vita di </a:t>
            </a:r>
            <a:r>
              <a:rPr lang="en-US" sz="3200" b="1" dirty="0" err="1">
                <a:solidFill>
                  <a:schemeClr val="bg1"/>
                </a:solidFill>
              </a:rPr>
              <a:t>lavoro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sudore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copioso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una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famiglia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canta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una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sete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prende</a:t>
            </a:r>
            <a:r>
              <a:rPr lang="en-US" sz="3200" b="1" dirty="0">
                <a:solidFill>
                  <a:schemeClr val="bg1"/>
                </a:solidFill>
              </a:rPr>
              <a:t> la </a:t>
            </a:r>
            <a:r>
              <a:rPr lang="en-US" sz="3200" b="1" dirty="0" err="1">
                <a:solidFill>
                  <a:schemeClr val="bg1"/>
                </a:solidFill>
              </a:rPr>
              <a:t>gola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Voi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rappresentate</a:t>
            </a:r>
            <a:r>
              <a:rPr lang="en-US" sz="3200" b="1" dirty="0">
                <a:solidFill>
                  <a:schemeClr val="bg1"/>
                </a:solidFill>
              </a:rPr>
              <a:t> "</a:t>
            </a:r>
            <a:r>
              <a:rPr lang="en-US" sz="3200" b="1" i="1" dirty="0">
                <a:solidFill>
                  <a:schemeClr val="bg1"/>
                </a:solidFill>
              </a:rPr>
              <a:t>le </a:t>
            </a:r>
            <a:r>
              <a:rPr lang="en-US" sz="3200" b="1" i="1" dirty="0" err="1">
                <a:solidFill>
                  <a:schemeClr val="bg1"/>
                </a:solidFill>
              </a:rPr>
              <a:t>necessità</a:t>
            </a:r>
            <a:r>
              <a:rPr lang="en-US" sz="3200" b="1" i="1" dirty="0">
                <a:solidFill>
                  <a:schemeClr val="bg1"/>
                </a:solidFill>
              </a:rPr>
              <a:t>, le </a:t>
            </a:r>
            <a:r>
              <a:rPr lang="en-US" sz="3200" b="1" i="1" dirty="0" err="1">
                <a:solidFill>
                  <a:schemeClr val="bg1"/>
                </a:solidFill>
              </a:rPr>
              <a:t>esigenze</a:t>
            </a:r>
            <a:r>
              <a:rPr lang="en-US" sz="3200" b="1" i="1" dirty="0">
                <a:solidFill>
                  <a:schemeClr val="bg1"/>
                </a:solidFill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</a:rPr>
              <a:t>i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problemi</a:t>
            </a:r>
            <a:r>
              <a:rPr lang="en-US" sz="3200" b="1" i="1" dirty="0">
                <a:solidFill>
                  <a:schemeClr val="bg1"/>
                </a:solidFill>
              </a:rPr>
              <a:t>, le </a:t>
            </a:r>
            <a:r>
              <a:rPr lang="en-US" sz="3200" b="1" i="1" dirty="0" err="1">
                <a:solidFill>
                  <a:schemeClr val="bg1"/>
                </a:solidFill>
              </a:rPr>
              <a:t>speranze</a:t>
            </a:r>
            <a:r>
              <a:rPr lang="en-US" sz="3200" b="1" i="1" dirty="0">
                <a:solidFill>
                  <a:schemeClr val="bg1"/>
                </a:solidFill>
              </a:rPr>
              <a:t>, la </a:t>
            </a:r>
            <a:r>
              <a:rPr lang="en-US" sz="3200" b="1" i="1" dirty="0" err="1">
                <a:solidFill>
                  <a:schemeClr val="bg1"/>
                </a:solidFill>
              </a:rPr>
              <a:t>sete</a:t>
            </a:r>
            <a:r>
              <a:rPr lang="en-US" sz="3200" b="1" i="1" dirty="0">
                <a:solidFill>
                  <a:schemeClr val="bg1"/>
                </a:solidFill>
              </a:rPr>
              <a:t> di Cristo </a:t>
            </a:r>
            <a:r>
              <a:rPr lang="en-US" sz="3200" b="1" i="1" dirty="0" err="1">
                <a:solidFill>
                  <a:schemeClr val="bg1"/>
                </a:solidFill>
              </a:rPr>
              <a:t>che</a:t>
            </a:r>
            <a:r>
              <a:rPr lang="en-US" sz="3200" b="1" i="1" dirty="0">
                <a:solidFill>
                  <a:schemeClr val="bg1"/>
                </a:solidFill>
              </a:rPr>
              <a:t> è </a:t>
            </a:r>
            <a:r>
              <a:rPr lang="en-US" sz="3200" b="1" i="1" dirty="0" err="1">
                <a:solidFill>
                  <a:schemeClr val="bg1"/>
                </a:solidFill>
              </a:rPr>
              <a:t>nella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realtà</a:t>
            </a:r>
            <a:r>
              <a:rPr lang="en-US" sz="3200" b="1" i="1" dirty="0">
                <a:solidFill>
                  <a:schemeClr val="bg1"/>
                </a:solidFill>
              </a:rPr>
              <a:t> in cui operate</a:t>
            </a:r>
            <a:r>
              <a:rPr lang="en-US" sz="3200" b="1" dirty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(Vittorio Bachelet, </a:t>
            </a:r>
            <a:r>
              <a:rPr lang="en-US" sz="3200" b="1" i="1" dirty="0">
                <a:solidFill>
                  <a:srgbClr val="FFC000"/>
                </a:solidFill>
              </a:rPr>
              <a:t>1° </a:t>
            </a:r>
            <a:r>
              <a:rPr lang="en-US" sz="3200" b="1" i="1" dirty="0" err="1">
                <a:solidFill>
                  <a:srgbClr val="FFC000"/>
                </a:solidFill>
              </a:rPr>
              <a:t>Congresso</a:t>
            </a:r>
            <a:r>
              <a:rPr lang="en-US" sz="3200" b="1" i="1" dirty="0">
                <a:solidFill>
                  <a:srgbClr val="FFC000"/>
                </a:solidFill>
              </a:rPr>
              <a:t> Movimento </a:t>
            </a:r>
            <a:r>
              <a:rPr lang="en-US" sz="3200" b="1" i="1" dirty="0" err="1">
                <a:solidFill>
                  <a:srgbClr val="FFC000"/>
                </a:solidFill>
              </a:rPr>
              <a:t>Lavoratori</a:t>
            </a:r>
            <a:r>
              <a:rPr lang="en-US" sz="3200" b="1" i="1" dirty="0">
                <a:solidFill>
                  <a:srgbClr val="FFC000"/>
                </a:solidFill>
              </a:rPr>
              <a:t> di Ac,</a:t>
            </a:r>
            <a:r>
              <a:rPr lang="en-US" sz="3200" b="1" dirty="0">
                <a:solidFill>
                  <a:srgbClr val="FFC000"/>
                </a:solidFill>
              </a:rPr>
              <a:t> 1969)</a:t>
            </a:r>
            <a:endParaRPr lang="it-IT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017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>
            <a:off x="395536" y="5807586"/>
            <a:ext cx="856895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Settembre (vendemmia)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DAB3EE8-EF8F-4854-870B-435F7C4C1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038250" cy="5453721"/>
          </a:xfrm>
        </p:spPr>
      </p:pic>
    </p:spTree>
    <p:extLst>
      <p:ext uri="{BB962C8B-B14F-4D97-AF65-F5344CB8AC3E}">
        <p14:creationId xmlns:p14="http://schemas.microsoft.com/office/powerpoint/2010/main" val="387908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84F516-544E-4BA0-A0EC-AE918CD1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08720"/>
            <a:ext cx="7927032" cy="5199856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Pestare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l'uva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scansare</a:t>
            </a:r>
            <a:r>
              <a:rPr lang="en-US" sz="3200" b="1" dirty="0">
                <a:solidFill>
                  <a:schemeClr val="bg1"/>
                </a:solidFill>
              </a:rPr>
              <a:t> le </a:t>
            </a:r>
            <a:r>
              <a:rPr lang="en-US" sz="3200" b="1" dirty="0" err="1">
                <a:solidFill>
                  <a:schemeClr val="bg1"/>
                </a:solidFill>
              </a:rPr>
              <a:t>foglie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ridere</a:t>
            </a:r>
            <a:r>
              <a:rPr lang="en-US" sz="3200" b="1" dirty="0">
                <a:solidFill>
                  <a:schemeClr val="bg1"/>
                </a:solidFill>
              </a:rPr>
              <a:t> di </a:t>
            </a:r>
            <a:r>
              <a:rPr lang="en-US" sz="3200" b="1" dirty="0" err="1">
                <a:solidFill>
                  <a:schemeClr val="bg1"/>
                </a:solidFill>
              </a:rPr>
              <a:t>cuore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Sarà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questo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vino </a:t>
            </a:r>
            <a:r>
              <a:rPr lang="en-US" sz="3200" b="1" dirty="0" err="1">
                <a:solidFill>
                  <a:schemeClr val="bg1"/>
                </a:solidFill>
              </a:rPr>
              <a:t>degli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otri</a:t>
            </a:r>
            <a:r>
              <a:rPr lang="en-US" sz="3200" b="1" dirty="0">
                <a:solidFill>
                  <a:schemeClr val="bg1"/>
                </a:solidFill>
              </a:rPr>
              <a:t> di Cana? Si, se </a:t>
            </a:r>
            <a:r>
              <a:rPr lang="en-US" sz="3200" b="1" dirty="0" err="1">
                <a:solidFill>
                  <a:schemeClr val="bg1"/>
                </a:solidFill>
              </a:rPr>
              <a:t>faremo</a:t>
            </a:r>
            <a:r>
              <a:rPr lang="en-US" sz="3200" b="1" dirty="0">
                <a:solidFill>
                  <a:schemeClr val="bg1"/>
                </a:solidFill>
              </a:rPr>
              <a:t> come </a:t>
            </a:r>
            <a:r>
              <a:rPr lang="en-US" sz="3200" b="1" dirty="0" err="1">
                <a:solidFill>
                  <a:schemeClr val="bg1"/>
                </a:solidFill>
              </a:rPr>
              <a:t>lui</a:t>
            </a:r>
            <a:r>
              <a:rPr lang="en-US" sz="3200" b="1" dirty="0">
                <a:solidFill>
                  <a:schemeClr val="bg1"/>
                </a:solidFill>
              </a:rPr>
              <a:t> ha </a:t>
            </a:r>
            <a:r>
              <a:rPr lang="en-US" sz="3200" b="1" dirty="0" err="1">
                <a:solidFill>
                  <a:schemeClr val="bg1"/>
                </a:solidFill>
              </a:rPr>
              <a:t>ordinato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(</a:t>
            </a:r>
            <a:r>
              <a:rPr lang="en-US" sz="3200" b="1" i="1" dirty="0">
                <a:solidFill>
                  <a:srgbClr val="FFC000"/>
                </a:solidFill>
              </a:rPr>
              <a:t>cf.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Gv</a:t>
            </a:r>
            <a:r>
              <a:rPr lang="en-US" sz="3200" b="1" dirty="0">
                <a:solidFill>
                  <a:srgbClr val="FFC000"/>
                </a:solidFill>
              </a:rPr>
              <a:t>. 2, 1-11)</a:t>
            </a:r>
            <a:endParaRPr lang="it-IT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80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>
            <a:off x="1043608" y="5517232"/>
            <a:ext cx="727280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Mosaico (per intero)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E305D75-E442-4A20-AE0D-50516E823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4" y="620688"/>
            <a:ext cx="8359710" cy="4388847"/>
          </a:xfrm>
        </p:spPr>
      </p:pic>
    </p:spTree>
    <p:extLst>
      <p:ext uri="{BB962C8B-B14F-4D97-AF65-F5344CB8AC3E}">
        <p14:creationId xmlns:p14="http://schemas.microsoft.com/office/powerpoint/2010/main" val="318803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A43D3-07BB-4FC8-9D7E-DDAD9BB8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77416"/>
            <a:ext cx="7999040" cy="541588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Radici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nella</a:t>
            </a:r>
            <a:r>
              <a:rPr lang="en-US" sz="3200" b="1" dirty="0">
                <a:solidFill>
                  <a:schemeClr val="bg1"/>
                </a:solidFill>
              </a:rPr>
              <a:t> terra, rami </a:t>
            </a:r>
            <a:r>
              <a:rPr lang="en-US" sz="3200" b="1" dirty="0" err="1">
                <a:solidFill>
                  <a:schemeClr val="bg1"/>
                </a:solidFill>
              </a:rPr>
              <a:t>robusti</a:t>
            </a:r>
            <a:r>
              <a:rPr lang="en-US" sz="3200" b="1" dirty="0">
                <a:solidFill>
                  <a:schemeClr val="bg1"/>
                </a:solidFill>
              </a:rPr>
              <a:t>, ci </a:t>
            </a:r>
            <a:r>
              <a:rPr lang="en-US" sz="3200" b="1" dirty="0" err="1">
                <a:solidFill>
                  <a:schemeClr val="bg1"/>
                </a:solidFill>
              </a:rPr>
              <a:t>sono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tutti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popoli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 re, le culture; </a:t>
            </a:r>
            <a:r>
              <a:rPr lang="en-US" sz="3200" b="1" dirty="0" err="1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simboli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sono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nel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cuore</a:t>
            </a:r>
            <a:r>
              <a:rPr lang="en-US" sz="3200" b="1" dirty="0">
                <a:solidFill>
                  <a:schemeClr val="bg1"/>
                </a:solidFill>
              </a:rPr>
              <a:t> di </a:t>
            </a:r>
            <a:r>
              <a:rPr lang="en-US" sz="3200" b="1" dirty="0" err="1">
                <a:solidFill>
                  <a:schemeClr val="bg1"/>
                </a:solidFill>
              </a:rPr>
              <a:t>uomini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sapienti</a:t>
            </a:r>
            <a:r>
              <a:rPr lang="en-US" sz="3200" b="1" dirty="0">
                <a:solidFill>
                  <a:schemeClr val="bg1"/>
                </a:solidFill>
              </a:rPr>
              <a:t>, le </a:t>
            </a:r>
            <a:r>
              <a:rPr lang="en-US" sz="3200" b="1" dirty="0" err="1">
                <a:solidFill>
                  <a:schemeClr val="bg1"/>
                </a:solidFill>
              </a:rPr>
              <a:t>religioni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della</a:t>
            </a:r>
            <a:r>
              <a:rPr lang="en-US" sz="3200" b="1" dirty="0">
                <a:solidFill>
                  <a:schemeClr val="bg1"/>
                </a:solidFill>
              </a:rPr>
              <a:t> pace. Come per </a:t>
            </a:r>
            <a:r>
              <a:rPr lang="en-US" sz="3200" b="1" dirty="0" err="1">
                <a:solidFill>
                  <a:schemeClr val="bg1"/>
                </a:solidFill>
              </a:rPr>
              <a:t>noi</a:t>
            </a:r>
            <a:r>
              <a:rPr lang="en-US" sz="3200" b="1" dirty="0">
                <a:solidFill>
                  <a:schemeClr val="bg1"/>
                </a:solidFill>
              </a:rPr>
              <a:t> di Ac, con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	</a:t>
            </a:r>
            <a:r>
              <a:rPr lang="en-US" sz="3200" b="1" dirty="0" err="1">
                <a:solidFill>
                  <a:schemeClr val="bg1"/>
                </a:solidFill>
              </a:rPr>
              <a:t>chiodo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fisso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della</a:t>
            </a:r>
            <a:r>
              <a:rPr lang="en-US" sz="3200" b="1" dirty="0">
                <a:solidFill>
                  <a:schemeClr val="bg1"/>
                </a:solidFill>
              </a:rPr>
              <a:t> pace e del </a:t>
            </a:r>
            <a:r>
              <a:rPr lang="en-US" sz="3200" b="1" dirty="0" err="1">
                <a:solidFill>
                  <a:schemeClr val="bg1"/>
                </a:solidFill>
              </a:rPr>
              <a:t>dialogo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dell'integrazione</a:t>
            </a:r>
            <a:r>
              <a:rPr lang="en-US" sz="3200" b="1" dirty="0">
                <a:solidFill>
                  <a:schemeClr val="bg1"/>
                </a:solidFill>
              </a:rPr>
              <a:t> e del-</a:t>
            </a:r>
            <a:r>
              <a:rPr lang="en-US" sz="3200" b="1" dirty="0" err="1">
                <a:solidFill>
                  <a:schemeClr val="bg1"/>
                </a:solidFill>
              </a:rPr>
              <a:t>l'ascolto</a:t>
            </a:r>
            <a:r>
              <a:rPr lang="en-US" sz="3200" b="1" dirty="0">
                <a:solidFill>
                  <a:schemeClr val="bg1"/>
                </a:solidFill>
              </a:rPr>
              <a:t>. Per </a:t>
            </a:r>
            <a:r>
              <a:rPr lang="en-US" sz="3200" b="1" dirty="0" err="1">
                <a:solidFill>
                  <a:schemeClr val="bg1"/>
                </a:solidFill>
              </a:rPr>
              <a:t>avere</a:t>
            </a:r>
            <a:r>
              <a:rPr lang="en-US" sz="3200" b="1" dirty="0">
                <a:solidFill>
                  <a:schemeClr val="bg1"/>
                </a:solidFill>
              </a:rPr>
              <a:t>, come </a:t>
            </a:r>
            <a:r>
              <a:rPr lang="en-US" sz="3200" b="1" dirty="0" err="1">
                <a:solidFill>
                  <a:schemeClr val="bg1"/>
                </a:solidFill>
              </a:rPr>
              <a:t>cittadini</a:t>
            </a:r>
            <a:r>
              <a:rPr lang="en-US" sz="3200" b="1" dirty="0">
                <a:solidFill>
                  <a:schemeClr val="bg1"/>
                </a:solidFill>
              </a:rPr>
              <a:t> e </a:t>
            </a:r>
            <a:r>
              <a:rPr lang="en-US" sz="3200" b="1" dirty="0" err="1">
                <a:solidFill>
                  <a:schemeClr val="bg1"/>
                </a:solidFill>
              </a:rPr>
              <a:t>credenti</a:t>
            </a:r>
            <a:r>
              <a:rPr lang="en-US" sz="3200" b="1" dirty="0">
                <a:solidFill>
                  <a:schemeClr val="bg1"/>
                </a:solidFill>
              </a:rPr>
              <a:t>, "</a:t>
            </a:r>
            <a:r>
              <a:rPr lang="en-US" sz="3200" b="1" i="1" dirty="0" err="1">
                <a:solidFill>
                  <a:schemeClr val="bg1"/>
                </a:solidFill>
              </a:rPr>
              <a:t>radici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nel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futuro</a:t>
            </a:r>
            <a:r>
              <a:rPr lang="en-US" sz="3200" b="1" dirty="0">
                <a:solidFill>
                  <a:schemeClr val="bg1"/>
                </a:solidFill>
              </a:rPr>
              <a:t>".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C000"/>
                </a:solidFill>
              </a:rPr>
              <a:t>(A. </a:t>
            </a:r>
            <a:r>
              <a:rPr lang="en-US" sz="3200" b="1" dirty="0" err="1">
                <a:solidFill>
                  <a:srgbClr val="FFC000"/>
                </a:solidFill>
              </a:rPr>
              <a:t>Ratti</a:t>
            </a:r>
            <a:r>
              <a:rPr lang="en-US" sz="3200" b="1" dirty="0">
                <a:solidFill>
                  <a:srgbClr val="FFC000"/>
                </a:solidFill>
              </a:rPr>
              <a:t>, </a:t>
            </a:r>
            <a:r>
              <a:rPr lang="en-US" sz="3200" b="1" i="1" dirty="0">
                <a:solidFill>
                  <a:srgbClr val="FFC000"/>
                </a:solidFill>
              </a:rPr>
              <a:t>Azionecattolica.it</a:t>
            </a:r>
            <a:r>
              <a:rPr lang="en-US" sz="3200" b="1" dirty="0">
                <a:solidFill>
                  <a:srgbClr val="FFC000"/>
                </a:solidFill>
              </a:rPr>
              <a:t>, 22.12.2017)</a:t>
            </a:r>
            <a:endParaRPr lang="it-IT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69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>
            <a:off x="755576" y="5735578"/>
            <a:ext cx="766834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Re Alessandro Magno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6D3503-6200-4B33-9981-935E9131F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6" y="332656"/>
            <a:ext cx="6994057" cy="5231989"/>
          </a:xfrm>
        </p:spPr>
      </p:pic>
    </p:spTree>
    <p:extLst>
      <p:ext uri="{BB962C8B-B14F-4D97-AF65-F5344CB8AC3E}">
        <p14:creationId xmlns:p14="http://schemas.microsoft.com/office/powerpoint/2010/main" val="64099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D2BB56F-CA29-4F31-A63F-02F83D41F76B}"/>
              </a:ext>
            </a:extLst>
          </p:cNvPr>
          <p:cNvSpPr/>
          <p:nvPr/>
        </p:nvSpPr>
        <p:spPr>
          <a:xfrm>
            <a:off x="755576" y="2780928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36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</a:t>
            </a:r>
            <a:r>
              <a:rPr lang="en-US" sz="3600" b="1" dirty="0">
                <a:solidFill>
                  <a:srgbClr val="FFFF00"/>
                </a:solidFill>
              </a:rPr>
              <a:t>Una </a:t>
            </a:r>
            <a:r>
              <a:rPr lang="en-US" sz="3600" b="1" dirty="0" err="1">
                <a:solidFill>
                  <a:srgbClr val="FFFF00"/>
                </a:solidFill>
              </a:rPr>
              <a:t>storia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eloquente</a:t>
            </a:r>
            <a:r>
              <a:rPr lang="en-US" sz="3600" b="1" dirty="0">
                <a:solidFill>
                  <a:srgbClr val="FFFF00"/>
                </a:solidFill>
              </a:rPr>
              <a:t> di </a:t>
            </a:r>
            <a:r>
              <a:rPr lang="en-US" sz="3600" b="1" dirty="0" err="1">
                <a:solidFill>
                  <a:srgbClr val="FFFF00"/>
                </a:solidFill>
              </a:rPr>
              <a:t>Santità</a:t>
            </a:r>
            <a:endParaRPr lang="en-US" sz="3600" b="1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r>
              <a:rPr lang="it-IT" sz="36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</a:t>
            </a:r>
            <a:r>
              <a:rPr lang="en-US" sz="3600" b="1" dirty="0">
                <a:solidFill>
                  <a:srgbClr val="FFFF00"/>
                </a:solidFill>
              </a:rPr>
              <a:t>I </a:t>
            </a:r>
            <a:r>
              <a:rPr lang="en-US" sz="3600" b="1" dirty="0" err="1">
                <a:solidFill>
                  <a:srgbClr val="FFFF00"/>
                </a:solidFill>
              </a:rPr>
              <a:t>fondatori</a:t>
            </a:r>
            <a:endParaRPr lang="en-US" sz="3600" b="1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r>
              <a:rPr lang="it-IT" sz="36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</a:t>
            </a:r>
            <a:r>
              <a:rPr lang="en-US" sz="3600" b="1" dirty="0">
                <a:solidFill>
                  <a:srgbClr val="FFFF00"/>
                </a:solidFill>
              </a:rPr>
              <a:t>Un </a:t>
            </a:r>
            <a:r>
              <a:rPr lang="en-US" sz="3600" b="1" dirty="0" err="1">
                <a:solidFill>
                  <a:srgbClr val="FFFF00"/>
                </a:solidFill>
              </a:rPr>
              <a:t>testimone</a:t>
            </a:r>
            <a:r>
              <a:rPr lang="en-US" sz="3600" b="1" dirty="0">
                <a:solidFill>
                  <a:srgbClr val="FFFF00"/>
                </a:solidFill>
              </a:rPr>
              <a:t>: Maria </a:t>
            </a:r>
            <a:r>
              <a:rPr lang="en-US" sz="3600" b="1" dirty="0" err="1">
                <a:solidFill>
                  <a:srgbClr val="FFFF00"/>
                </a:solidFill>
              </a:rPr>
              <a:t>Lazari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DF8B0F5-76A3-4E25-89DE-8263D7282DB7}"/>
              </a:ext>
            </a:extLst>
          </p:cNvPr>
          <p:cNvSpPr/>
          <p:nvPr/>
        </p:nvSpPr>
        <p:spPr>
          <a:xfrm>
            <a:off x="553785" y="404664"/>
            <a:ext cx="81804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54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L’Azione Cattolica </a:t>
            </a:r>
          </a:p>
          <a:p>
            <a:pPr algn="ctr"/>
            <a:r>
              <a:rPr lang="it-IT" sz="54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nell’Arcidiocesi di Otranto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2563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AC4557-94D1-4F33-94DE-15EA32E7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143056" cy="5775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bg1"/>
                </a:solidFill>
              </a:rPr>
              <a:t>Forte e bello, </a:t>
            </a:r>
            <a:r>
              <a:rPr lang="en-US" sz="3200" b="1" dirty="0" err="1">
                <a:solidFill>
                  <a:schemeClr val="bg1"/>
                </a:solidFill>
              </a:rPr>
              <a:t>ambizioso</a:t>
            </a:r>
            <a:r>
              <a:rPr lang="en-US" sz="3200" b="1" dirty="0">
                <a:solidFill>
                  <a:schemeClr val="bg1"/>
                </a:solidFill>
              </a:rPr>
              <a:t> e </a:t>
            </a:r>
            <a:r>
              <a:rPr lang="en-US" sz="3200" b="1" dirty="0" err="1">
                <a:solidFill>
                  <a:schemeClr val="bg1"/>
                </a:solidFill>
              </a:rPr>
              <a:t>attento</a:t>
            </a:r>
            <a:r>
              <a:rPr lang="en-US" sz="3200" b="1" dirty="0">
                <a:solidFill>
                  <a:schemeClr val="bg1"/>
                </a:solidFill>
              </a:rPr>
              <a:t> al "</a:t>
            </a:r>
            <a:r>
              <a:rPr lang="en-US" sz="3200" b="1" dirty="0" err="1">
                <a:solidFill>
                  <a:schemeClr val="bg1"/>
                </a:solidFill>
              </a:rPr>
              <a:t>suo</a:t>
            </a:r>
            <a:r>
              <a:rPr lang="en-US" sz="3200" b="1" dirty="0">
                <a:solidFill>
                  <a:schemeClr val="bg1"/>
                </a:solidFill>
              </a:rPr>
              <a:t>" Maestro. </a:t>
            </a:r>
            <a:r>
              <a:rPr lang="en-US" sz="3200" b="1" dirty="0" err="1">
                <a:solidFill>
                  <a:schemeClr val="bg1"/>
                </a:solidFill>
              </a:rPr>
              <a:t>Conquistatore</a:t>
            </a:r>
            <a:r>
              <a:rPr lang="en-US" sz="3200" b="1" dirty="0">
                <a:solidFill>
                  <a:schemeClr val="bg1"/>
                </a:solidFill>
              </a:rPr>
              <a:t>. Un </a:t>
            </a:r>
            <a:r>
              <a:rPr lang="en-US" sz="3200" b="1" dirty="0" err="1">
                <a:solidFill>
                  <a:schemeClr val="bg1"/>
                </a:solidFill>
              </a:rPr>
              <a:t>ragazzo</a:t>
            </a:r>
            <a:r>
              <a:rPr lang="en-US" sz="3200" b="1" dirty="0">
                <a:solidFill>
                  <a:schemeClr val="bg1"/>
                </a:solidFill>
              </a:rPr>
              <a:t> con un </a:t>
            </a:r>
            <a:r>
              <a:rPr lang="en-US" sz="3200" b="1" dirty="0" err="1">
                <a:solidFill>
                  <a:schemeClr val="bg1"/>
                </a:solidFill>
              </a:rPr>
              <a:t>destino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costruito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dentro</a:t>
            </a:r>
            <a:r>
              <a:rPr lang="en-US" sz="3200" b="1" dirty="0">
                <a:solidFill>
                  <a:schemeClr val="bg1"/>
                </a:solidFill>
              </a:rPr>
              <a:t> un </a:t>
            </a:r>
            <a:r>
              <a:rPr lang="en-US" sz="3200" b="1" dirty="0" err="1">
                <a:solidFill>
                  <a:schemeClr val="bg1"/>
                </a:solidFill>
              </a:rPr>
              <a:t>progetto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educativo</a:t>
            </a:r>
            <a:r>
              <a:rPr lang="en-US" sz="3200" b="1" dirty="0">
                <a:solidFill>
                  <a:schemeClr val="bg1"/>
                </a:solidFill>
              </a:rPr>
              <a:t>. Che non vale un </a:t>
            </a:r>
            <a:r>
              <a:rPr lang="en-US" sz="3200" b="1" dirty="0" err="1">
                <a:solidFill>
                  <a:schemeClr val="bg1"/>
                </a:solidFill>
              </a:rPr>
              <a:t>momento</a:t>
            </a:r>
            <a:r>
              <a:rPr lang="en-US" sz="3200" b="1" dirty="0">
                <a:solidFill>
                  <a:schemeClr val="bg1"/>
                </a:solidFill>
              </a:rPr>
              <a:t> solo. Come </a:t>
            </a:r>
            <a:r>
              <a:rPr lang="en-US" sz="3200" b="1" dirty="0" err="1">
                <a:solidFill>
                  <a:schemeClr val="bg1"/>
                </a:solidFill>
              </a:rPr>
              <a:t>quando</a:t>
            </a:r>
            <a:r>
              <a:rPr lang="en-US" sz="3200" b="1" dirty="0">
                <a:solidFill>
                  <a:schemeClr val="bg1"/>
                </a:solidFill>
              </a:rPr>
              <a:t> lo </a:t>
            </a:r>
            <a:r>
              <a:rPr lang="en-US" sz="3200" b="1" dirty="0" err="1">
                <a:solidFill>
                  <a:schemeClr val="bg1"/>
                </a:solidFill>
              </a:rPr>
              <a:t>affermarono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ragazzi</a:t>
            </a:r>
            <a:r>
              <a:rPr lang="en-US" sz="3200" b="1" dirty="0">
                <a:solidFill>
                  <a:schemeClr val="bg1"/>
                </a:solidFill>
              </a:rPr>
              <a:t> del </a:t>
            </a:r>
            <a:r>
              <a:rPr lang="en-US" sz="3200" b="1" dirty="0" err="1">
                <a:solidFill>
                  <a:schemeClr val="bg1"/>
                </a:solidFill>
              </a:rPr>
              <a:t>Msac</a:t>
            </a:r>
            <a:r>
              <a:rPr lang="en-US" sz="3200" b="1" dirty="0">
                <a:solidFill>
                  <a:schemeClr val="bg1"/>
                </a:solidFill>
              </a:rPr>
              <a:t>: "</a:t>
            </a:r>
            <a:r>
              <a:rPr lang="en-US" sz="3200" b="1" i="1" dirty="0" err="1">
                <a:solidFill>
                  <a:schemeClr val="bg1"/>
                </a:solidFill>
              </a:rPr>
              <a:t>il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domani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della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società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italiana</a:t>
            </a:r>
            <a:r>
              <a:rPr lang="en-US" sz="3200" b="1" i="1" dirty="0">
                <a:solidFill>
                  <a:schemeClr val="bg1"/>
                </a:solidFill>
              </a:rPr>
              <a:t> è in gran </a:t>
            </a:r>
            <a:r>
              <a:rPr lang="en-US" sz="3200" b="1" i="1" dirty="0" err="1">
                <a:solidFill>
                  <a:schemeClr val="bg1"/>
                </a:solidFill>
              </a:rPr>
              <a:t>parte</a:t>
            </a:r>
            <a:r>
              <a:rPr lang="en-US" sz="3200" b="1" i="1" dirty="0">
                <a:solidFill>
                  <a:schemeClr val="bg1"/>
                </a:solidFill>
              </a:rPr>
              <a:t> legato </a:t>
            </a:r>
            <a:r>
              <a:rPr lang="en-US" sz="3200" b="1" i="1" dirty="0" err="1">
                <a:solidFill>
                  <a:schemeClr val="bg1"/>
                </a:solidFill>
              </a:rPr>
              <a:t>all'oggi</a:t>
            </a:r>
            <a:r>
              <a:rPr lang="en-US" sz="3200" b="1" i="1" dirty="0">
                <a:solidFill>
                  <a:schemeClr val="bg1"/>
                </a:solidFill>
              </a:rPr>
              <a:t> del Movimento Studenti </a:t>
            </a:r>
            <a:r>
              <a:rPr lang="en-US" sz="3200" b="1" i="1" dirty="0" err="1">
                <a:solidFill>
                  <a:schemeClr val="bg1"/>
                </a:solidFill>
              </a:rPr>
              <a:t>della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Giac</a:t>
            </a:r>
            <a:r>
              <a:rPr lang="en-US" sz="3200" b="1" dirty="0">
                <a:solidFill>
                  <a:schemeClr val="bg1"/>
                </a:solidFill>
              </a:rPr>
              <a:t>".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(</a:t>
            </a:r>
            <a:r>
              <a:rPr lang="en-US" sz="3200" b="1" i="1" dirty="0">
                <a:solidFill>
                  <a:srgbClr val="FFC000"/>
                </a:solidFill>
              </a:rPr>
              <a:t>IV </a:t>
            </a:r>
            <a:r>
              <a:rPr lang="en-US" sz="3200" b="1" i="1" dirty="0" err="1">
                <a:solidFill>
                  <a:srgbClr val="FFC000"/>
                </a:solidFill>
              </a:rPr>
              <a:t>Scuola</a:t>
            </a:r>
            <a:r>
              <a:rPr lang="en-US" sz="3200" b="1" i="1" dirty="0">
                <a:solidFill>
                  <a:srgbClr val="FFC000"/>
                </a:solidFill>
              </a:rPr>
              <a:t> 	</a:t>
            </a:r>
            <a:r>
              <a:rPr lang="en-US" sz="3200" b="1" i="1" dirty="0" err="1">
                <a:solidFill>
                  <a:srgbClr val="FFC000"/>
                </a:solidFill>
              </a:rPr>
              <a:t>nazionale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</a:rPr>
              <a:t>Militanti</a:t>
            </a:r>
            <a:r>
              <a:rPr lang="en-US" sz="3200" b="1" dirty="0">
                <a:solidFill>
                  <a:srgbClr val="FFC000"/>
                </a:solidFill>
              </a:rPr>
              <a:t>, 1957)</a:t>
            </a:r>
            <a:endParaRPr lang="it-IT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510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>
            <a:off x="1475657" y="5879594"/>
            <a:ext cx="633670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Re Artù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2B439B0-C3CB-458F-B37F-932175ED9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200800" cy="5597497"/>
          </a:xfrm>
        </p:spPr>
      </p:pic>
    </p:spTree>
    <p:extLst>
      <p:ext uri="{BB962C8B-B14F-4D97-AF65-F5344CB8AC3E}">
        <p14:creationId xmlns:p14="http://schemas.microsoft.com/office/powerpoint/2010/main" val="300723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744CF-847D-4B98-A473-BA00B8F7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287072" cy="548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bg1"/>
                </a:solidFill>
              </a:rPr>
              <a:t>Il </a:t>
            </a:r>
            <a:r>
              <a:rPr lang="en-US" sz="3200" b="1" dirty="0" err="1">
                <a:solidFill>
                  <a:schemeClr val="bg1"/>
                </a:solidFill>
              </a:rPr>
              <a:t>grande</a:t>
            </a:r>
            <a:r>
              <a:rPr lang="en-US" sz="3200" b="1" dirty="0">
                <a:solidFill>
                  <a:schemeClr val="bg1"/>
                </a:solidFill>
              </a:rPr>
              <a:t> re,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magnifico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condottiero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l'utopista</a:t>
            </a:r>
            <a:r>
              <a:rPr lang="en-US" sz="3200" b="1" dirty="0">
                <a:solidFill>
                  <a:schemeClr val="bg1"/>
                </a:solidFill>
              </a:rPr>
              <a:t> di Camelot,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difensore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degli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oppressi</a:t>
            </a:r>
            <a:r>
              <a:rPr lang="en-US" sz="3200" b="1" dirty="0">
                <a:solidFill>
                  <a:schemeClr val="bg1"/>
                </a:solidFill>
              </a:rPr>
              <a:t>. Fa </a:t>
            </a:r>
            <a:r>
              <a:rPr lang="en-US" sz="3200" b="1" dirty="0" err="1">
                <a:solidFill>
                  <a:schemeClr val="bg1"/>
                </a:solidFill>
              </a:rPr>
              <a:t>sorridere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Sogniamo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noi</a:t>
            </a:r>
            <a:r>
              <a:rPr lang="en-US" sz="3200" b="1" dirty="0">
                <a:solidFill>
                  <a:schemeClr val="bg1"/>
                </a:solidFill>
              </a:rPr>
              <a:t> di Ac, un </a:t>
            </a:r>
            <a:r>
              <a:rPr lang="en-US" sz="3200" b="1" dirty="0" err="1">
                <a:solidFill>
                  <a:schemeClr val="bg1"/>
                </a:solidFill>
              </a:rPr>
              <a:t>compagno</a:t>
            </a:r>
            <a:r>
              <a:rPr lang="en-US" sz="3200" b="1" dirty="0">
                <a:solidFill>
                  <a:schemeClr val="bg1"/>
                </a:solidFill>
              </a:rPr>
              <a:t> di </a:t>
            </a:r>
            <a:r>
              <a:rPr lang="en-US" sz="3200" b="1" dirty="0" err="1">
                <a:solidFill>
                  <a:schemeClr val="bg1"/>
                </a:solidFill>
              </a:rPr>
              <a:t>strada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una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storia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d'amicizia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vera</a:t>
            </a:r>
            <a:r>
              <a:rPr lang="en-US" sz="3200" b="1" dirty="0">
                <a:solidFill>
                  <a:schemeClr val="bg1"/>
                </a:solidFill>
              </a:rPr>
              <a:t>, con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"</a:t>
            </a:r>
            <a:r>
              <a:rPr lang="en-US" sz="3200" b="1" i="1" dirty="0">
                <a:solidFill>
                  <a:schemeClr val="bg1"/>
                </a:solidFill>
              </a:rPr>
              <a:t>gusto di un </a:t>
            </a:r>
            <a:r>
              <a:rPr lang="en-US" sz="3200" b="1" i="1" dirty="0" err="1">
                <a:solidFill>
                  <a:schemeClr val="bg1"/>
                </a:solidFill>
              </a:rPr>
              <a:t>percorso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che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lascia</a:t>
            </a:r>
            <a:r>
              <a:rPr lang="en-US" sz="3200" b="1" i="1" dirty="0">
                <a:solidFill>
                  <a:schemeClr val="bg1"/>
                </a:solidFill>
              </a:rPr>
              <a:t> a </a:t>
            </a:r>
            <a:r>
              <a:rPr lang="en-US" sz="3200" b="1" i="1" dirty="0" err="1">
                <a:solidFill>
                  <a:schemeClr val="bg1"/>
                </a:solidFill>
              </a:rPr>
              <a:t>ciascuno</a:t>
            </a:r>
            <a:r>
              <a:rPr lang="en-US" sz="3200" b="1" i="1" dirty="0">
                <a:solidFill>
                  <a:schemeClr val="bg1"/>
                </a:solidFill>
              </a:rPr>
              <a:t> la </a:t>
            </a:r>
            <a:r>
              <a:rPr lang="en-US" sz="3200" b="1" i="1" dirty="0" err="1">
                <a:solidFill>
                  <a:schemeClr val="bg1"/>
                </a:solidFill>
              </a:rPr>
              <a:t>libertà</a:t>
            </a:r>
            <a:r>
              <a:rPr lang="en-US" sz="3200" b="1" i="1" dirty="0">
                <a:solidFill>
                  <a:schemeClr val="bg1"/>
                </a:solidFill>
              </a:rPr>
              <a:t> di </a:t>
            </a:r>
            <a:r>
              <a:rPr lang="en-US" sz="3200" b="1" i="1" dirty="0" err="1">
                <a:solidFill>
                  <a:schemeClr val="bg1"/>
                </a:solidFill>
              </a:rPr>
              <a:t>camminare</a:t>
            </a:r>
            <a:r>
              <a:rPr lang="en-US" sz="3200" b="1" i="1" dirty="0">
                <a:solidFill>
                  <a:schemeClr val="bg1"/>
                </a:solidFill>
              </a:rPr>
              <a:t> a </a:t>
            </a:r>
            <a:r>
              <a:rPr lang="en-US" sz="3200" b="1" i="1" dirty="0" err="1">
                <a:solidFill>
                  <a:schemeClr val="bg1"/>
                </a:solidFill>
              </a:rPr>
              <a:t>modo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proprio</a:t>
            </a:r>
            <a:r>
              <a:rPr lang="en-US" sz="3200" b="1" dirty="0">
                <a:solidFill>
                  <a:schemeClr val="bg1"/>
                </a:solidFill>
              </a:rPr>
              <a:t>"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(</a:t>
            </a:r>
            <a:r>
              <a:rPr lang="en-US" sz="3200" b="1" i="1" dirty="0" err="1">
                <a:solidFill>
                  <a:srgbClr val="FFC000"/>
                </a:solidFill>
              </a:rPr>
              <a:t>Progetto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</a:rPr>
              <a:t>formativo</a:t>
            </a:r>
            <a:r>
              <a:rPr lang="en-US" sz="3200" b="1" dirty="0">
                <a:solidFill>
                  <a:srgbClr val="FFC000"/>
                </a:solidFill>
              </a:rPr>
              <a:t>, Cap. 1, n.3) </a:t>
            </a:r>
            <a:endParaRPr lang="it-IT" sz="3200" b="1" dirty="0">
              <a:solidFill>
                <a:srgbClr val="FFC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55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9779250-7910-4D18-A118-A913D771FBA5}"/>
              </a:ext>
            </a:extLst>
          </p:cNvPr>
          <p:cNvSpPr/>
          <p:nvPr/>
        </p:nvSpPr>
        <p:spPr>
          <a:xfrm>
            <a:off x="395536" y="10188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PARTE II</a:t>
            </a:r>
          </a:p>
          <a:p>
            <a:pPr algn="ctr"/>
            <a:r>
              <a:rPr lang="it-IT" sz="4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I fondatori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2254B49-823A-458F-896F-6AB5844891B4}"/>
              </a:ext>
            </a:extLst>
          </p:cNvPr>
          <p:cNvSpPr/>
          <p:nvPr/>
        </p:nvSpPr>
        <p:spPr>
          <a:xfrm>
            <a:off x="395536" y="1772816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/>
                </a:solidFill>
              </a:rPr>
              <a:t>L'</a:t>
            </a:r>
            <a:r>
              <a:rPr lang="it-IT" sz="2200" b="1" dirty="0">
                <a:solidFill>
                  <a:srgbClr val="FFFF00"/>
                </a:solidFill>
              </a:rPr>
              <a:t>Azione Cattolica</a:t>
            </a:r>
            <a:r>
              <a:rPr lang="it-IT" sz="2200" b="1" dirty="0">
                <a:solidFill>
                  <a:schemeClr val="bg1"/>
                </a:solidFill>
              </a:rPr>
              <a:t>, nell'</a:t>
            </a:r>
            <a:r>
              <a:rPr lang="it-IT" sz="2200" b="1" dirty="0">
                <a:solidFill>
                  <a:srgbClr val="FFFF00"/>
                </a:solidFill>
              </a:rPr>
              <a:t>Arcidiocesi di Otranto</a:t>
            </a:r>
            <a:r>
              <a:rPr lang="it-IT" sz="2200" b="1" dirty="0">
                <a:solidFill>
                  <a:schemeClr val="bg1"/>
                </a:solidFill>
              </a:rPr>
              <a:t>, nacque nella </a:t>
            </a:r>
            <a:r>
              <a:rPr lang="it-IT" sz="2200" b="1" dirty="0">
                <a:solidFill>
                  <a:srgbClr val="FFFF00"/>
                </a:solidFill>
              </a:rPr>
              <a:t>primavera del 1920</a:t>
            </a:r>
            <a:r>
              <a:rPr lang="it-IT" sz="2200" b="1" dirty="0">
                <a:solidFill>
                  <a:schemeClr val="bg1"/>
                </a:solidFill>
              </a:rPr>
              <a:t>, in seguito ad un'iniziativa associativa promossa proprio a Taranto. </a:t>
            </a:r>
          </a:p>
          <a:p>
            <a:pPr algn="just"/>
            <a:r>
              <a:rPr lang="it-IT" sz="2200" b="1" dirty="0">
                <a:solidFill>
                  <a:schemeClr val="bg1"/>
                </a:solidFill>
              </a:rPr>
              <a:t>Qui, infatti, dal 13 al 17 aprile di quell'anno, si tenne nel palazzo arcivescovile una </a:t>
            </a:r>
            <a:r>
              <a:rPr lang="it-IT" sz="2200" b="1" i="1" dirty="0">
                <a:solidFill>
                  <a:schemeClr val="bg1"/>
                </a:solidFill>
              </a:rPr>
              <a:t>Settimana sociale</a:t>
            </a:r>
            <a:r>
              <a:rPr lang="it-IT" sz="2200" b="1" dirty="0">
                <a:solidFill>
                  <a:schemeClr val="bg1"/>
                </a:solidFill>
              </a:rPr>
              <a:t> a cura dell'Unione Femminile Cattolica Italiana, con la parte-</a:t>
            </a:r>
            <a:r>
              <a:rPr lang="it-IT" sz="2200" b="1" dirty="0" err="1">
                <a:solidFill>
                  <a:schemeClr val="bg1"/>
                </a:solidFill>
              </a:rPr>
              <a:t>cipazione</a:t>
            </a:r>
            <a:r>
              <a:rPr lang="it-IT" sz="2200" b="1" dirty="0">
                <a:solidFill>
                  <a:schemeClr val="bg1"/>
                </a:solidFill>
              </a:rPr>
              <a:t> di Armida Barelli, per promuovere e incentivare lo sviluppo dell'Associazione nelle diocesi pugliesi. Ai lavori, presieduti dall'arcivescovo di Taranto mons. Orazio Mazzella, parteciparono delegazioni delle varie diocesi di Puglia. Per l’</a:t>
            </a:r>
            <a:r>
              <a:rPr lang="it-IT" sz="2200" b="1" dirty="0">
                <a:solidFill>
                  <a:srgbClr val="FFFF00"/>
                </a:solidFill>
              </a:rPr>
              <a:t>Arcidiocesi di Otranto </a:t>
            </a:r>
            <a:r>
              <a:rPr lang="it-IT" sz="2200" b="1" dirty="0">
                <a:solidFill>
                  <a:schemeClr val="bg1"/>
                </a:solidFill>
              </a:rPr>
              <a:t>furono inviati dall’Arci-vescovo (</a:t>
            </a:r>
            <a:r>
              <a:rPr lang="it-IT" sz="2200" b="1" dirty="0">
                <a:solidFill>
                  <a:srgbClr val="FFFF00"/>
                </a:solidFill>
              </a:rPr>
              <a:t>mons. Carmelo </a:t>
            </a:r>
            <a:r>
              <a:rPr lang="it-IT" sz="2200" b="1" dirty="0" err="1">
                <a:solidFill>
                  <a:srgbClr val="FFFF00"/>
                </a:solidFill>
              </a:rPr>
              <a:t>Patanè</a:t>
            </a:r>
            <a:r>
              <a:rPr lang="it-IT" sz="2200" b="1" dirty="0">
                <a:solidFill>
                  <a:schemeClr val="bg1"/>
                </a:solidFill>
              </a:rPr>
              <a:t>) l'</a:t>
            </a:r>
            <a:r>
              <a:rPr lang="it-IT" sz="2200" b="1" dirty="0" err="1">
                <a:solidFill>
                  <a:srgbClr val="FFFF00"/>
                </a:solidFill>
              </a:rPr>
              <a:t>ins</a:t>
            </a:r>
            <a:r>
              <a:rPr lang="it-IT" sz="2200" b="1" dirty="0">
                <a:solidFill>
                  <a:srgbClr val="FFFF00"/>
                </a:solidFill>
              </a:rPr>
              <a:t>. Giuseppina </a:t>
            </a:r>
            <a:r>
              <a:rPr lang="it-IT" sz="2200" b="1" dirty="0" err="1">
                <a:solidFill>
                  <a:srgbClr val="FFFF00"/>
                </a:solidFill>
              </a:rPr>
              <a:t>Leopizzi</a:t>
            </a:r>
            <a:r>
              <a:rPr lang="it-IT" sz="2200" b="1" dirty="0">
                <a:solidFill>
                  <a:schemeClr val="bg1"/>
                </a:solidFill>
              </a:rPr>
              <a:t> e </a:t>
            </a:r>
            <a:r>
              <a:rPr lang="it-IT" sz="2200" b="1" dirty="0">
                <a:solidFill>
                  <a:srgbClr val="FFFF00"/>
                </a:solidFill>
              </a:rPr>
              <a:t>don Salvatore Greco</a:t>
            </a:r>
            <a:r>
              <a:rPr lang="it-IT" sz="2200" b="1" dirty="0">
                <a:solidFill>
                  <a:schemeClr val="bg1"/>
                </a:solidFill>
              </a:rPr>
              <a:t>, al quale vennero affidate le funzioni di segretario dei lavori.</a:t>
            </a:r>
          </a:p>
        </p:txBody>
      </p:sp>
    </p:spTree>
    <p:extLst>
      <p:ext uri="{BB962C8B-B14F-4D97-AF65-F5344CB8AC3E}">
        <p14:creationId xmlns:p14="http://schemas.microsoft.com/office/powerpoint/2010/main" val="181418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7C21D36-FB62-4355-B0D4-806A0EE0C24D}"/>
              </a:ext>
            </a:extLst>
          </p:cNvPr>
          <p:cNvSpPr/>
          <p:nvPr/>
        </p:nvSpPr>
        <p:spPr>
          <a:xfrm>
            <a:off x="539552" y="90872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/>
                </a:solidFill>
              </a:rPr>
              <a:t>Al rientro in diocesi, i due delegati, con il sostegno dell'Arcivescovo e la disponibilità di alcune donne e giovani, costituirono in Otranto e in altre parrocchie i primi </a:t>
            </a:r>
            <a:r>
              <a:rPr lang="it-IT" sz="2200" b="1" dirty="0">
                <a:solidFill>
                  <a:srgbClr val="FFFF00"/>
                </a:solidFill>
              </a:rPr>
              <a:t>Gruppi Donne</a:t>
            </a:r>
            <a:r>
              <a:rPr lang="it-IT" sz="2200" b="1" dirty="0">
                <a:solidFill>
                  <a:schemeClr val="bg1"/>
                </a:solidFill>
              </a:rPr>
              <a:t> e </a:t>
            </a:r>
            <a:r>
              <a:rPr lang="it-IT" sz="2200" b="1" dirty="0">
                <a:solidFill>
                  <a:srgbClr val="FFFF00"/>
                </a:solidFill>
              </a:rPr>
              <a:t>Circoli della Gioventù Femminile</a:t>
            </a:r>
            <a:r>
              <a:rPr lang="it-IT" sz="2200" b="1" dirty="0">
                <a:solidFill>
                  <a:schemeClr val="bg1"/>
                </a:solidFill>
              </a:rPr>
              <a:t>. Il </a:t>
            </a:r>
            <a:r>
              <a:rPr lang="it-IT" sz="2200" b="1" dirty="0">
                <a:solidFill>
                  <a:srgbClr val="FFFF00"/>
                </a:solidFill>
              </a:rPr>
              <a:t>can. Greco</a:t>
            </a:r>
            <a:r>
              <a:rPr lang="it-IT" sz="2200" b="1" dirty="0">
                <a:solidFill>
                  <a:schemeClr val="bg1"/>
                </a:solidFill>
              </a:rPr>
              <a:t>, che fu il </a:t>
            </a:r>
            <a:r>
              <a:rPr lang="it-IT" sz="2200" b="1" dirty="0">
                <a:solidFill>
                  <a:srgbClr val="FFFF00"/>
                </a:solidFill>
              </a:rPr>
              <a:t>primo assistente diocesano dell'Azione Cattolica Idruntina</a:t>
            </a:r>
            <a:r>
              <a:rPr lang="it-IT" sz="2200" b="1" dirty="0">
                <a:solidFill>
                  <a:schemeClr val="bg1"/>
                </a:solidFill>
              </a:rPr>
              <a:t>, seppe cogliere l'opportunità della visita pastorale, che in quel periodo </a:t>
            </a:r>
            <a:r>
              <a:rPr lang="it-IT" sz="2200" b="1" dirty="0">
                <a:solidFill>
                  <a:srgbClr val="FFFF00"/>
                </a:solidFill>
              </a:rPr>
              <a:t>mons. </a:t>
            </a:r>
            <a:r>
              <a:rPr lang="it-IT" sz="2200" b="1" dirty="0" err="1">
                <a:solidFill>
                  <a:srgbClr val="FFFF00"/>
                </a:solidFill>
              </a:rPr>
              <a:t>Patanè</a:t>
            </a:r>
            <a:r>
              <a:rPr lang="it-IT" sz="2200" b="1" dirty="0">
                <a:solidFill>
                  <a:schemeClr val="bg1"/>
                </a:solidFill>
              </a:rPr>
              <a:t> stava effettuando e che egli accompagnava in qualità di segretario, per diffondere l'AC sul territorio diocesano con importanti risultati: tra la </a:t>
            </a:r>
            <a:r>
              <a:rPr lang="it-IT" sz="2200" b="1" dirty="0">
                <a:solidFill>
                  <a:srgbClr val="FFFF00"/>
                </a:solidFill>
              </a:rPr>
              <a:t>seconda metà del 1920 e il 1921</a:t>
            </a:r>
            <a:r>
              <a:rPr lang="it-IT" sz="2200" b="1" dirty="0">
                <a:solidFill>
                  <a:schemeClr val="bg1"/>
                </a:solidFill>
              </a:rPr>
              <a:t> l'Unione Femminile era presente in 12 comuni. Ad essa si affiancavano i primi tre </a:t>
            </a:r>
            <a:r>
              <a:rPr lang="it-IT" sz="2200" b="1" dirty="0">
                <a:solidFill>
                  <a:srgbClr val="FFFF00"/>
                </a:solidFill>
              </a:rPr>
              <a:t>Circoli della SGCI</a:t>
            </a:r>
            <a:r>
              <a:rPr lang="it-IT" sz="2200" b="1" dirty="0">
                <a:solidFill>
                  <a:schemeClr val="bg1"/>
                </a:solidFill>
              </a:rPr>
              <a:t> (Società della Gioventù Cattolica Italiana), sorti nel frattempo in </a:t>
            </a:r>
            <a:r>
              <a:rPr lang="it-IT" sz="2200" b="1" dirty="0">
                <a:solidFill>
                  <a:srgbClr val="FFFF00"/>
                </a:solidFill>
              </a:rPr>
              <a:t>Otranto</a:t>
            </a:r>
            <a:r>
              <a:rPr lang="it-IT" sz="2200" b="1" dirty="0">
                <a:solidFill>
                  <a:schemeClr val="bg1"/>
                </a:solidFill>
              </a:rPr>
              <a:t>, </a:t>
            </a:r>
            <a:r>
              <a:rPr lang="it-IT" sz="2200" b="1" dirty="0">
                <a:solidFill>
                  <a:srgbClr val="FFFF00"/>
                </a:solidFill>
              </a:rPr>
              <a:t>Galatina</a:t>
            </a:r>
            <a:r>
              <a:rPr lang="it-IT" sz="2200" b="1" dirty="0">
                <a:solidFill>
                  <a:schemeClr val="bg1"/>
                </a:solidFill>
              </a:rPr>
              <a:t> e </a:t>
            </a:r>
            <a:r>
              <a:rPr lang="it-IT" sz="2200" b="1" dirty="0">
                <a:solidFill>
                  <a:srgbClr val="FFFF00"/>
                </a:solidFill>
              </a:rPr>
              <a:t>Maglie</a:t>
            </a:r>
            <a:r>
              <a:rPr lang="it-IT" sz="2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69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9779250-7910-4D18-A118-A913D771FBA5}"/>
              </a:ext>
            </a:extLst>
          </p:cNvPr>
          <p:cNvSpPr/>
          <p:nvPr/>
        </p:nvSpPr>
        <p:spPr>
          <a:xfrm>
            <a:off x="395536" y="10188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PARTE III</a:t>
            </a:r>
          </a:p>
          <a:p>
            <a:pPr algn="ctr"/>
            <a:r>
              <a:rPr lang="it-IT" sz="4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Un testimone: Maria </a:t>
            </a:r>
            <a:r>
              <a:rPr lang="it-IT" sz="4400" dirty="0" err="1">
                <a:solidFill>
                  <a:srgbClr val="FFFF00"/>
                </a:solidFill>
                <a:latin typeface="Berlin Sans FB Demi" panose="020E0802020502020306" pitchFamily="34" charset="0"/>
              </a:rPr>
              <a:t>Lazari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2254B49-823A-458F-896F-6AB5844891B4}"/>
              </a:ext>
            </a:extLst>
          </p:cNvPr>
          <p:cNvSpPr/>
          <p:nvPr/>
        </p:nvSpPr>
        <p:spPr>
          <a:xfrm>
            <a:off x="395536" y="198884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rgbClr val="FFFF00"/>
                </a:solidFill>
              </a:rPr>
              <a:t>Maria </a:t>
            </a:r>
            <a:r>
              <a:rPr lang="it-IT" sz="2200" b="1" dirty="0" err="1">
                <a:solidFill>
                  <a:srgbClr val="FFFF00"/>
                </a:solidFill>
              </a:rPr>
              <a:t>Lazari</a:t>
            </a:r>
            <a:r>
              <a:rPr lang="it-IT" sz="2200" b="1" dirty="0">
                <a:solidFill>
                  <a:schemeClr val="bg1"/>
                </a:solidFill>
              </a:rPr>
              <a:t> è stata una delle figure la cui testimonianza ha lasciato una traccia profonda nell'AC (e non solo) dell'Arcidiocesi di Otranto. Nacque a </a:t>
            </a:r>
            <a:r>
              <a:rPr lang="it-IT" sz="2200" b="1" dirty="0">
                <a:solidFill>
                  <a:srgbClr val="FFFF00"/>
                </a:solidFill>
              </a:rPr>
              <a:t>Galatina il 5 agosto 1926</a:t>
            </a:r>
            <a:r>
              <a:rPr lang="it-IT" sz="2200" b="1" dirty="0">
                <a:solidFill>
                  <a:schemeClr val="bg1"/>
                </a:solidFill>
              </a:rPr>
              <a:t>, in una famiglia in cui si respirava intensamente la vita di fede e un forte legame per l'Azione Cattolica. Il padre, Giovanni, nel 1920, aveva dato vita, con altri giovani galatinesi, al circolo parrocchiale della Gioventù Maschile “Don Bosco”; era stato cofondatore, nel 1924, della federazione diocesana dei Circoli giovanili maschili e per tutta la vita fu solerte animatore dell'AC della sua città. In questo clima, </a:t>
            </a:r>
            <a:r>
              <a:rPr lang="it-IT" sz="2200" b="1" dirty="0">
                <a:solidFill>
                  <a:srgbClr val="FFFF00"/>
                </a:solidFill>
              </a:rPr>
              <a:t>Maria </a:t>
            </a:r>
            <a:r>
              <a:rPr lang="it-IT" sz="2200" b="1" dirty="0" err="1">
                <a:solidFill>
                  <a:srgbClr val="FFFF00"/>
                </a:solidFill>
              </a:rPr>
              <a:t>Lazari</a:t>
            </a:r>
            <a:r>
              <a:rPr lang="it-IT" sz="2200" b="1" dirty="0">
                <a:solidFill>
                  <a:srgbClr val="FFFF00"/>
                </a:solidFill>
              </a:rPr>
              <a:t> </a:t>
            </a:r>
            <a:r>
              <a:rPr lang="it-IT" sz="2200" b="1" dirty="0">
                <a:solidFill>
                  <a:schemeClr val="bg1"/>
                </a:solidFill>
              </a:rPr>
              <a:t>si nutrì dell'amore per il Vangelo e dell'intima propensione a vivere l'apostolato associativo. </a:t>
            </a:r>
          </a:p>
        </p:txBody>
      </p:sp>
    </p:spTree>
    <p:extLst>
      <p:ext uri="{BB962C8B-B14F-4D97-AF65-F5344CB8AC3E}">
        <p14:creationId xmlns:p14="http://schemas.microsoft.com/office/powerpoint/2010/main" val="2977963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2254B49-823A-458F-896F-6AB5844891B4}"/>
              </a:ext>
            </a:extLst>
          </p:cNvPr>
          <p:cNvSpPr/>
          <p:nvPr/>
        </p:nvSpPr>
        <p:spPr>
          <a:xfrm>
            <a:off x="395536" y="83671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/>
                </a:solidFill>
              </a:rPr>
              <a:t>Anche il fratello, </a:t>
            </a:r>
            <a:r>
              <a:rPr lang="it-IT" sz="2200" b="1" dirty="0">
                <a:solidFill>
                  <a:srgbClr val="FFFF00"/>
                </a:solidFill>
              </a:rPr>
              <a:t>don Fedele</a:t>
            </a:r>
            <a:r>
              <a:rPr lang="it-IT" sz="2200" b="1" dirty="0">
                <a:solidFill>
                  <a:schemeClr val="bg1"/>
                </a:solidFill>
              </a:rPr>
              <a:t>, del resto, proprio nella frequentazione del Circolo giovanile scoprì e maturò la sua vocazione al sacerdozio, che seppe donare con particolare</a:t>
            </a:r>
          </a:p>
          <a:p>
            <a:pPr algn="just"/>
            <a:r>
              <a:rPr lang="it-IT" sz="2200" b="1" dirty="0">
                <a:solidFill>
                  <a:schemeClr val="bg1"/>
                </a:solidFill>
              </a:rPr>
              <a:t>dedizione al servizio dell'Azione Cattolica diocesana, di cui fu </a:t>
            </a:r>
            <a:r>
              <a:rPr lang="it-IT" sz="2200" b="1" dirty="0">
                <a:solidFill>
                  <a:srgbClr val="FFFF00"/>
                </a:solidFill>
              </a:rPr>
              <a:t>assistente per ben 18 anni</a:t>
            </a:r>
            <a:r>
              <a:rPr lang="it-IT" sz="22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200" b="1" dirty="0">
                <a:solidFill>
                  <a:schemeClr val="bg1"/>
                </a:solidFill>
              </a:rPr>
              <a:t>Maria </a:t>
            </a:r>
            <a:r>
              <a:rPr lang="it-IT" sz="2200" b="1" dirty="0" err="1">
                <a:solidFill>
                  <a:schemeClr val="bg1"/>
                </a:solidFill>
              </a:rPr>
              <a:t>Lazari</a:t>
            </a:r>
            <a:r>
              <a:rPr lang="it-IT" sz="2200" b="1" dirty="0">
                <a:solidFill>
                  <a:schemeClr val="bg1"/>
                </a:solidFill>
              </a:rPr>
              <a:t>, cresciuta e formatasi nell'associazione della parrocchia </a:t>
            </a:r>
            <a:r>
              <a:rPr lang="it-IT" sz="2200" b="1" i="1" dirty="0">
                <a:solidFill>
                  <a:schemeClr val="bg1"/>
                </a:solidFill>
              </a:rPr>
              <a:t>Santi Pietro e Paolo</a:t>
            </a:r>
            <a:r>
              <a:rPr lang="it-IT" sz="2200" b="1" dirty="0">
                <a:solidFill>
                  <a:schemeClr val="bg1"/>
                </a:solidFill>
              </a:rPr>
              <a:t> di  Galatina, si distinse, ancor giovanissima, per il </a:t>
            </a:r>
            <a:r>
              <a:rPr lang="it-IT" sz="2200" b="1" dirty="0">
                <a:solidFill>
                  <a:srgbClr val="FFFF00"/>
                </a:solidFill>
              </a:rPr>
              <a:t>carisma straordinario dell'educazione dei fanciulli e delle fanciulle</a:t>
            </a:r>
            <a:r>
              <a:rPr lang="it-IT" sz="2200" b="1" dirty="0">
                <a:solidFill>
                  <a:schemeClr val="bg1"/>
                </a:solidFill>
              </a:rPr>
              <a:t>, che esercitò con abnegazione e sensibilità non comuni, divenendo per le adolescenti </a:t>
            </a:r>
            <a:r>
              <a:rPr lang="it-IT" sz="2200" b="1" dirty="0">
                <a:solidFill>
                  <a:srgbClr val="FFFF00"/>
                </a:solidFill>
              </a:rPr>
              <a:t>modello di vita cristiana virtuosa e di prossimità autentica</a:t>
            </a:r>
            <a:r>
              <a:rPr lang="it-IT" sz="22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200" b="1" dirty="0">
                <a:solidFill>
                  <a:schemeClr val="bg1"/>
                </a:solidFill>
              </a:rPr>
              <a:t>Per tutte fu la </a:t>
            </a:r>
            <a:r>
              <a:rPr lang="it-IT" sz="2200" b="1" dirty="0">
                <a:solidFill>
                  <a:srgbClr val="FFFF00"/>
                </a:solidFill>
              </a:rPr>
              <a:t>“sorella maggiore”</a:t>
            </a:r>
            <a:r>
              <a:rPr lang="it-IT" sz="2200" b="1" dirty="0">
                <a:solidFill>
                  <a:schemeClr val="bg1"/>
                </a:solidFill>
              </a:rPr>
              <a:t>, che sapeva ascoltare, correggere, guidare. Per innumerevoli generazioni fu un punto di riferimento in rapporto alla crescita spirituale e alle scelte morali, con il suo servizio condotto sempre in spirito di ammirevole umiltà e dedizione.</a:t>
            </a:r>
          </a:p>
        </p:txBody>
      </p:sp>
    </p:spTree>
    <p:extLst>
      <p:ext uri="{BB962C8B-B14F-4D97-AF65-F5344CB8AC3E}">
        <p14:creationId xmlns:p14="http://schemas.microsoft.com/office/powerpoint/2010/main" val="171630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2254B49-823A-458F-896F-6AB5844891B4}"/>
              </a:ext>
            </a:extLst>
          </p:cNvPr>
          <p:cNvSpPr/>
          <p:nvPr/>
        </p:nvSpPr>
        <p:spPr>
          <a:xfrm>
            <a:off x="467544" y="83671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/>
                </a:solidFill>
              </a:rPr>
              <a:t>E questo non solo a </a:t>
            </a:r>
            <a:r>
              <a:rPr lang="it-IT" sz="2200" b="1" dirty="0">
                <a:solidFill>
                  <a:srgbClr val="FFFF00"/>
                </a:solidFill>
              </a:rPr>
              <a:t>livello parrocchiale</a:t>
            </a:r>
            <a:r>
              <a:rPr lang="it-IT" sz="2200" b="1" dirty="0">
                <a:solidFill>
                  <a:schemeClr val="bg1"/>
                </a:solidFill>
              </a:rPr>
              <a:t>, ma anche </a:t>
            </a:r>
            <a:r>
              <a:rPr lang="it-IT" sz="2200" b="1" dirty="0">
                <a:solidFill>
                  <a:srgbClr val="FFFF00"/>
                </a:solidFill>
              </a:rPr>
              <a:t>diocesano</a:t>
            </a:r>
            <a:r>
              <a:rPr lang="it-IT" sz="2200" b="1" dirty="0">
                <a:solidFill>
                  <a:schemeClr val="bg1"/>
                </a:solidFill>
              </a:rPr>
              <a:t>. Le furono infatti affidate, per più anni, le responsabilità di </a:t>
            </a:r>
            <a:r>
              <a:rPr lang="it-IT" sz="2200" b="1" dirty="0">
                <a:solidFill>
                  <a:srgbClr val="FFFF00"/>
                </a:solidFill>
              </a:rPr>
              <a:t>vicepresidente della GF</a:t>
            </a:r>
            <a:r>
              <a:rPr lang="it-IT" sz="2200" b="1" dirty="0">
                <a:solidFill>
                  <a:schemeClr val="bg1"/>
                </a:solidFill>
              </a:rPr>
              <a:t>, poi di </a:t>
            </a:r>
            <a:r>
              <a:rPr lang="it-IT" sz="2200" b="1" dirty="0">
                <a:solidFill>
                  <a:srgbClr val="FFFF00"/>
                </a:solidFill>
              </a:rPr>
              <a:t>coordinatrice ACR</a:t>
            </a:r>
            <a:r>
              <a:rPr lang="it-IT" sz="2200" b="1" dirty="0">
                <a:solidFill>
                  <a:schemeClr val="bg1"/>
                </a:solidFill>
              </a:rPr>
              <a:t> in seguito all'introduzione del nuovo Statuto, e infine di </a:t>
            </a:r>
            <a:r>
              <a:rPr lang="it-IT" sz="2200" b="1" dirty="0">
                <a:solidFill>
                  <a:srgbClr val="FFFF00"/>
                </a:solidFill>
              </a:rPr>
              <a:t>vicepresidente per il Settore Adulti</a:t>
            </a:r>
            <a:r>
              <a:rPr lang="it-IT" sz="22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200" b="1" dirty="0">
                <a:solidFill>
                  <a:schemeClr val="bg1"/>
                </a:solidFill>
              </a:rPr>
              <a:t>La forza e l'efficacia del suo insegnamento e della sua testimonianza cristiana trovavano costante alimento nella sua </a:t>
            </a:r>
            <a:r>
              <a:rPr lang="it-IT" sz="2200" b="1" dirty="0">
                <a:solidFill>
                  <a:srgbClr val="FFFF00"/>
                </a:solidFill>
              </a:rPr>
              <a:t>profonda spiritualità eucaristica</a:t>
            </a:r>
            <a:r>
              <a:rPr lang="it-IT" sz="2200" b="1" dirty="0">
                <a:solidFill>
                  <a:schemeClr val="bg1"/>
                </a:solidFill>
              </a:rPr>
              <a:t> e in una </a:t>
            </a:r>
            <a:r>
              <a:rPr lang="it-IT" sz="2200" b="1" dirty="0">
                <a:solidFill>
                  <a:srgbClr val="FFFF00"/>
                </a:solidFill>
              </a:rPr>
              <a:t>devozione mariana</a:t>
            </a:r>
            <a:r>
              <a:rPr lang="it-IT" sz="2200" b="1" dirty="0">
                <a:solidFill>
                  <a:schemeClr val="bg1"/>
                </a:solidFill>
              </a:rPr>
              <a:t> così radicata nell'intimità del suo essere, da costituire l'incrollabile sostegno nelle vicissitudini del terreno peregrinare. </a:t>
            </a:r>
          </a:p>
          <a:p>
            <a:pPr algn="just"/>
            <a:r>
              <a:rPr lang="it-IT" sz="2200" b="1" dirty="0">
                <a:solidFill>
                  <a:srgbClr val="FFFF00"/>
                </a:solidFill>
              </a:rPr>
              <a:t>Preghiera, azione, sacrificio</a:t>
            </a:r>
            <a:r>
              <a:rPr lang="it-IT" sz="2200" b="1" dirty="0">
                <a:solidFill>
                  <a:schemeClr val="bg1"/>
                </a:solidFill>
              </a:rPr>
              <a:t>: il motto divenne in lei instancabile ricerca d'Assoluto, concretezza di vita, anelito dell'anima.</a:t>
            </a:r>
          </a:p>
        </p:txBody>
      </p:sp>
    </p:spTree>
    <p:extLst>
      <p:ext uri="{BB962C8B-B14F-4D97-AF65-F5344CB8AC3E}">
        <p14:creationId xmlns:p14="http://schemas.microsoft.com/office/powerpoint/2010/main" val="463574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2254B49-823A-458F-896F-6AB5844891B4}"/>
              </a:ext>
            </a:extLst>
          </p:cNvPr>
          <p:cNvSpPr/>
          <p:nvPr/>
        </p:nvSpPr>
        <p:spPr>
          <a:xfrm>
            <a:off x="467544" y="836712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bg1"/>
                </a:solidFill>
              </a:rPr>
              <a:t>L'orizzonte dell'</a:t>
            </a:r>
            <a:r>
              <a:rPr lang="it-IT" sz="2200" b="1" dirty="0">
                <a:solidFill>
                  <a:srgbClr val="FFFF00"/>
                </a:solidFill>
              </a:rPr>
              <a:t>apostolato</a:t>
            </a:r>
            <a:r>
              <a:rPr lang="it-IT" sz="2200" b="1" dirty="0">
                <a:solidFill>
                  <a:schemeClr val="bg1"/>
                </a:solidFill>
              </a:rPr>
              <a:t>, allora, per lei si dilatava, </a:t>
            </a:r>
            <a:r>
              <a:rPr lang="it-IT" sz="2200" b="1" dirty="0" err="1">
                <a:solidFill>
                  <a:schemeClr val="bg1"/>
                </a:solidFill>
              </a:rPr>
              <a:t>sconfi-nava</a:t>
            </a:r>
            <a:r>
              <a:rPr lang="it-IT" sz="2200" b="1" dirty="0">
                <a:solidFill>
                  <a:schemeClr val="bg1"/>
                </a:solidFill>
              </a:rPr>
              <a:t> oltre ogni limite. L</a:t>
            </a:r>
            <a:r>
              <a:rPr lang="it-IT" sz="2200" b="1" dirty="0">
                <a:solidFill>
                  <a:srgbClr val="FFFF00"/>
                </a:solidFill>
              </a:rPr>
              <a:t>'impegno missionario</a:t>
            </a:r>
            <a:r>
              <a:rPr lang="it-IT" sz="2200" b="1" dirty="0">
                <a:solidFill>
                  <a:schemeClr val="bg1"/>
                </a:solidFill>
              </a:rPr>
              <a:t> diventava ineludibile progetto; ancor di più, forma e sostanza di ricerca, nelle fragilità storiche, dell'incontro sponsale della vita con la Vita, da </a:t>
            </a:r>
            <a:r>
              <a:rPr lang="it-IT" sz="2200" b="1" dirty="0">
                <a:solidFill>
                  <a:srgbClr val="FFFF00"/>
                </a:solidFill>
              </a:rPr>
              <a:t>risorti</a:t>
            </a:r>
            <a:r>
              <a:rPr lang="it-IT" sz="22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200" b="1" dirty="0">
                <a:solidFill>
                  <a:schemeClr val="bg1"/>
                </a:solidFill>
              </a:rPr>
              <a:t>Quando il </a:t>
            </a:r>
            <a:r>
              <a:rPr lang="it-IT" sz="2200" b="1" dirty="0">
                <a:solidFill>
                  <a:srgbClr val="FFFF00"/>
                </a:solidFill>
              </a:rPr>
              <a:t>22 maggio del 2007 Maria </a:t>
            </a:r>
            <a:r>
              <a:rPr lang="it-IT" sz="2200" b="1" dirty="0" err="1">
                <a:solidFill>
                  <a:srgbClr val="FFFF00"/>
                </a:solidFill>
              </a:rPr>
              <a:t>Lazari</a:t>
            </a:r>
            <a:r>
              <a:rPr lang="it-IT" sz="2200" b="1" dirty="0">
                <a:solidFill>
                  <a:schemeClr val="bg1"/>
                </a:solidFill>
              </a:rPr>
              <a:t> si è presentata al cospetto dell'Eterno, nelle sue mani, prezioso traguardo d'Infinito, ha potuto esibire la </a:t>
            </a:r>
            <a:r>
              <a:rPr lang="it-IT" sz="2200" b="1" dirty="0">
                <a:solidFill>
                  <a:srgbClr val="FFFF00"/>
                </a:solidFill>
              </a:rPr>
              <a:t>Povertà dell'Amore</a:t>
            </a:r>
            <a:r>
              <a:rPr lang="it-IT" sz="2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77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2BE385D-979F-44F3-9FF3-522F7DE79A23}"/>
              </a:ext>
            </a:extLst>
          </p:cNvPr>
          <p:cNvSpPr/>
          <p:nvPr/>
        </p:nvSpPr>
        <p:spPr>
          <a:xfrm>
            <a:off x="395536" y="40466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PARTE I</a:t>
            </a:r>
          </a:p>
          <a:p>
            <a:pPr algn="ctr"/>
            <a:r>
              <a:rPr lang="it-IT" sz="4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Una storia eloquente di Santità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D269D2A-5892-4606-B2D9-E4CE69E8238F}"/>
              </a:ext>
            </a:extLst>
          </p:cNvPr>
          <p:cNvSpPr/>
          <p:nvPr/>
        </p:nvSpPr>
        <p:spPr>
          <a:xfrm>
            <a:off x="539552" y="209707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Il </a:t>
            </a:r>
            <a:r>
              <a:rPr lang="en-US" sz="2400" b="1" dirty="0" err="1">
                <a:solidFill>
                  <a:srgbClr val="FFFF00"/>
                </a:solidFill>
              </a:rPr>
              <a:t>mos</a:t>
            </a:r>
            <a:r>
              <a:rPr lang="it-IT" sz="2400" b="1" dirty="0" err="1">
                <a:solidFill>
                  <a:srgbClr val="FFFF00"/>
                </a:solidFill>
              </a:rPr>
              <a:t>aico</a:t>
            </a:r>
            <a:r>
              <a:rPr lang="it-IT" sz="2400" b="1" dirty="0">
                <a:solidFill>
                  <a:srgbClr val="FFFF00"/>
                </a:solidFill>
              </a:rPr>
              <a:t> della Cattedrale di Otranto </a:t>
            </a:r>
            <a:r>
              <a:rPr lang="it-IT" sz="2400" b="1" dirty="0">
                <a:solidFill>
                  <a:schemeClr val="bg1"/>
                </a:solidFill>
              </a:rPr>
              <a:t>rappresenta in maniera esemplare la nostra storia, fatta di incontri con altri popoli e culture.</a:t>
            </a:r>
          </a:p>
          <a:p>
            <a:pPr algn="just"/>
            <a:r>
              <a:rPr lang="it-IT" sz="2400" b="1" dirty="0">
                <a:solidFill>
                  <a:schemeClr val="bg1"/>
                </a:solidFill>
              </a:rPr>
              <a:t>Le </a:t>
            </a:r>
            <a:r>
              <a:rPr lang="it-IT" sz="2400" b="1" dirty="0">
                <a:solidFill>
                  <a:srgbClr val="FFFF00"/>
                </a:solidFill>
              </a:rPr>
              <a:t>tantissime figure </a:t>
            </a:r>
            <a:r>
              <a:rPr lang="it-IT" sz="2400" b="1" dirty="0">
                <a:solidFill>
                  <a:schemeClr val="bg1"/>
                </a:solidFill>
              </a:rPr>
              <a:t>che compongono un’opera d’arte straordinaria (ovvero il pavimento a mosaico della Cattedrale) offrono moltissimi spunti di riflessione e rappresentano per noi di Otranto (ma non soltanto per noi!) le tappe più significative della storia della </a:t>
            </a:r>
            <a:r>
              <a:rPr lang="it-IT" sz="2400" b="1" dirty="0">
                <a:solidFill>
                  <a:srgbClr val="FFFF00"/>
                </a:solidFill>
              </a:rPr>
              <a:t>Salvezza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400" b="1" dirty="0">
                <a:solidFill>
                  <a:schemeClr val="bg1"/>
                </a:solidFill>
              </a:rPr>
              <a:t>Guardando il mosaico noi riconosciamo </a:t>
            </a:r>
            <a:r>
              <a:rPr lang="it-IT" sz="2400" b="1" dirty="0">
                <a:solidFill>
                  <a:srgbClr val="FFFF00"/>
                </a:solidFill>
              </a:rPr>
              <a:t>noi stessi</a:t>
            </a:r>
            <a:r>
              <a:rPr lang="it-IT" sz="2400" b="1" dirty="0">
                <a:solidFill>
                  <a:schemeClr val="bg1"/>
                </a:solidFill>
              </a:rPr>
              <a:t>, le </a:t>
            </a:r>
            <a:r>
              <a:rPr lang="it-IT" sz="2400" b="1" dirty="0">
                <a:solidFill>
                  <a:srgbClr val="FFFF00"/>
                </a:solidFill>
              </a:rPr>
              <a:t>orme della storia </a:t>
            </a:r>
            <a:r>
              <a:rPr lang="it-IT" sz="2400" b="1" dirty="0">
                <a:solidFill>
                  <a:schemeClr val="bg1"/>
                </a:solidFill>
              </a:rPr>
              <a:t>e le trame della </a:t>
            </a:r>
            <a:r>
              <a:rPr lang="it-IT" sz="2400" b="1" dirty="0">
                <a:solidFill>
                  <a:srgbClr val="FFFF00"/>
                </a:solidFill>
              </a:rPr>
              <a:t>Grazia divina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01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D831765-BA1D-4031-995C-8F8BB83595CB}"/>
              </a:ext>
            </a:extLst>
          </p:cNvPr>
          <p:cNvSpPr/>
          <p:nvPr/>
        </p:nvSpPr>
        <p:spPr>
          <a:xfrm>
            <a:off x="467544" y="451693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</a:rPr>
              <a:t>Ci siamo voluti presentare, allora, in questo anniversario dei </a:t>
            </a:r>
            <a:r>
              <a:rPr lang="it-IT" sz="2400" b="1" dirty="0">
                <a:solidFill>
                  <a:srgbClr val="FFFF00"/>
                </a:solidFill>
              </a:rPr>
              <a:t>150 anni dell’Azione Cattolica</a:t>
            </a:r>
            <a:r>
              <a:rPr lang="it-IT" sz="2400" b="1" dirty="0">
                <a:solidFill>
                  <a:schemeClr val="bg1"/>
                </a:solidFill>
              </a:rPr>
              <a:t>, esibendo alcune immagini della nostra carta d’identità associativa.</a:t>
            </a:r>
          </a:p>
          <a:p>
            <a:pPr algn="just"/>
            <a:r>
              <a:rPr lang="it-IT" sz="2400" b="1" dirty="0">
                <a:solidFill>
                  <a:schemeClr val="bg1"/>
                </a:solidFill>
              </a:rPr>
              <a:t>Abbiamo scelto </a:t>
            </a:r>
            <a:r>
              <a:rPr lang="it-IT" sz="2400" b="1" dirty="0">
                <a:solidFill>
                  <a:srgbClr val="FFFF00"/>
                </a:solidFill>
              </a:rPr>
              <a:t>nove figure </a:t>
            </a:r>
            <a:r>
              <a:rPr lang="it-IT" sz="2400" b="1" dirty="0">
                <a:solidFill>
                  <a:schemeClr val="bg1"/>
                </a:solidFill>
              </a:rPr>
              <a:t>del mosaico </a:t>
            </a:r>
            <a:r>
              <a:rPr lang="it-IT" sz="2400" b="1" dirty="0" err="1">
                <a:solidFill>
                  <a:schemeClr val="bg1"/>
                </a:solidFill>
              </a:rPr>
              <a:t>pavi</a:t>
            </a:r>
            <a:r>
              <a:rPr lang="it-IT" sz="2400" b="1" dirty="0">
                <a:solidFill>
                  <a:schemeClr val="bg1"/>
                </a:solidFill>
              </a:rPr>
              <a:t>-mentale alle quali abbinare nove didascalie tratte per lo più da documenti nazionali: è il modo migliore che abbiamo per collegare il particolare all’uni-versale, la </a:t>
            </a:r>
            <a:r>
              <a:rPr lang="it-IT" sz="2400" b="1" dirty="0">
                <a:solidFill>
                  <a:srgbClr val="FFFF00"/>
                </a:solidFill>
              </a:rPr>
              <a:t>storia nazionale</a:t>
            </a:r>
            <a:r>
              <a:rPr lang="it-IT" sz="2400" b="1" dirty="0">
                <a:solidFill>
                  <a:schemeClr val="bg1"/>
                </a:solidFill>
              </a:rPr>
              <a:t> alla </a:t>
            </a:r>
            <a:r>
              <a:rPr lang="it-IT" sz="2400" b="1" dirty="0">
                <a:solidFill>
                  <a:srgbClr val="FFFF00"/>
                </a:solidFill>
              </a:rPr>
              <a:t>storia diocesana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400" b="1" dirty="0">
                <a:solidFill>
                  <a:schemeClr val="bg1"/>
                </a:solidFill>
              </a:rPr>
              <a:t>Abbiamo così realizzato 9 puzzle (1 per ogni figura), che devono essere composti su una mano.</a:t>
            </a:r>
          </a:p>
          <a:p>
            <a:pPr algn="just"/>
            <a:r>
              <a:rPr lang="it-IT" sz="2400" b="1" dirty="0">
                <a:solidFill>
                  <a:schemeClr val="bg1"/>
                </a:solidFill>
              </a:rPr>
              <a:t>Per leggere la didascalia (che si trova sul retro di ciascuna figura) occorre ribaltare l’immagine sull’altra mano libera.</a:t>
            </a:r>
          </a:p>
          <a:p>
            <a:pPr algn="just"/>
            <a:r>
              <a:rPr lang="it-IT" sz="2400" b="1" dirty="0">
                <a:solidFill>
                  <a:schemeClr val="bg1"/>
                </a:solidFill>
              </a:rPr>
              <a:t>Il senso è questo: </a:t>
            </a:r>
            <a:r>
              <a:rPr lang="it-IT" sz="2400" b="1" dirty="0">
                <a:solidFill>
                  <a:srgbClr val="FFFF00"/>
                </a:solidFill>
              </a:rPr>
              <a:t>abbiamo la storia fra le mani </a:t>
            </a:r>
            <a:r>
              <a:rPr lang="it-IT" sz="2400" b="1" dirty="0">
                <a:solidFill>
                  <a:schemeClr val="bg1"/>
                </a:solidFill>
              </a:rPr>
              <a:t>e </a:t>
            </a:r>
            <a:r>
              <a:rPr lang="it-IT" sz="2400" b="1" dirty="0">
                <a:solidFill>
                  <a:srgbClr val="FFFF00"/>
                </a:solidFill>
              </a:rPr>
              <a:t>noi siamo le tessere di un mosaico che continua ancora</a:t>
            </a:r>
            <a:r>
              <a:rPr lang="it-IT" sz="2400" b="1" dirty="0">
                <a:solidFill>
                  <a:schemeClr val="bg1"/>
                </a:solidFill>
              </a:rPr>
              <a:t>!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79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C80FE3-A7F0-4F90-8AF1-E5A7B47CF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3506"/>
            <a:ext cx="8159626" cy="5439750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>
            <a:off x="1356284" y="5805264"/>
            <a:ext cx="674410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Abramo e Isacco</a:t>
            </a:r>
          </a:p>
        </p:txBody>
      </p:sp>
    </p:spTree>
    <p:extLst>
      <p:ext uri="{BB962C8B-B14F-4D97-AF65-F5344CB8AC3E}">
        <p14:creationId xmlns:p14="http://schemas.microsoft.com/office/powerpoint/2010/main" val="246415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F408BE-472B-481B-B2E1-D860A338A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37676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bg1"/>
                </a:solidFill>
              </a:rPr>
              <a:t>La </a:t>
            </a:r>
            <a:r>
              <a:rPr lang="en-US" sz="3200" b="1" dirty="0" err="1">
                <a:solidFill>
                  <a:schemeClr val="bg1"/>
                </a:solidFill>
              </a:rPr>
              <a:t>totalità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dell'offerta</a:t>
            </a:r>
            <a:r>
              <a:rPr lang="en-US" sz="3200" b="1" dirty="0">
                <a:solidFill>
                  <a:schemeClr val="bg1"/>
                </a:solidFill>
              </a:rPr>
              <a:t>, un </a:t>
            </a:r>
            <a:r>
              <a:rPr lang="en-US" sz="3200" b="1" dirty="0" err="1">
                <a:solidFill>
                  <a:schemeClr val="bg1"/>
                </a:solidFill>
              </a:rPr>
              <a:t>sacrificio</a:t>
            </a:r>
            <a:r>
              <a:rPr lang="en-US" sz="3200" b="1" dirty="0">
                <a:solidFill>
                  <a:schemeClr val="bg1"/>
                </a:solidFill>
              </a:rPr>
              <a:t> pre-</a:t>
            </a:r>
            <a:r>
              <a:rPr lang="en-US" sz="3200" b="1" dirty="0" err="1">
                <a:solidFill>
                  <a:schemeClr val="bg1"/>
                </a:solidFill>
              </a:rPr>
              <a:t>zioso</a:t>
            </a:r>
            <a:r>
              <a:rPr lang="en-US" sz="3200" b="1" dirty="0">
                <a:solidFill>
                  <a:schemeClr val="bg1"/>
                </a:solidFill>
              </a:rPr>
              <a:t>, un </a:t>
            </a:r>
            <a:r>
              <a:rPr lang="en-US" sz="3200" b="1" dirty="0" err="1">
                <a:solidFill>
                  <a:schemeClr val="bg1"/>
                </a:solidFill>
              </a:rPr>
              <a:t>figlio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unico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amato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endParaRPr lang="it-IT" sz="32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offriamo</a:t>
            </a:r>
            <a:r>
              <a:rPr lang="en-US" sz="3200" b="1" dirty="0">
                <a:solidFill>
                  <a:schemeClr val="bg1"/>
                </a:solidFill>
              </a:rPr>
              <a:t>, o Signore, </a:t>
            </a:r>
            <a:r>
              <a:rPr lang="en-US" sz="3200" b="1" dirty="0" err="1">
                <a:solidFill>
                  <a:schemeClr val="bg1"/>
                </a:solidFill>
              </a:rPr>
              <a:t>tutto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ciò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pos-siamo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amiamo</a:t>
            </a:r>
            <a:r>
              <a:rPr lang="en-US" sz="3200" b="1" dirty="0">
                <a:solidFill>
                  <a:schemeClr val="bg1"/>
                </a:solidFill>
              </a:rPr>
              <a:t>. La nostra con-</a:t>
            </a:r>
            <a:r>
              <a:rPr lang="en-US" sz="3200" b="1" dirty="0" err="1">
                <a:solidFill>
                  <a:schemeClr val="bg1"/>
                </a:solidFill>
              </a:rPr>
              <a:t>dizione</a:t>
            </a:r>
            <a:r>
              <a:rPr lang="en-US" sz="3200" b="1" dirty="0">
                <a:solidFill>
                  <a:schemeClr val="bg1"/>
                </a:solidFill>
              </a:rPr>
              <a:t> di vita, </a:t>
            </a:r>
            <a:r>
              <a:rPr lang="en-US" sz="3200" b="1" dirty="0" err="1">
                <a:solidFill>
                  <a:schemeClr val="bg1"/>
                </a:solidFill>
              </a:rPr>
              <a:t>tutta</a:t>
            </a:r>
            <a:r>
              <a:rPr lang="en-US" sz="3200" b="1" dirty="0">
                <a:solidFill>
                  <a:schemeClr val="bg1"/>
                </a:solidFill>
              </a:rPr>
              <a:t> la nostra </a:t>
            </a:r>
            <a:r>
              <a:rPr lang="en-US" sz="3200" b="1" dirty="0" err="1">
                <a:solidFill>
                  <a:schemeClr val="bg1"/>
                </a:solidFill>
              </a:rPr>
              <a:t>laicità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nostro</a:t>
            </a:r>
            <a:r>
              <a:rPr lang="en-US" sz="3200" b="1" dirty="0">
                <a:solidFill>
                  <a:schemeClr val="bg1"/>
                </a:solidFill>
              </a:rPr>
              <a:t> "</a:t>
            </a:r>
            <a:r>
              <a:rPr lang="en-US" sz="3200" b="1" i="1" dirty="0" err="1">
                <a:solidFill>
                  <a:schemeClr val="bg1"/>
                </a:solidFill>
              </a:rPr>
              <a:t>agire</a:t>
            </a:r>
            <a:r>
              <a:rPr lang="en-US" sz="3200" b="1" i="1" dirty="0">
                <a:solidFill>
                  <a:schemeClr val="bg1"/>
                </a:solidFill>
              </a:rPr>
              <a:t> ... </a:t>
            </a:r>
            <a:r>
              <a:rPr lang="en-US" sz="3200" b="1" i="1" dirty="0" err="1">
                <a:solidFill>
                  <a:schemeClr val="bg1"/>
                </a:solidFill>
              </a:rPr>
              <a:t>bisogna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agire</a:t>
            </a:r>
            <a:r>
              <a:rPr lang="en-US" sz="3200" b="1" dirty="0">
                <a:solidFill>
                  <a:schemeClr val="bg1"/>
                </a:solidFill>
              </a:rPr>
              <a:t>!" 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C000"/>
                </a:solidFill>
              </a:rPr>
              <a:t>									(M. </a:t>
            </a:r>
            <a:r>
              <a:rPr lang="en-US" sz="3200" b="1" dirty="0" err="1">
                <a:solidFill>
                  <a:srgbClr val="FFC000"/>
                </a:solidFill>
              </a:rPr>
              <a:t>Fani</a:t>
            </a:r>
            <a:r>
              <a:rPr lang="en-US" sz="3200" b="1" dirty="0">
                <a:solidFill>
                  <a:srgbClr val="FFC000"/>
                </a:solidFill>
              </a:rPr>
              <a:t>, 1867)</a:t>
            </a:r>
            <a:endParaRPr lang="it-IT" sz="3200" b="1" dirty="0">
              <a:solidFill>
                <a:srgbClr val="FFC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681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>
            <a:off x="1475657" y="5517232"/>
            <a:ext cx="633670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Adamo ed Eva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78477C5-9C5A-4025-A0CC-463D22ACF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46059" cy="3816424"/>
          </a:xfrm>
        </p:spPr>
      </p:pic>
    </p:spTree>
    <p:extLst>
      <p:ext uri="{BB962C8B-B14F-4D97-AF65-F5344CB8AC3E}">
        <p14:creationId xmlns:p14="http://schemas.microsoft.com/office/powerpoint/2010/main" val="41140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B1B15F-CD64-4C98-9FE5-43E548E6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7783016" cy="51278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Sognare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tutto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ottenere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tutto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Rompere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un'amicizia</a:t>
            </a:r>
            <a:r>
              <a:rPr lang="en-US" sz="3200" b="1" dirty="0">
                <a:solidFill>
                  <a:schemeClr val="bg1"/>
                </a:solidFill>
              </a:rPr>
              <a:t> forte, </a:t>
            </a:r>
            <a:r>
              <a:rPr lang="en-US" sz="3200" b="1" dirty="0" err="1">
                <a:solidFill>
                  <a:schemeClr val="bg1"/>
                </a:solidFill>
              </a:rPr>
              <a:t>scegliere</a:t>
            </a:r>
            <a:r>
              <a:rPr lang="en-US" sz="3200" b="1" dirty="0">
                <a:solidFill>
                  <a:schemeClr val="bg1"/>
                </a:solidFill>
              </a:rPr>
              <a:t> di non </a:t>
            </a:r>
            <a:r>
              <a:rPr lang="en-US" sz="3200" b="1" dirty="0" err="1">
                <a:solidFill>
                  <a:schemeClr val="bg1"/>
                </a:solidFill>
              </a:rPr>
              <a:t>scegliere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bene. </a:t>
            </a:r>
            <a:r>
              <a:rPr lang="en-US" sz="3200" b="1" dirty="0" err="1">
                <a:solidFill>
                  <a:schemeClr val="bg1"/>
                </a:solidFill>
              </a:rPr>
              <a:t>Eppure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dopo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disastro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riannodare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legame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mettere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figli</a:t>
            </a:r>
            <a:r>
              <a:rPr lang="en-US" sz="3200" b="1" dirty="0">
                <a:solidFill>
                  <a:schemeClr val="bg1"/>
                </a:solidFill>
              </a:rPr>
              <a:t> al </a:t>
            </a:r>
            <a:r>
              <a:rPr lang="en-US" sz="3200" b="1" dirty="0" err="1">
                <a:solidFill>
                  <a:schemeClr val="bg1"/>
                </a:solidFill>
              </a:rPr>
              <a:t>mondo</a:t>
            </a:r>
            <a:r>
              <a:rPr lang="en-US" sz="3200" b="1" dirty="0">
                <a:solidFill>
                  <a:schemeClr val="bg1"/>
                </a:solidFill>
              </a:rPr>
              <a:t>; </a:t>
            </a:r>
            <a:r>
              <a:rPr lang="en-US" sz="3200" b="1" dirty="0" err="1">
                <a:solidFill>
                  <a:schemeClr val="bg1"/>
                </a:solidFill>
              </a:rPr>
              <a:t>costruire</a:t>
            </a:r>
            <a:r>
              <a:rPr lang="en-US" sz="3200" b="1" dirty="0">
                <a:solidFill>
                  <a:schemeClr val="bg1"/>
                </a:solidFill>
              </a:rPr>
              <a:t> la casa, </a:t>
            </a:r>
            <a:r>
              <a:rPr lang="en-US" sz="3200" b="1" dirty="0" err="1">
                <a:solidFill>
                  <a:schemeClr val="bg1"/>
                </a:solidFill>
              </a:rPr>
              <a:t>abitarla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nel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mondo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custodire</a:t>
            </a:r>
            <a:r>
              <a:rPr lang="en-US" sz="3200" b="1" dirty="0">
                <a:solidFill>
                  <a:schemeClr val="bg1"/>
                </a:solidFill>
              </a:rPr>
              <a:t> un </a:t>
            </a:r>
            <a:r>
              <a:rPr lang="en-US" sz="3200" b="1" dirty="0" err="1">
                <a:solidFill>
                  <a:schemeClr val="bg1"/>
                </a:solidFill>
              </a:rPr>
              <a:t>progetto</a:t>
            </a:r>
            <a:r>
              <a:rPr lang="en-US" sz="3200" b="1" dirty="0">
                <a:solidFill>
                  <a:schemeClr val="bg1"/>
                </a:solidFill>
              </a:rPr>
              <a:t>. Dare </a:t>
            </a:r>
            <a:r>
              <a:rPr lang="en-US" sz="3200" b="1" dirty="0" err="1">
                <a:solidFill>
                  <a:schemeClr val="bg1"/>
                </a:solidFill>
              </a:rPr>
              <a:t>inizio</a:t>
            </a:r>
            <a:r>
              <a:rPr lang="en-US" sz="3200" b="1" dirty="0">
                <a:solidFill>
                  <a:schemeClr val="bg1"/>
                </a:solidFill>
              </a:rPr>
              <a:t> ad </a:t>
            </a:r>
            <a:r>
              <a:rPr lang="en-US" sz="3200" b="1" dirty="0" err="1">
                <a:solidFill>
                  <a:schemeClr val="bg1"/>
                </a:solidFill>
              </a:rPr>
              <a:t>una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storia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contiene</a:t>
            </a:r>
            <a:r>
              <a:rPr lang="en-US" sz="3200" b="1" dirty="0">
                <a:solidFill>
                  <a:schemeClr val="bg1"/>
                </a:solidFill>
              </a:rPr>
              <a:t> un "</a:t>
            </a:r>
            <a:r>
              <a:rPr lang="en-US" sz="3200" b="1" i="1" dirty="0" err="1">
                <a:solidFill>
                  <a:schemeClr val="bg1"/>
                </a:solidFill>
              </a:rPr>
              <a:t>processo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educativo</a:t>
            </a:r>
            <a:r>
              <a:rPr lang="en-US" sz="3200" b="1" i="1" dirty="0">
                <a:solidFill>
                  <a:schemeClr val="bg1"/>
                </a:solidFill>
              </a:rPr>
              <a:t> per </a:t>
            </a:r>
            <a:r>
              <a:rPr lang="en-US" sz="3200" b="1" i="1" dirty="0" err="1">
                <a:solidFill>
                  <a:schemeClr val="bg1"/>
                </a:solidFill>
              </a:rPr>
              <a:t>eccellenza</a:t>
            </a:r>
            <a:r>
              <a:rPr lang="en-US" sz="3200" b="1" i="1" dirty="0">
                <a:solidFill>
                  <a:schemeClr val="bg1"/>
                </a:solidFill>
              </a:rPr>
              <a:t>!”.</a:t>
            </a:r>
            <a:r>
              <a:rPr lang="en-US" sz="3200" b="1" i="1" dirty="0"/>
              <a:t> 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C000"/>
                </a:solidFill>
              </a:rPr>
              <a:t>(</a:t>
            </a:r>
            <a:r>
              <a:rPr lang="en-US" sz="3200" b="1" i="1" dirty="0" err="1">
                <a:solidFill>
                  <a:srgbClr val="FFC000"/>
                </a:solidFill>
              </a:rPr>
              <a:t>Progetto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</a:rPr>
              <a:t>formativo</a:t>
            </a:r>
            <a:r>
              <a:rPr lang="en-US" sz="3200" b="1" dirty="0">
                <a:solidFill>
                  <a:srgbClr val="FFC000"/>
                </a:solidFill>
              </a:rPr>
              <a:t>, cap.1, n.3)</a:t>
            </a:r>
            <a:endParaRPr lang="it-IT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0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7D237C4-585D-4E11-90A7-31CDE29F02C9}"/>
              </a:ext>
            </a:extLst>
          </p:cNvPr>
          <p:cNvSpPr/>
          <p:nvPr/>
        </p:nvSpPr>
        <p:spPr>
          <a:xfrm rot="2067164">
            <a:off x="5076056" y="1916832"/>
            <a:ext cx="30667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Giona </a:t>
            </a:r>
          </a:p>
          <a:p>
            <a:pPr algn="ctr"/>
            <a:r>
              <a:rPr lang="it-IT" sz="5000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profeta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7CD6698-2200-4DBE-A5FC-3EDDE2FB2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814"/>
            <a:ext cx="4104456" cy="6520371"/>
          </a:xfrm>
        </p:spPr>
      </p:pic>
    </p:spTree>
    <p:extLst>
      <p:ext uri="{BB962C8B-B14F-4D97-AF65-F5344CB8AC3E}">
        <p14:creationId xmlns:p14="http://schemas.microsoft.com/office/powerpoint/2010/main" val="56305780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1495</Words>
  <Application>Microsoft Office PowerPoint</Application>
  <PresentationFormat>Presentazione su schermo (4:3)</PresentationFormat>
  <Paragraphs>64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Berlin Sans FB Demi</vt:lpstr>
      <vt:lpstr>Century Gothic</vt:lpstr>
      <vt:lpstr>Wingdings 3</vt:lpstr>
      <vt:lpstr>Sezione</vt:lpstr>
      <vt:lpstr>Festa regionale  150 anni ac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Festa regionale ac</dc:title>
  <dc:creator>MARCO MANIGLIO</dc:creator>
  <cp:lastModifiedBy>Marco Maniglio</cp:lastModifiedBy>
  <cp:revision>20</cp:revision>
  <dcterms:created xsi:type="dcterms:W3CDTF">2018-06-03T14:24:59Z</dcterms:created>
  <dcterms:modified xsi:type="dcterms:W3CDTF">2018-06-17T12:11:09Z</dcterms:modified>
</cp:coreProperties>
</file>