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Default Extension="fntdata" ContentType="application/x-fontdata"/>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62" r:id="rId3"/>
    <p:sldId id="269" r:id="rId4"/>
    <p:sldId id="273" r:id="rId5"/>
    <p:sldId id="274" r:id="rId6"/>
    <p:sldId id="275" r:id="rId7"/>
    <p:sldId id="278" r:id="rId8"/>
    <p:sldId id="279" r:id="rId9"/>
    <p:sldId id="280" r:id="rId10"/>
    <p:sldId id="282" r:id="rId11"/>
    <p:sldId id="283" r:id="rId12"/>
    <p:sldId id="284" r:id="rId13"/>
    <p:sldId id="285" r:id="rId14"/>
    <p:sldId id="286" r:id="rId15"/>
    <p:sldId id="287" r:id="rId16"/>
    <p:sldId id="288" r:id="rId17"/>
    <p:sldId id="289" r:id="rId18"/>
    <p:sldId id="290" r:id="rId19"/>
    <p:sldId id="291" r:id="rId20"/>
    <p:sldId id="292" r:id="rId21"/>
    <p:sldId id="293" r:id="rId22"/>
    <p:sldId id="294" r:id="rId23"/>
    <p:sldId id="295" r:id="rId24"/>
    <p:sldId id="296" r:id="rId25"/>
    <p:sldId id="297" r:id="rId26"/>
    <p:sldId id="298" r:id="rId27"/>
    <p:sldId id="299" r:id="rId28"/>
    <p:sldId id="300" r:id="rId29"/>
    <p:sldId id="301" r:id="rId30"/>
    <p:sldId id="302" r:id="rId31"/>
    <p:sldId id="303" r:id="rId32"/>
    <p:sldId id="304" r:id="rId33"/>
    <p:sldId id="305" r:id="rId34"/>
    <p:sldId id="306" r:id="rId35"/>
    <p:sldId id="307" r:id="rId36"/>
    <p:sldId id="308" r:id="rId37"/>
    <p:sldId id="309" r:id="rId38"/>
    <p:sldId id="310" r:id="rId39"/>
    <p:sldId id="314" r:id="rId40"/>
    <p:sldId id="315" r:id="rId41"/>
    <p:sldId id="317" r:id="rId42"/>
    <p:sldId id="320" r:id="rId43"/>
    <p:sldId id="322" r:id="rId44"/>
    <p:sldId id="323" r:id="rId45"/>
    <p:sldId id="324" r:id="rId46"/>
    <p:sldId id="326" r:id="rId47"/>
    <p:sldId id="332" r:id="rId48"/>
    <p:sldId id="333" r:id="rId49"/>
    <p:sldId id="334" r:id="rId50"/>
    <p:sldId id="339" r:id="rId51"/>
    <p:sldId id="341" r:id="rId52"/>
    <p:sldId id="342" r:id="rId53"/>
  </p:sldIdLst>
  <p:sldSz cx="9144000" cy="6858000" type="screen4x3"/>
  <p:notesSz cx="6858000" cy="9144000"/>
  <p:embeddedFontLst>
    <p:embeddedFont>
      <p:font typeface="Alex Toth" charset="0"/>
      <p:regular r:id="rId54"/>
    </p:embeddedFont>
    <p:embeddedFont>
      <p:font typeface="Calibri" pitchFamily="34" charset="0"/>
      <p:regular r:id="rId55"/>
      <p:bold r:id="rId56"/>
      <p:italic r:id="rId57"/>
      <p:boldItalic r:id="rId58"/>
    </p:embeddedFont>
  </p:embeddedFontLst>
  <p:custDataLst>
    <p:tags r:id="rId59"/>
  </p:custDataLst>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EADA"/>
    <a:srgbClr val="FFFFFF"/>
    <a:srgbClr val="00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2.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gs" Target="tags/tag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6928CD9F-EB8E-49A3-8B4C-D0C0629D5F46}" type="datetimeFigureOut">
              <a:rPr lang="it-IT" smtClean="0"/>
              <a:pPr/>
              <a:t>12/09/2012</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70096FFD-E69F-4CB6-9E04-EDCF955EAE64}" type="slidenum">
              <a:rPr lang="it-IT" smtClean="0"/>
              <a:pPr/>
              <a:t>‹N›</a:t>
            </a:fld>
            <a:endParaRPr lang="it-IT"/>
          </a:p>
        </p:txBody>
      </p:sp>
    </p:spTree>
    <p:extLst>
      <p:ext uri="{BB962C8B-B14F-4D97-AF65-F5344CB8AC3E}">
        <p14:creationId xmlns="" xmlns:p14="http://schemas.microsoft.com/office/powerpoint/2010/main" val="2875736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6928CD9F-EB8E-49A3-8B4C-D0C0629D5F46}" type="datetimeFigureOut">
              <a:rPr lang="it-IT" smtClean="0"/>
              <a:pPr/>
              <a:t>12/09/2012</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70096FFD-E69F-4CB6-9E04-EDCF955EAE64}" type="slidenum">
              <a:rPr lang="it-IT" smtClean="0"/>
              <a:pPr/>
              <a:t>‹N›</a:t>
            </a:fld>
            <a:endParaRPr lang="it-IT"/>
          </a:p>
        </p:txBody>
      </p:sp>
    </p:spTree>
    <p:extLst>
      <p:ext uri="{BB962C8B-B14F-4D97-AF65-F5344CB8AC3E}">
        <p14:creationId xmlns="" xmlns:p14="http://schemas.microsoft.com/office/powerpoint/2010/main" val="3319243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6928CD9F-EB8E-49A3-8B4C-D0C0629D5F46}" type="datetimeFigureOut">
              <a:rPr lang="it-IT" smtClean="0"/>
              <a:pPr/>
              <a:t>12/09/2012</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70096FFD-E69F-4CB6-9E04-EDCF955EAE64}" type="slidenum">
              <a:rPr lang="it-IT" smtClean="0"/>
              <a:pPr/>
              <a:t>‹N›</a:t>
            </a:fld>
            <a:endParaRPr lang="it-IT"/>
          </a:p>
        </p:txBody>
      </p:sp>
    </p:spTree>
    <p:extLst>
      <p:ext uri="{BB962C8B-B14F-4D97-AF65-F5344CB8AC3E}">
        <p14:creationId xmlns="" xmlns:p14="http://schemas.microsoft.com/office/powerpoint/2010/main" val="1711351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tIns="72000"/>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6928CD9F-EB8E-49A3-8B4C-D0C0629D5F46}" type="datetimeFigureOut">
              <a:rPr lang="it-IT" smtClean="0"/>
              <a:pPr/>
              <a:t>12/09/2012</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70096FFD-E69F-4CB6-9E04-EDCF955EAE64}" type="slidenum">
              <a:rPr lang="it-IT" smtClean="0"/>
              <a:pPr/>
              <a:t>‹N›</a:t>
            </a:fld>
            <a:endParaRPr lang="it-IT"/>
          </a:p>
        </p:txBody>
      </p:sp>
    </p:spTree>
    <p:extLst>
      <p:ext uri="{BB962C8B-B14F-4D97-AF65-F5344CB8AC3E}">
        <p14:creationId xmlns="" xmlns:p14="http://schemas.microsoft.com/office/powerpoint/2010/main" val="22011308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6928CD9F-EB8E-49A3-8B4C-D0C0629D5F46}" type="datetimeFigureOut">
              <a:rPr lang="it-IT" smtClean="0"/>
              <a:pPr/>
              <a:t>12/09/2012</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70096FFD-E69F-4CB6-9E04-EDCF955EAE64}" type="slidenum">
              <a:rPr lang="it-IT" smtClean="0"/>
              <a:pPr/>
              <a:t>‹N›</a:t>
            </a:fld>
            <a:endParaRPr lang="it-IT"/>
          </a:p>
        </p:txBody>
      </p:sp>
    </p:spTree>
    <p:extLst>
      <p:ext uri="{BB962C8B-B14F-4D97-AF65-F5344CB8AC3E}">
        <p14:creationId xmlns="" xmlns:p14="http://schemas.microsoft.com/office/powerpoint/2010/main" val="2355969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6928CD9F-EB8E-49A3-8B4C-D0C0629D5F46}" type="datetimeFigureOut">
              <a:rPr lang="it-IT" smtClean="0"/>
              <a:pPr/>
              <a:t>12/09/2012</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p>
            <a:fld id="{70096FFD-E69F-4CB6-9E04-EDCF955EAE64}" type="slidenum">
              <a:rPr lang="it-IT" smtClean="0"/>
              <a:pPr/>
              <a:t>‹N›</a:t>
            </a:fld>
            <a:endParaRPr lang="it-IT"/>
          </a:p>
        </p:txBody>
      </p:sp>
    </p:spTree>
    <p:extLst>
      <p:ext uri="{BB962C8B-B14F-4D97-AF65-F5344CB8AC3E}">
        <p14:creationId xmlns="" xmlns:p14="http://schemas.microsoft.com/office/powerpoint/2010/main" val="505026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a:xfrm>
            <a:off x="457200" y="6356350"/>
            <a:ext cx="2133600" cy="365125"/>
          </a:xfrm>
          <a:prstGeom prst="rect">
            <a:avLst/>
          </a:prstGeom>
        </p:spPr>
        <p:txBody>
          <a:bodyPr/>
          <a:lstStyle/>
          <a:p>
            <a:fld id="{6928CD9F-EB8E-49A3-8B4C-D0C0629D5F46}" type="datetimeFigureOut">
              <a:rPr lang="it-IT" smtClean="0"/>
              <a:pPr/>
              <a:t>12/09/2012</a:t>
            </a:fld>
            <a:endParaRPr lang="it-IT"/>
          </a:p>
        </p:txBody>
      </p:sp>
      <p:sp>
        <p:nvSpPr>
          <p:cNvPr id="8" name="Segnaposto piè di pagina 7"/>
          <p:cNvSpPr>
            <a:spLocks noGrp="1"/>
          </p:cNvSpPr>
          <p:nvPr>
            <p:ph type="ftr" sz="quarter" idx="11"/>
          </p:nvPr>
        </p:nvSpPr>
        <p:spPr>
          <a:xfrm>
            <a:off x="3124200" y="6356350"/>
            <a:ext cx="2895600" cy="365125"/>
          </a:xfrm>
          <a:prstGeom prst="rect">
            <a:avLst/>
          </a:prstGeom>
        </p:spPr>
        <p:txBody>
          <a:bodyPr/>
          <a:lstStyle/>
          <a:p>
            <a:endParaRPr lang="it-IT"/>
          </a:p>
        </p:txBody>
      </p:sp>
      <p:sp>
        <p:nvSpPr>
          <p:cNvPr id="9" name="Segnaposto numero diapositiva 8"/>
          <p:cNvSpPr>
            <a:spLocks noGrp="1"/>
          </p:cNvSpPr>
          <p:nvPr>
            <p:ph type="sldNum" sz="quarter" idx="12"/>
          </p:nvPr>
        </p:nvSpPr>
        <p:spPr>
          <a:xfrm>
            <a:off x="6553200" y="6356350"/>
            <a:ext cx="2133600" cy="365125"/>
          </a:xfrm>
          <a:prstGeom prst="rect">
            <a:avLst/>
          </a:prstGeom>
        </p:spPr>
        <p:txBody>
          <a:bodyPr/>
          <a:lstStyle/>
          <a:p>
            <a:fld id="{70096FFD-E69F-4CB6-9E04-EDCF955EAE64}" type="slidenum">
              <a:rPr lang="it-IT" smtClean="0"/>
              <a:pPr/>
              <a:t>‹N›</a:t>
            </a:fld>
            <a:endParaRPr lang="it-IT"/>
          </a:p>
        </p:txBody>
      </p:sp>
    </p:spTree>
    <p:extLst>
      <p:ext uri="{BB962C8B-B14F-4D97-AF65-F5344CB8AC3E}">
        <p14:creationId xmlns="" xmlns:p14="http://schemas.microsoft.com/office/powerpoint/2010/main" val="4243994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a:xfrm>
            <a:off x="457200" y="6356350"/>
            <a:ext cx="2133600" cy="365125"/>
          </a:xfrm>
          <a:prstGeom prst="rect">
            <a:avLst/>
          </a:prstGeom>
        </p:spPr>
        <p:txBody>
          <a:bodyPr/>
          <a:lstStyle/>
          <a:p>
            <a:fld id="{6928CD9F-EB8E-49A3-8B4C-D0C0629D5F46}" type="datetimeFigureOut">
              <a:rPr lang="it-IT" smtClean="0"/>
              <a:pPr/>
              <a:t>12/09/2012</a:t>
            </a:fld>
            <a:endParaRPr lang="it-IT"/>
          </a:p>
        </p:txBody>
      </p:sp>
      <p:sp>
        <p:nvSpPr>
          <p:cNvPr id="4" name="Segnaposto piè di pagina 3"/>
          <p:cNvSpPr>
            <a:spLocks noGrp="1"/>
          </p:cNvSpPr>
          <p:nvPr>
            <p:ph type="ftr" sz="quarter" idx="11"/>
          </p:nvPr>
        </p:nvSpPr>
        <p:spPr>
          <a:xfrm>
            <a:off x="3124200" y="6356350"/>
            <a:ext cx="2895600" cy="365125"/>
          </a:xfrm>
          <a:prstGeom prst="rect">
            <a:avLst/>
          </a:prstGeom>
        </p:spPr>
        <p:txBody>
          <a:bodyPr/>
          <a:lstStyle/>
          <a:p>
            <a:endParaRPr lang="it-IT"/>
          </a:p>
        </p:txBody>
      </p:sp>
      <p:sp>
        <p:nvSpPr>
          <p:cNvPr id="5" name="Segnaposto numero diapositiva 4"/>
          <p:cNvSpPr>
            <a:spLocks noGrp="1"/>
          </p:cNvSpPr>
          <p:nvPr>
            <p:ph type="sldNum" sz="quarter" idx="12"/>
          </p:nvPr>
        </p:nvSpPr>
        <p:spPr>
          <a:xfrm>
            <a:off x="6553200" y="6356350"/>
            <a:ext cx="2133600" cy="365125"/>
          </a:xfrm>
          <a:prstGeom prst="rect">
            <a:avLst/>
          </a:prstGeom>
        </p:spPr>
        <p:txBody>
          <a:bodyPr/>
          <a:lstStyle/>
          <a:p>
            <a:fld id="{70096FFD-E69F-4CB6-9E04-EDCF955EAE64}" type="slidenum">
              <a:rPr lang="it-IT" smtClean="0"/>
              <a:pPr/>
              <a:t>‹N›</a:t>
            </a:fld>
            <a:endParaRPr lang="it-IT"/>
          </a:p>
        </p:txBody>
      </p:sp>
    </p:spTree>
    <p:extLst>
      <p:ext uri="{BB962C8B-B14F-4D97-AF65-F5344CB8AC3E}">
        <p14:creationId xmlns="" xmlns:p14="http://schemas.microsoft.com/office/powerpoint/2010/main" val="815029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57200" y="6356350"/>
            <a:ext cx="2133600" cy="365125"/>
          </a:xfrm>
          <a:prstGeom prst="rect">
            <a:avLst/>
          </a:prstGeom>
        </p:spPr>
        <p:txBody>
          <a:bodyPr/>
          <a:lstStyle/>
          <a:p>
            <a:fld id="{6928CD9F-EB8E-49A3-8B4C-D0C0629D5F46}" type="datetimeFigureOut">
              <a:rPr lang="it-IT" smtClean="0"/>
              <a:pPr/>
              <a:t>12/09/2012</a:t>
            </a:fld>
            <a:endParaRPr lang="it-IT"/>
          </a:p>
        </p:txBody>
      </p:sp>
      <p:sp>
        <p:nvSpPr>
          <p:cNvPr id="3" name="Segnaposto piè di pagina 2"/>
          <p:cNvSpPr>
            <a:spLocks noGrp="1"/>
          </p:cNvSpPr>
          <p:nvPr>
            <p:ph type="ftr" sz="quarter" idx="11"/>
          </p:nvPr>
        </p:nvSpPr>
        <p:spPr>
          <a:xfrm>
            <a:off x="3124200" y="6356350"/>
            <a:ext cx="2895600" cy="365125"/>
          </a:xfrm>
          <a:prstGeom prst="rect">
            <a:avLst/>
          </a:prstGeom>
        </p:spPr>
        <p:txBody>
          <a:bodyPr/>
          <a:lstStyle/>
          <a:p>
            <a:endParaRPr lang="it-IT"/>
          </a:p>
        </p:txBody>
      </p:sp>
      <p:sp>
        <p:nvSpPr>
          <p:cNvPr id="4" name="Segnaposto numero diapositiva 3"/>
          <p:cNvSpPr>
            <a:spLocks noGrp="1"/>
          </p:cNvSpPr>
          <p:nvPr>
            <p:ph type="sldNum" sz="quarter" idx="12"/>
          </p:nvPr>
        </p:nvSpPr>
        <p:spPr>
          <a:xfrm>
            <a:off x="6553200" y="6356350"/>
            <a:ext cx="2133600" cy="365125"/>
          </a:xfrm>
          <a:prstGeom prst="rect">
            <a:avLst/>
          </a:prstGeom>
        </p:spPr>
        <p:txBody>
          <a:bodyPr/>
          <a:lstStyle/>
          <a:p>
            <a:fld id="{70096FFD-E69F-4CB6-9E04-EDCF955EAE64}" type="slidenum">
              <a:rPr lang="it-IT" smtClean="0"/>
              <a:pPr/>
              <a:t>‹N›</a:t>
            </a:fld>
            <a:endParaRPr lang="it-IT"/>
          </a:p>
        </p:txBody>
      </p:sp>
    </p:spTree>
    <p:extLst>
      <p:ext uri="{BB962C8B-B14F-4D97-AF65-F5344CB8AC3E}">
        <p14:creationId xmlns="" xmlns:p14="http://schemas.microsoft.com/office/powerpoint/2010/main" val="3349690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6928CD9F-EB8E-49A3-8B4C-D0C0629D5F46}" type="datetimeFigureOut">
              <a:rPr lang="it-IT" smtClean="0"/>
              <a:pPr/>
              <a:t>12/09/2012</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p>
            <a:fld id="{70096FFD-E69F-4CB6-9E04-EDCF955EAE64}" type="slidenum">
              <a:rPr lang="it-IT" smtClean="0"/>
              <a:pPr/>
              <a:t>‹N›</a:t>
            </a:fld>
            <a:endParaRPr lang="it-IT"/>
          </a:p>
        </p:txBody>
      </p:sp>
    </p:spTree>
    <p:extLst>
      <p:ext uri="{BB962C8B-B14F-4D97-AF65-F5344CB8AC3E}">
        <p14:creationId xmlns="" xmlns:p14="http://schemas.microsoft.com/office/powerpoint/2010/main" val="2865640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6928CD9F-EB8E-49A3-8B4C-D0C0629D5F46}" type="datetimeFigureOut">
              <a:rPr lang="it-IT" smtClean="0"/>
              <a:pPr/>
              <a:t>12/09/2012</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p>
            <a:fld id="{70096FFD-E69F-4CB6-9E04-EDCF955EAE64}" type="slidenum">
              <a:rPr lang="it-IT" smtClean="0"/>
              <a:pPr/>
              <a:t>‹N›</a:t>
            </a:fld>
            <a:endParaRPr lang="it-IT"/>
          </a:p>
        </p:txBody>
      </p:sp>
    </p:spTree>
    <p:extLst>
      <p:ext uri="{BB962C8B-B14F-4D97-AF65-F5344CB8AC3E}">
        <p14:creationId xmlns="" xmlns:p14="http://schemas.microsoft.com/office/powerpoint/2010/main" val="1758538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C:\Users\Gigikop\Dropbox\ACR\2012_13\MANIFESTO\sfondo_ppt.jpg"/>
          <p:cNvPicPr>
            <a:picLocks noChangeAspect="1" noChangeArrowheads="1"/>
          </p:cNvPicPr>
          <p:nvPr userDrawn="1"/>
        </p:nvPicPr>
        <p:blipFill rotWithShape="1">
          <a:blip r:embed="rId13" cstate="print">
            <a:extLst>
              <a:ext uri="{28A0092B-C50C-407E-A947-70E740481C1C}">
                <a14:useLocalDpi xmlns="" xmlns:a14="http://schemas.microsoft.com/office/drawing/2010/main" val="0"/>
              </a:ext>
            </a:extLst>
          </a:blip>
          <a:srcRect t="28093" b="15436"/>
          <a:stretch/>
        </p:blipFill>
        <p:spPr bwMode="auto">
          <a:xfrm>
            <a:off x="0" y="1"/>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Segnaposto titolo 1"/>
          <p:cNvSpPr>
            <a:spLocks noGrp="1"/>
          </p:cNvSpPr>
          <p:nvPr>
            <p:ph type="title"/>
          </p:nvPr>
        </p:nvSpPr>
        <p:spPr>
          <a:xfrm>
            <a:off x="89756" y="116632"/>
            <a:ext cx="8964488" cy="1301006"/>
          </a:xfrm>
          <a:prstGeom prst="ribbon2">
            <a:avLst>
              <a:gd name="adj1" fmla="val 16667"/>
              <a:gd name="adj2" fmla="val 75000"/>
            </a:avLst>
          </a:prstGeom>
        </p:spPr>
        <p:style>
          <a:lnRef idx="1">
            <a:schemeClr val="accent6"/>
          </a:lnRef>
          <a:fillRef idx="2">
            <a:schemeClr val="accent6"/>
          </a:fillRef>
          <a:effectRef idx="1">
            <a:schemeClr val="accent6"/>
          </a:effectRef>
          <a:fontRef idx="none"/>
        </p:style>
        <p:txBody>
          <a:bodyPr vert="horz" lIns="91440" tIns="45720" rIns="91440" bIns="45720" rtlCol="0" anchor="ctr">
            <a:noAutofit/>
          </a:bodyPr>
          <a:lstStyle/>
          <a:p>
            <a:r>
              <a:rPr lang="it-IT" dirty="0" smtClean="0"/>
              <a:t>Fare clic per modificare lo stile del titolo</a:t>
            </a:r>
            <a:endParaRPr lang="it-IT" dirty="0"/>
          </a:p>
        </p:txBody>
      </p:sp>
      <p:sp>
        <p:nvSpPr>
          <p:cNvPr id="3" name="Segnaposto testo 2"/>
          <p:cNvSpPr>
            <a:spLocks noGrp="1"/>
          </p:cNvSpPr>
          <p:nvPr>
            <p:ph type="body" idx="1"/>
          </p:nvPr>
        </p:nvSpPr>
        <p:spPr>
          <a:xfrm flipH="1">
            <a:off x="107504" y="1600200"/>
            <a:ext cx="8856984" cy="4771836"/>
          </a:xfrm>
          <a:prstGeom prst="verticalScroll">
            <a:avLst>
              <a:gd name="adj" fmla="val 8291"/>
            </a:avLst>
          </a:prstGeom>
          <a:gradFill>
            <a:gsLst>
              <a:gs pos="0">
                <a:schemeClr val="accent6">
                  <a:tint val="50000"/>
                  <a:satMod val="300000"/>
                  <a:alpha val="75000"/>
                </a:schemeClr>
              </a:gs>
              <a:gs pos="35000">
                <a:schemeClr val="accent6">
                  <a:tint val="37000"/>
                  <a:satMod val="300000"/>
                </a:schemeClr>
              </a:gs>
              <a:gs pos="100000">
                <a:schemeClr val="accent6">
                  <a:tint val="15000"/>
                  <a:satMod val="350000"/>
                </a:schemeClr>
              </a:gs>
            </a:gsLst>
          </a:gradFill>
        </p:spPr>
        <p:style>
          <a:lnRef idx="1">
            <a:schemeClr val="accent6"/>
          </a:lnRef>
          <a:fillRef idx="2">
            <a:schemeClr val="accent6"/>
          </a:fillRef>
          <a:effectRef idx="1">
            <a:schemeClr val="accent6"/>
          </a:effectRef>
          <a:fontRef idx="none"/>
        </p:style>
        <p:txBody>
          <a:bodyPr vert="horz" lIns="91440" tIns="108000" rIns="91440" bIns="45720" rtlCol="0">
            <a:normAutofit/>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pic>
        <p:nvPicPr>
          <p:cNvPr id="7" name="Immagine 6"/>
          <p:cNvPicPr>
            <a:picLocks noChangeAspect="1"/>
          </p:cNvPicPr>
          <p:nvPr userDrawn="1"/>
        </p:nvPicPr>
        <p:blipFill>
          <a:blip r:embed="rId14" cstate="print">
            <a:extLst>
              <a:ext uri="{28A0092B-C50C-407E-A947-70E740481C1C}">
                <a14:useLocalDpi xmlns="" xmlns:a14="http://schemas.microsoft.com/office/drawing/2010/main" val="0"/>
              </a:ext>
            </a:extLst>
          </a:blip>
          <a:stretch>
            <a:fillRect/>
          </a:stretch>
        </p:blipFill>
        <p:spPr>
          <a:xfrm>
            <a:off x="539552" y="6412684"/>
            <a:ext cx="1524000" cy="288036"/>
          </a:xfrm>
          <a:prstGeom prst="rect">
            <a:avLst/>
          </a:prstGeom>
        </p:spPr>
      </p:pic>
      <p:sp>
        <p:nvSpPr>
          <p:cNvPr id="8" name="CasellaDiTesto 7"/>
          <p:cNvSpPr txBox="1"/>
          <p:nvPr userDrawn="1"/>
        </p:nvSpPr>
        <p:spPr>
          <a:xfrm>
            <a:off x="3707904" y="6372036"/>
            <a:ext cx="4896544" cy="369332"/>
          </a:xfrm>
          <a:prstGeom prst="rect">
            <a:avLst/>
          </a:prstGeom>
          <a:noFill/>
        </p:spPr>
        <p:txBody>
          <a:bodyPr wrap="square" rtlCol="0">
            <a:spAutoFit/>
          </a:bodyPr>
          <a:lstStyle/>
          <a:p>
            <a:pPr algn="r"/>
            <a:r>
              <a:rPr lang="it-IT"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Azione Cattolica dei Ragazzi 2012-13</a:t>
            </a:r>
            <a:endParaRPr lang="it-IT"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 xmlns:p14="http://schemas.microsoft.com/office/powerpoint/2010/main" val="1396643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3200" kern="1200">
          <a:solidFill>
            <a:srgbClr val="C00000"/>
          </a:solidFill>
          <a:latin typeface="Alex Toth" pitchFamily="2"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C00000"/>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C00000"/>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C00000"/>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C00000"/>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C00000"/>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Gigikop\Dropbox\ACR\2012_13\MANIFESTO\copertina_ppt.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25057"/>
          <a:stretch/>
        </p:blipFill>
        <p:spPr bwMode="auto">
          <a:xfrm>
            <a:off x="-108519" y="-124691"/>
            <a:ext cx="9252520" cy="698105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72906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Autofit/>
          </a:bodyPr>
          <a:lstStyle/>
          <a:p>
            <a:pPr lvl="0"/>
            <a:r>
              <a:rPr lang="it-IT" dirty="0" smtClean="0">
                <a:solidFill>
                  <a:srgbClr val="00B050"/>
                </a:solidFill>
                <a:latin typeface="Alex Toth" pitchFamily="2" charset="0"/>
              </a:rPr>
              <a:t>I BAMBINI E I RAGAZZI CI CHIEDONO - 1</a:t>
            </a:r>
            <a:endParaRPr lang="it-IT" dirty="0">
              <a:solidFill>
                <a:srgbClr val="00B050"/>
              </a:solidFill>
              <a:latin typeface="Alex Toth" pitchFamily="2" charset="0"/>
            </a:endParaRPr>
          </a:p>
        </p:txBody>
      </p:sp>
      <p:sp>
        <p:nvSpPr>
          <p:cNvPr id="3" name="Segnaposto contenuto 2"/>
          <p:cNvSpPr>
            <a:spLocks noGrp="1"/>
          </p:cNvSpPr>
          <p:nvPr>
            <p:ph idx="1"/>
          </p:nvPr>
        </p:nvSpPr>
        <p:spPr>
          <a:gradFill>
            <a:gsLst>
              <a:gs pos="0">
                <a:schemeClr val="accent3">
                  <a:tint val="50000"/>
                  <a:satMod val="300000"/>
                  <a:alpha val="75000"/>
                </a:schemeClr>
              </a:gs>
              <a:gs pos="35000">
                <a:schemeClr val="accent3">
                  <a:tint val="37000"/>
                  <a:satMod val="300000"/>
                </a:schemeClr>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a:normAutofit/>
          </a:bodyPr>
          <a:lstStyle/>
          <a:p>
            <a:pPr lvl="0"/>
            <a:r>
              <a:rPr lang="it-IT" dirty="0">
                <a:solidFill>
                  <a:srgbClr val="00B050"/>
                </a:solidFill>
              </a:rPr>
              <a:t>di </a:t>
            </a:r>
            <a:r>
              <a:rPr lang="it-IT" b="1" dirty="0">
                <a:solidFill>
                  <a:srgbClr val="00B050"/>
                </a:solidFill>
              </a:rPr>
              <a:t>sentirsi amati e riconosciuti per ciò che sono </a:t>
            </a:r>
            <a:r>
              <a:rPr lang="it-IT" dirty="0">
                <a:solidFill>
                  <a:srgbClr val="00B050"/>
                </a:solidFill>
              </a:rPr>
              <a:t>negli ambienti di vita quotidiana e dalle persone che hanno accanto; </a:t>
            </a:r>
          </a:p>
          <a:p>
            <a:pPr lvl="0"/>
            <a:r>
              <a:rPr lang="it-IT" dirty="0">
                <a:solidFill>
                  <a:srgbClr val="00B050"/>
                </a:solidFill>
              </a:rPr>
              <a:t>di </a:t>
            </a:r>
            <a:r>
              <a:rPr lang="it-IT" b="1" dirty="0">
                <a:solidFill>
                  <a:srgbClr val="00B050"/>
                </a:solidFill>
              </a:rPr>
              <a:t>riconoscere che Gesù è colui che sazia la loro fame di amore</a:t>
            </a:r>
            <a:r>
              <a:rPr lang="it-IT" dirty="0">
                <a:solidFill>
                  <a:srgbClr val="00B050"/>
                </a:solidFill>
              </a:rPr>
              <a:t>, che si prende cura di loro e tra la folla li chiama per nome aiutandoli a scoprirsi dono unico per l’altro;</a:t>
            </a:r>
          </a:p>
        </p:txBody>
      </p:sp>
    </p:spTree>
    <p:extLst>
      <p:ext uri="{BB962C8B-B14F-4D97-AF65-F5344CB8AC3E}">
        <p14:creationId xmlns="" xmlns:p14="http://schemas.microsoft.com/office/powerpoint/2010/main" val="31276539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Autofit/>
          </a:bodyPr>
          <a:lstStyle/>
          <a:p>
            <a:pPr lvl="0"/>
            <a:r>
              <a:rPr lang="it-IT" dirty="0" smtClean="0">
                <a:solidFill>
                  <a:srgbClr val="00B050"/>
                </a:solidFill>
                <a:latin typeface="Alex Toth" pitchFamily="2" charset="0"/>
              </a:rPr>
              <a:t>I BAMBINI E I RAGAZZI CI CHIEDONO - 2</a:t>
            </a:r>
            <a:endParaRPr lang="it-IT" dirty="0">
              <a:solidFill>
                <a:srgbClr val="00B050"/>
              </a:solidFill>
              <a:latin typeface="Alex Toth" pitchFamily="2" charset="0"/>
            </a:endParaRPr>
          </a:p>
        </p:txBody>
      </p:sp>
      <p:sp>
        <p:nvSpPr>
          <p:cNvPr id="3" name="Segnaposto contenuto 2"/>
          <p:cNvSpPr>
            <a:spLocks noGrp="1"/>
          </p:cNvSpPr>
          <p:nvPr>
            <p:ph idx="1"/>
          </p:nvPr>
        </p:nvSpPr>
        <p:spPr>
          <a:gradFill>
            <a:gsLst>
              <a:gs pos="0">
                <a:schemeClr val="accent3">
                  <a:tint val="50000"/>
                  <a:satMod val="300000"/>
                  <a:alpha val="75000"/>
                </a:schemeClr>
              </a:gs>
              <a:gs pos="35000">
                <a:schemeClr val="accent3">
                  <a:tint val="37000"/>
                  <a:satMod val="300000"/>
                </a:schemeClr>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a:normAutofit lnSpcReduction="10000"/>
          </a:bodyPr>
          <a:lstStyle/>
          <a:p>
            <a:pPr lvl="0"/>
            <a:r>
              <a:rPr lang="it-IT" dirty="0">
                <a:solidFill>
                  <a:srgbClr val="00B050"/>
                </a:solidFill>
              </a:rPr>
              <a:t>di </a:t>
            </a:r>
            <a:r>
              <a:rPr lang="it-IT" b="1" dirty="0">
                <a:solidFill>
                  <a:srgbClr val="00B050"/>
                </a:solidFill>
              </a:rPr>
              <a:t>donare ciò che sono</a:t>
            </a:r>
            <a:r>
              <a:rPr lang="it-IT" dirty="0">
                <a:solidFill>
                  <a:srgbClr val="00B050"/>
                </a:solidFill>
              </a:rPr>
              <a:t>, da protagonisti autentici in grado di contribuire responsabilmente alla costruzione di una comunità accogliente;</a:t>
            </a:r>
          </a:p>
          <a:p>
            <a:pPr lvl="0"/>
            <a:r>
              <a:rPr lang="it-IT" dirty="0">
                <a:solidFill>
                  <a:srgbClr val="00B050"/>
                </a:solidFill>
              </a:rPr>
              <a:t>di </a:t>
            </a:r>
            <a:r>
              <a:rPr lang="it-IT" b="1" dirty="0">
                <a:solidFill>
                  <a:srgbClr val="00B050"/>
                </a:solidFill>
              </a:rPr>
              <a:t>incontrare testimoni</a:t>
            </a:r>
            <a:r>
              <a:rPr lang="it-IT" dirty="0">
                <a:solidFill>
                  <a:srgbClr val="00B050"/>
                </a:solidFill>
              </a:rPr>
              <a:t> del Vangelo che hanno tradotto con la vita il messaggio cristiano, nello scoprirsi amati intimamente e nella capacità di includere gli altri nella loro vita</a:t>
            </a:r>
          </a:p>
        </p:txBody>
      </p:sp>
    </p:spTree>
    <p:extLst>
      <p:ext uri="{BB962C8B-B14F-4D97-AF65-F5344CB8AC3E}">
        <p14:creationId xmlns="" xmlns:p14="http://schemas.microsoft.com/office/powerpoint/2010/main" val="28388454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p:style>
          <a:lnRef idx="1">
            <a:schemeClr val="accent2"/>
          </a:lnRef>
          <a:fillRef idx="2">
            <a:schemeClr val="accent2"/>
          </a:fillRef>
          <a:effectRef idx="1">
            <a:schemeClr val="accent2"/>
          </a:effectRef>
          <a:fontRef idx="minor">
            <a:schemeClr val="dk1"/>
          </a:fontRef>
        </p:style>
        <p:txBody>
          <a:bodyPr/>
          <a:lstStyle/>
          <a:p>
            <a:r>
              <a:rPr lang="it-IT" dirty="0" smtClean="0">
                <a:solidFill>
                  <a:srgbClr val="C00000"/>
                </a:solidFill>
                <a:latin typeface="Alex Toth" pitchFamily="2" charset="0"/>
              </a:rPr>
              <a:t>AMBIENTAZIONE</a:t>
            </a:r>
            <a:endParaRPr lang="it-IT" dirty="0">
              <a:solidFill>
                <a:srgbClr val="C00000"/>
              </a:solidFill>
              <a:latin typeface="Alex Toth" pitchFamily="2" charset="0"/>
            </a:endParaRPr>
          </a:p>
        </p:txBody>
      </p:sp>
    </p:spTree>
    <p:extLst>
      <p:ext uri="{BB962C8B-B14F-4D97-AF65-F5344CB8AC3E}">
        <p14:creationId xmlns="" xmlns:p14="http://schemas.microsoft.com/office/powerpoint/2010/main" val="14098236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Autofit/>
          </a:bodyPr>
          <a:lstStyle/>
          <a:p>
            <a:pPr lvl="0"/>
            <a:r>
              <a:rPr lang="it-IT" dirty="0" smtClean="0">
                <a:solidFill>
                  <a:srgbClr val="C00000"/>
                </a:solidFill>
                <a:latin typeface="Alex Toth" pitchFamily="2" charset="0"/>
              </a:rPr>
              <a:t>IL TEATRO - 1</a:t>
            </a:r>
            <a:endParaRPr lang="it-IT" dirty="0">
              <a:solidFill>
                <a:srgbClr val="C00000"/>
              </a:solidFill>
              <a:latin typeface="Alex Toth" pitchFamily="2" charset="0"/>
            </a:endParaRPr>
          </a:p>
        </p:txBody>
      </p:sp>
      <p:sp>
        <p:nvSpPr>
          <p:cNvPr id="3" name="Segnaposto contenuto 2"/>
          <p:cNvSpPr>
            <a:spLocks noGrp="1"/>
          </p:cNvSpPr>
          <p:nvPr>
            <p:ph idx="1"/>
          </p:nvPr>
        </p:nvSpPr>
        <p:spPr>
          <a:gradFill>
            <a:gsLst>
              <a:gs pos="0">
                <a:schemeClr val="accent2">
                  <a:tint val="50000"/>
                  <a:satMod val="300000"/>
                  <a:alpha val="75000"/>
                </a:schemeClr>
              </a:gs>
              <a:gs pos="35000">
                <a:schemeClr val="accent2">
                  <a:tint val="37000"/>
                  <a:satMod val="300000"/>
                </a:schemeClr>
              </a:gs>
              <a:gs pos="100000">
                <a:schemeClr val="accent2">
                  <a:tint val="15000"/>
                  <a:satMod val="350000"/>
                </a:schemeClr>
              </a:gs>
            </a:gsLst>
          </a:gradFill>
        </p:spPr>
        <p:style>
          <a:lnRef idx="1">
            <a:schemeClr val="accent2"/>
          </a:lnRef>
          <a:fillRef idx="2">
            <a:schemeClr val="accent2"/>
          </a:fillRef>
          <a:effectRef idx="1">
            <a:schemeClr val="accent2"/>
          </a:effectRef>
          <a:fontRef idx="minor">
            <a:schemeClr val="dk1"/>
          </a:fontRef>
        </p:style>
        <p:txBody>
          <a:bodyPr>
            <a:normAutofit fontScale="92500"/>
          </a:bodyPr>
          <a:lstStyle/>
          <a:p>
            <a:r>
              <a:rPr lang="it-IT" sz="2400" dirty="0" smtClean="0">
                <a:solidFill>
                  <a:srgbClr val="C00000"/>
                </a:solidFill>
              </a:rPr>
              <a:t>Nell’anno della novità, accompagnati dalla domanda di vita di autenticità/originalità, abbiamo scelto di collocare il percorso dell’Iniziativa Annuale 2012-2013 all’interno del mondo del teatro.</a:t>
            </a:r>
          </a:p>
          <a:p>
            <a:r>
              <a:rPr lang="it-IT" sz="2400" dirty="0" smtClean="0">
                <a:solidFill>
                  <a:srgbClr val="C00000"/>
                </a:solidFill>
              </a:rPr>
              <a:t>Si tratta di un’ambientazione che non vuole sottolineare tanto le luci della ribalta, quanto invece la possibilità dei ragazzi di METTERSI IN PRIMA PERSONA ALLA PROVA nel donarsi agli altri attraverso le loro qualità e l’impegno non solitario, ma condiviso.</a:t>
            </a:r>
          </a:p>
          <a:p>
            <a:r>
              <a:rPr lang="it-IT" sz="2400" dirty="0" smtClean="0">
                <a:solidFill>
                  <a:srgbClr val="C00000"/>
                </a:solidFill>
              </a:rPr>
              <a:t>Sarà importante valorizzare la DIMENSIONE RELAZIONALE che caratterizza una compagnia teatrale e che si viene a creare anche sul palco durante l’azione scenica.</a:t>
            </a:r>
          </a:p>
        </p:txBody>
      </p:sp>
    </p:spTree>
    <p:extLst>
      <p:ext uri="{BB962C8B-B14F-4D97-AF65-F5344CB8AC3E}">
        <p14:creationId xmlns="" xmlns:p14="http://schemas.microsoft.com/office/powerpoint/2010/main" val="19884840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Autofit/>
          </a:bodyPr>
          <a:lstStyle/>
          <a:p>
            <a:pPr lvl="0"/>
            <a:r>
              <a:rPr lang="it-IT" dirty="0" smtClean="0">
                <a:solidFill>
                  <a:srgbClr val="C00000"/>
                </a:solidFill>
                <a:latin typeface="Alex Toth" pitchFamily="2" charset="0"/>
              </a:rPr>
              <a:t>IL TEATRO - 2</a:t>
            </a:r>
            <a:endParaRPr lang="it-IT" dirty="0">
              <a:solidFill>
                <a:srgbClr val="C00000"/>
              </a:solidFill>
              <a:latin typeface="Alex Toth" pitchFamily="2" charset="0"/>
            </a:endParaRPr>
          </a:p>
        </p:txBody>
      </p:sp>
      <p:sp>
        <p:nvSpPr>
          <p:cNvPr id="3" name="Segnaposto contenuto 2"/>
          <p:cNvSpPr>
            <a:spLocks noGrp="1"/>
          </p:cNvSpPr>
          <p:nvPr>
            <p:ph idx="1"/>
          </p:nvPr>
        </p:nvSpPr>
        <p:spPr>
          <a:gradFill>
            <a:gsLst>
              <a:gs pos="0">
                <a:schemeClr val="accent2">
                  <a:tint val="50000"/>
                  <a:satMod val="300000"/>
                  <a:alpha val="75000"/>
                </a:schemeClr>
              </a:gs>
              <a:gs pos="35000">
                <a:schemeClr val="accent2">
                  <a:tint val="37000"/>
                  <a:satMod val="300000"/>
                </a:schemeClr>
              </a:gs>
              <a:gs pos="100000">
                <a:schemeClr val="accent2">
                  <a:tint val="15000"/>
                  <a:satMod val="350000"/>
                </a:schemeClr>
              </a:gs>
            </a:gsLst>
          </a:gradFill>
        </p:spPr>
        <p:style>
          <a:lnRef idx="1">
            <a:schemeClr val="accent2"/>
          </a:lnRef>
          <a:fillRef idx="2">
            <a:schemeClr val="accent2"/>
          </a:fillRef>
          <a:effectRef idx="1">
            <a:schemeClr val="accent2"/>
          </a:effectRef>
          <a:fontRef idx="minor">
            <a:schemeClr val="dk1"/>
          </a:fontRef>
        </p:style>
        <p:txBody>
          <a:bodyPr>
            <a:normAutofit fontScale="92500"/>
          </a:bodyPr>
          <a:lstStyle/>
          <a:p>
            <a:r>
              <a:rPr lang="it-IT" sz="2400" smtClean="0">
                <a:solidFill>
                  <a:srgbClr val="C00000"/>
                </a:solidFill>
              </a:rPr>
              <a:t>Vogliamo intendere il teatro come possibilità vera e concreta di dare vita a qualcosa di nuovo a cui ci si deve dedicare e per cui si è anche guidati e accompagnati a migliorare.</a:t>
            </a:r>
          </a:p>
          <a:p>
            <a:r>
              <a:rPr lang="it-IT" sz="2400" smtClean="0">
                <a:solidFill>
                  <a:srgbClr val="C00000"/>
                </a:solidFill>
              </a:rPr>
              <a:t>In teatro ogni rappresentazione equivale a mettere in scena un nuovo spettacolo. Ogni volta non è mai identica a nessun altra, né per gli attori né per il pubblico. L’originalità del salire sul palcoscenico risiede nel riuscire a non dare nulla per scontato, ma essere pronti a ogni situazione senza sentirsi da soli.</a:t>
            </a:r>
          </a:p>
          <a:p>
            <a:r>
              <a:rPr lang="it-IT" sz="2400" smtClean="0">
                <a:solidFill>
                  <a:srgbClr val="C00000"/>
                </a:solidFill>
              </a:rPr>
              <a:t>In teatro ogni testo che prende vita all’apertura del sipario non è fisso, ma è vivo, dinamico, e così può dispiegarsi in tutta la sua energia e comunicatività, che sono la sua forza</a:t>
            </a:r>
            <a:endParaRPr lang="it-IT" sz="2400" dirty="0" smtClean="0">
              <a:solidFill>
                <a:srgbClr val="C00000"/>
              </a:solidFill>
            </a:endParaRPr>
          </a:p>
        </p:txBody>
      </p:sp>
    </p:spTree>
    <p:extLst>
      <p:ext uri="{BB962C8B-B14F-4D97-AF65-F5344CB8AC3E}">
        <p14:creationId xmlns="" xmlns:p14="http://schemas.microsoft.com/office/powerpoint/2010/main" val="30789691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Autofit/>
          </a:bodyPr>
          <a:lstStyle/>
          <a:p>
            <a:pPr lvl="0"/>
            <a:r>
              <a:rPr lang="it-IT" dirty="0" smtClean="0">
                <a:solidFill>
                  <a:srgbClr val="C00000"/>
                </a:solidFill>
                <a:latin typeface="Alex Toth" pitchFamily="2" charset="0"/>
              </a:rPr>
              <a:t>IL TEATRO - 3</a:t>
            </a:r>
            <a:endParaRPr lang="it-IT" dirty="0">
              <a:solidFill>
                <a:srgbClr val="C00000"/>
              </a:solidFill>
              <a:latin typeface="Alex Toth" pitchFamily="2" charset="0"/>
            </a:endParaRPr>
          </a:p>
        </p:txBody>
      </p:sp>
      <p:sp>
        <p:nvSpPr>
          <p:cNvPr id="3" name="Segnaposto contenuto 2"/>
          <p:cNvSpPr>
            <a:spLocks noGrp="1"/>
          </p:cNvSpPr>
          <p:nvPr>
            <p:ph idx="1"/>
          </p:nvPr>
        </p:nvSpPr>
        <p:spPr>
          <a:gradFill>
            <a:gsLst>
              <a:gs pos="0">
                <a:schemeClr val="accent2">
                  <a:tint val="50000"/>
                  <a:satMod val="300000"/>
                  <a:alpha val="75000"/>
                </a:schemeClr>
              </a:gs>
              <a:gs pos="35000">
                <a:schemeClr val="accent2">
                  <a:tint val="37000"/>
                  <a:satMod val="300000"/>
                </a:schemeClr>
              </a:gs>
              <a:gs pos="100000">
                <a:schemeClr val="accent2">
                  <a:tint val="15000"/>
                  <a:satMod val="350000"/>
                </a:schemeClr>
              </a:gs>
            </a:gsLst>
          </a:gradFill>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r>
              <a:rPr lang="it-IT" sz="2400" dirty="0" smtClean="0">
                <a:solidFill>
                  <a:srgbClr val="C00000"/>
                </a:solidFill>
              </a:rPr>
              <a:t>La figura del regista è certamente centrale, perché si prende cura degli attori e dell’opera allo stesso tempo. Si preoccupa che ciò che viene rappresentato sia fedele alla sua idea, ma non vincola gli interpreti, anzi permette loro di dare il meglio di sé, curando nei minimi dettagli tutto ciò che avviene sulla scena.</a:t>
            </a:r>
          </a:p>
          <a:p>
            <a:r>
              <a:rPr lang="it-IT" sz="2400" dirty="0" smtClean="0">
                <a:solidFill>
                  <a:srgbClr val="C00000"/>
                </a:solidFill>
              </a:rPr>
              <a:t>Anche il ruolo degli spettatori in teatro è di primaria importanza. La loro presenza fisica di fronte a ciò che va in scena permette di entrare subito in contatto con chi è sul palcoscenico. La buona riuscita di un spettacolo è subito palpabile dalle reazioni del pubblico e carica di responsabilità i protagonisti dello spettacolo, in quanto direttamente ne rispondono davanti a chi è venuto appositamente</a:t>
            </a:r>
          </a:p>
        </p:txBody>
      </p:sp>
    </p:spTree>
    <p:extLst>
      <p:ext uri="{BB962C8B-B14F-4D97-AF65-F5344CB8AC3E}">
        <p14:creationId xmlns="" xmlns:p14="http://schemas.microsoft.com/office/powerpoint/2010/main" val="17250463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Autofit/>
          </a:bodyPr>
          <a:lstStyle/>
          <a:p>
            <a:pPr lvl="0"/>
            <a:r>
              <a:rPr lang="it-IT" dirty="0" smtClean="0">
                <a:solidFill>
                  <a:srgbClr val="C00000"/>
                </a:solidFill>
                <a:latin typeface="Alex Toth" pitchFamily="2" charset="0"/>
              </a:rPr>
              <a:t>IL TEATRO - 4</a:t>
            </a:r>
            <a:endParaRPr lang="it-IT" dirty="0">
              <a:solidFill>
                <a:srgbClr val="C00000"/>
              </a:solidFill>
              <a:latin typeface="Alex Toth" pitchFamily="2" charset="0"/>
            </a:endParaRPr>
          </a:p>
        </p:txBody>
      </p:sp>
      <p:sp>
        <p:nvSpPr>
          <p:cNvPr id="3" name="Segnaposto contenuto 2"/>
          <p:cNvSpPr>
            <a:spLocks noGrp="1"/>
          </p:cNvSpPr>
          <p:nvPr>
            <p:ph idx="1"/>
          </p:nvPr>
        </p:nvSpPr>
        <p:spPr>
          <a:gradFill>
            <a:gsLst>
              <a:gs pos="0">
                <a:schemeClr val="accent2">
                  <a:tint val="50000"/>
                  <a:satMod val="300000"/>
                  <a:alpha val="75000"/>
                </a:schemeClr>
              </a:gs>
              <a:gs pos="35000">
                <a:schemeClr val="accent2">
                  <a:tint val="37000"/>
                  <a:satMod val="300000"/>
                </a:schemeClr>
              </a:gs>
              <a:gs pos="100000">
                <a:schemeClr val="accent2">
                  <a:tint val="15000"/>
                  <a:satMod val="350000"/>
                </a:schemeClr>
              </a:gs>
            </a:gsLst>
          </a:gradFill>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r>
              <a:rPr lang="it-IT" sz="2400" dirty="0" smtClean="0">
                <a:solidFill>
                  <a:srgbClr val="C00000"/>
                </a:solidFill>
              </a:rPr>
              <a:t>Da non dimenticare è il valore pedagogico ed educativo del teatro che permette ai ragazzi di sperimentare le proprie abilità e di esprimersi liberamente divenendo fonte di creatività e mezzo efficace di comunicazione. Il teatro è un gioco di squadra che riesce pienamente attraverso la libera partecipazione di tutti i componenti del gruppo. Ogni membro della compagnia teatrale non si preoccupa della diversità dei vari ruoli, ma del modo in cui essi vengono a interagire. Si recita insieme per il bene di tutti che si esprime nella buona riuscita dello spettacolo.</a:t>
            </a:r>
          </a:p>
          <a:p>
            <a:r>
              <a:rPr lang="it-IT" sz="2400" dirty="0" smtClean="0">
                <a:solidFill>
                  <a:srgbClr val="C00000"/>
                </a:solidFill>
              </a:rPr>
              <a:t>Il percorso che accompagnerà i ragazzi quest’anno non partirà direttamente dal momento dello spettacolo vero e proprio, ma avrà il suo avvio nella fase di preparazione della rappresentazione.</a:t>
            </a:r>
          </a:p>
        </p:txBody>
      </p:sp>
    </p:spTree>
    <p:extLst>
      <p:ext uri="{BB962C8B-B14F-4D97-AF65-F5344CB8AC3E}">
        <p14:creationId xmlns="" xmlns:p14="http://schemas.microsoft.com/office/powerpoint/2010/main" val="37782972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p:style>
          <a:lnRef idx="1">
            <a:schemeClr val="accent2"/>
          </a:lnRef>
          <a:fillRef idx="2">
            <a:schemeClr val="accent2"/>
          </a:fillRef>
          <a:effectRef idx="1">
            <a:schemeClr val="accent2"/>
          </a:effectRef>
          <a:fontRef idx="minor">
            <a:schemeClr val="dk1"/>
          </a:fontRef>
        </p:style>
        <p:txBody>
          <a:bodyPr/>
          <a:lstStyle/>
          <a:p>
            <a:r>
              <a:rPr lang="it-IT" dirty="0" smtClean="0">
                <a:solidFill>
                  <a:srgbClr val="C00000"/>
                </a:solidFill>
                <a:latin typeface="Alex Toth" pitchFamily="2" charset="0"/>
              </a:rPr>
              <a:t>LE FASI</a:t>
            </a:r>
            <a:endParaRPr lang="it-IT" dirty="0">
              <a:solidFill>
                <a:srgbClr val="C00000"/>
              </a:solidFill>
              <a:latin typeface="Alex Toth" pitchFamily="2" charset="0"/>
            </a:endParaRPr>
          </a:p>
        </p:txBody>
      </p:sp>
    </p:spTree>
    <p:extLst>
      <p:ext uri="{BB962C8B-B14F-4D97-AF65-F5344CB8AC3E}">
        <p14:creationId xmlns="" xmlns:p14="http://schemas.microsoft.com/office/powerpoint/2010/main" val="20075496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pPr lvl="0"/>
            <a:r>
              <a:rPr lang="it-IT" dirty="0" smtClean="0">
                <a:solidFill>
                  <a:srgbClr val="C00000"/>
                </a:solidFill>
                <a:latin typeface="Alex Toth" pitchFamily="2" charset="0"/>
              </a:rPr>
              <a:t>PRIMA FASE – INGAGGIATI PER LO SPETTACOLO</a:t>
            </a:r>
            <a:endParaRPr lang="it-IT" dirty="0">
              <a:solidFill>
                <a:srgbClr val="C00000"/>
              </a:solidFill>
              <a:latin typeface="Alex Toth" pitchFamily="2" charset="0"/>
            </a:endParaRPr>
          </a:p>
        </p:txBody>
      </p:sp>
      <p:sp>
        <p:nvSpPr>
          <p:cNvPr id="3" name="Segnaposto contenuto 2"/>
          <p:cNvSpPr>
            <a:spLocks noGrp="1"/>
          </p:cNvSpPr>
          <p:nvPr>
            <p:ph idx="1"/>
          </p:nvPr>
        </p:nvSpPr>
        <p:spPr>
          <a:gradFill>
            <a:gsLst>
              <a:gs pos="0">
                <a:schemeClr val="accent2">
                  <a:tint val="50000"/>
                  <a:satMod val="300000"/>
                  <a:alpha val="75000"/>
                </a:schemeClr>
              </a:gs>
              <a:gs pos="35000">
                <a:schemeClr val="accent2">
                  <a:tint val="37000"/>
                  <a:satMod val="300000"/>
                </a:schemeClr>
              </a:gs>
              <a:gs pos="100000">
                <a:schemeClr val="accent2">
                  <a:tint val="15000"/>
                  <a:satMod val="350000"/>
                </a:schemeClr>
              </a:gs>
            </a:gsLst>
          </a:gradFill>
        </p:spPr>
        <p:style>
          <a:lnRef idx="1">
            <a:schemeClr val="accent2"/>
          </a:lnRef>
          <a:fillRef idx="2">
            <a:schemeClr val="accent2"/>
          </a:fillRef>
          <a:effectRef idx="1">
            <a:schemeClr val="accent2"/>
          </a:effectRef>
          <a:fontRef idx="minor">
            <a:schemeClr val="dk1"/>
          </a:fontRef>
        </p:style>
        <p:txBody>
          <a:bodyPr anchor="ctr">
            <a:normAutofit/>
          </a:bodyPr>
          <a:lstStyle/>
          <a:p>
            <a:pPr marL="0" indent="0" algn="ctr">
              <a:buNone/>
            </a:pPr>
            <a:r>
              <a:rPr lang="it-IT" sz="3600" i="1" dirty="0" smtClean="0">
                <a:solidFill>
                  <a:srgbClr val="C00000"/>
                </a:solidFill>
              </a:rPr>
              <a:t>«Egli le accolse e prese a parlare loro del regno di Dio e a guarire quanti avevano bisogno di cure» </a:t>
            </a:r>
            <a:r>
              <a:rPr lang="it-IT" sz="3600" dirty="0" smtClean="0">
                <a:solidFill>
                  <a:srgbClr val="C00000"/>
                </a:solidFill>
              </a:rPr>
              <a:t>(Lc 9.11b)</a:t>
            </a:r>
          </a:p>
        </p:txBody>
      </p:sp>
    </p:spTree>
    <p:extLst>
      <p:ext uri="{BB962C8B-B14F-4D97-AF65-F5344CB8AC3E}">
        <p14:creationId xmlns="" xmlns:p14="http://schemas.microsoft.com/office/powerpoint/2010/main" val="35711568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pPr lvl="0"/>
            <a:r>
              <a:rPr lang="it-IT" dirty="0" smtClean="0">
                <a:solidFill>
                  <a:srgbClr val="C00000"/>
                </a:solidFill>
                <a:latin typeface="Alex Toth" pitchFamily="2" charset="0"/>
              </a:rPr>
              <a:t>PRIMA FASE – INGAGGIATI PER LO SPETTACOLO - 1</a:t>
            </a:r>
            <a:endParaRPr lang="it-IT" dirty="0">
              <a:solidFill>
                <a:srgbClr val="C00000"/>
              </a:solidFill>
              <a:latin typeface="Alex Toth" pitchFamily="2" charset="0"/>
            </a:endParaRPr>
          </a:p>
        </p:txBody>
      </p:sp>
      <p:sp>
        <p:nvSpPr>
          <p:cNvPr id="3" name="Segnaposto contenuto 2"/>
          <p:cNvSpPr>
            <a:spLocks noGrp="1"/>
          </p:cNvSpPr>
          <p:nvPr>
            <p:ph idx="1"/>
          </p:nvPr>
        </p:nvSpPr>
        <p:spPr>
          <a:gradFill>
            <a:gsLst>
              <a:gs pos="0">
                <a:schemeClr val="accent2">
                  <a:tint val="50000"/>
                  <a:satMod val="300000"/>
                  <a:alpha val="75000"/>
                </a:schemeClr>
              </a:gs>
              <a:gs pos="35000">
                <a:schemeClr val="accent2">
                  <a:tint val="37000"/>
                  <a:satMod val="300000"/>
                </a:schemeClr>
              </a:gs>
              <a:gs pos="100000">
                <a:schemeClr val="accent2">
                  <a:tint val="15000"/>
                  <a:satMod val="350000"/>
                </a:schemeClr>
              </a:gs>
            </a:gsLst>
          </a:gradFill>
        </p:spPr>
        <p:style>
          <a:lnRef idx="1">
            <a:schemeClr val="accent2"/>
          </a:lnRef>
          <a:fillRef idx="2">
            <a:schemeClr val="accent2"/>
          </a:fillRef>
          <a:effectRef idx="1">
            <a:schemeClr val="accent2"/>
          </a:effectRef>
          <a:fontRef idx="minor">
            <a:schemeClr val="dk1"/>
          </a:fontRef>
        </p:style>
        <p:txBody>
          <a:bodyPr>
            <a:normAutofit/>
          </a:bodyPr>
          <a:lstStyle/>
          <a:p>
            <a:r>
              <a:rPr lang="it-IT" dirty="0" smtClean="0">
                <a:solidFill>
                  <a:srgbClr val="C00000"/>
                </a:solidFill>
              </a:rPr>
              <a:t>Nella prima parte dell’anno i ragazzi si scoprono chiamati e accolti da Dio per quello che sono, senza dover dimostrare nulla per conquistarsi il posto che lui ha preparato per loro. C’è una parte pensata per ciascuno di loro, scritta e preparata per le loro caratteristiche e le loro capacità.</a:t>
            </a:r>
          </a:p>
        </p:txBody>
      </p:sp>
    </p:spTree>
    <p:extLst>
      <p:ext uri="{BB962C8B-B14F-4D97-AF65-F5344CB8AC3E}">
        <p14:creationId xmlns="" xmlns:p14="http://schemas.microsoft.com/office/powerpoint/2010/main" val="30433802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p:txBody>
          <a:bodyPr/>
          <a:lstStyle/>
          <a:p>
            <a:r>
              <a:rPr lang="it-IT" dirty="0" smtClean="0"/>
              <a:t>Il brano biblico</a:t>
            </a:r>
            <a:br>
              <a:rPr lang="it-IT" dirty="0" smtClean="0"/>
            </a:br>
            <a:r>
              <a:rPr lang="it-IT" dirty="0" smtClean="0"/>
              <a:t>(Lc 9, 10-17)</a:t>
            </a:r>
            <a:endParaRPr lang="it-IT" dirty="0"/>
          </a:p>
        </p:txBody>
      </p:sp>
    </p:spTree>
    <p:extLst>
      <p:ext uri="{BB962C8B-B14F-4D97-AF65-F5344CB8AC3E}">
        <p14:creationId xmlns="" xmlns:p14="http://schemas.microsoft.com/office/powerpoint/2010/main" val="8683603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pPr lvl="0"/>
            <a:r>
              <a:rPr lang="it-IT" dirty="0" smtClean="0">
                <a:solidFill>
                  <a:srgbClr val="C00000"/>
                </a:solidFill>
                <a:latin typeface="Alex Toth" pitchFamily="2" charset="0"/>
              </a:rPr>
              <a:t>PRIMA FASE – INGAGGIATI PER LO SPETTACOLO - 2</a:t>
            </a:r>
            <a:endParaRPr lang="it-IT" dirty="0">
              <a:solidFill>
                <a:srgbClr val="C00000"/>
              </a:solidFill>
              <a:latin typeface="Alex Toth" pitchFamily="2" charset="0"/>
            </a:endParaRPr>
          </a:p>
        </p:txBody>
      </p:sp>
      <p:sp>
        <p:nvSpPr>
          <p:cNvPr id="3" name="Segnaposto contenuto 2"/>
          <p:cNvSpPr>
            <a:spLocks noGrp="1"/>
          </p:cNvSpPr>
          <p:nvPr>
            <p:ph idx="1"/>
          </p:nvPr>
        </p:nvSpPr>
        <p:spPr>
          <a:gradFill>
            <a:gsLst>
              <a:gs pos="0">
                <a:schemeClr val="accent2">
                  <a:tint val="50000"/>
                  <a:satMod val="300000"/>
                  <a:alpha val="75000"/>
                </a:schemeClr>
              </a:gs>
              <a:gs pos="35000">
                <a:schemeClr val="accent2">
                  <a:tint val="37000"/>
                  <a:satMod val="300000"/>
                </a:schemeClr>
              </a:gs>
              <a:gs pos="100000">
                <a:schemeClr val="accent2">
                  <a:tint val="15000"/>
                  <a:satMod val="350000"/>
                </a:schemeClr>
              </a:gs>
            </a:gsLst>
          </a:gradFill>
        </p:spPr>
        <p:style>
          <a:lnRef idx="1">
            <a:schemeClr val="accent2"/>
          </a:lnRef>
          <a:fillRef idx="2">
            <a:schemeClr val="accent2"/>
          </a:fillRef>
          <a:effectRef idx="1">
            <a:schemeClr val="accent2"/>
          </a:effectRef>
          <a:fontRef idx="minor">
            <a:schemeClr val="dk1"/>
          </a:fontRef>
        </p:style>
        <p:txBody>
          <a:bodyPr>
            <a:normAutofit/>
          </a:bodyPr>
          <a:lstStyle/>
          <a:p>
            <a:r>
              <a:rPr lang="it-IT" dirty="0">
                <a:solidFill>
                  <a:srgbClr val="C00000"/>
                </a:solidFill>
              </a:rPr>
              <a:t>Nel </a:t>
            </a:r>
            <a:r>
              <a:rPr lang="it-IT" b="1" dirty="0">
                <a:solidFill>
                  <a:srgbClr val="C00000"/>
                </a:solidFill>
              </a:rPr>
              <a:t>Mese del Ciao </a:t>
            </a:r>
            <a:r>
              <a:rPr lang="it-IT" dirty="0">
                <a:solidFill>
                  <a:srgbClr val="C00000"/>
                </a:solidFill>
              </a:rPr>
              <a:t>i ragazzi </a:t>
            </a:r>
            <a:r>
              <a:rPr lang="it-IT" i="1" dirty="0">
                <a:solidFill>
                  <a:srgbClr val="C00000"/>
                </a:solidFill>
              </a:rPr>
              <a:t>ritornano</a:t>
            </a:r>
            <a:r>
              <a:rPr lang="it-IT" dirty="0">
                <a:solidFill>
                  <a:srgbClr val="C00000"/>
                </a:solidFill>
              </a:rPr>
              <a:t> per iniziare il nuovo anno associativo mettendosi in gioco e sperimentando le proprie qualità in relazione con le altre persone. Il conoscere se stessi è vincolo essenziale per poter vivere da protagonisti il proprio cammino di fede, ma mai da soli.</a:t>
            </a:r>
          </a:p>
        </p:txBody>
      </p:sp>
    </p:spTree>
    <p:extLst>
      <p:ext uri="{BB962C8B-B14F-4D97-AF65-F5344CB8AC3E}">
        <p14:creationId xmlns="" xmlns:p14="http://schemas.microsoft.com/office/powerpoint/2010/main" val="32302526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pPr lvl="0"/>
            <a:r>
              <a:rPr lang="it-IT" dirty="0" smtClean="0">
                <a:solidFill>
                  <a:srgbClr val="C00000"/>
                </a:solidFill>
                <a:latin typeface="Alex Toth" pitchFamily="2" charset="0"/>
              </a:rPr>
              <a:t>PRIMA FASE – INGAGGIATI PER LO SPETTACOLO - 3</a:t>
            </a:r>
            <a:endParaRPr lang="it-IT" dirty="0">
              <a:solidFill>
                <a:srgbClr val="C00000"/>
              </a:solidFill>
              <a:latin typeface="Alex Toth" pitchFamily="2" charset="0"/>
            </a:endParaRPr>
          </a:p>
        </p:txBody>
      </p:sp>
      <p:sp>
        <p:nvSpPr>
          <p:cNvPr id="3" name="Segnaposto contenuto 2"/>
          <p:cNvSpPr>
            <a:spLocks noGrp="1"/>
          </p:cNvSpPr>
          <p:nvPr>
            <p:ph idx="1"/>
          </p:nvPr>
        </p:nvSpPr>
        <p:spPr>
          <a:gradFill>
            <a:gsLst>
              <a:gs pos="0">
                <a:schemeClr val="accent2">
                  <a:tint val="50000"/>
                  <a:satMod val="300000"/>
                  <a:alpha val="75000"/>
                </a:schemeClr>
              </a:gs>
              <a:gs pos="35000">
                <a:schemeClr val="accent2">
                  <a:tint val="37000"/>
                  <a:satMod val="300000"/>
                </a:schemeClr>
              </a:gs>
              <a:gs pos="100000">
                <a:schemeClr val="accent2">
                  <a:tint val="15000"/>
                  <a:satMod val="350000"/>
                </a:schemeClr>
              </a:gs>
            </a:gsLst>
          </a:gradFill>
        </p:spPr>
        <p:style>
          <a:lnRef idx="1">
            <a:schemeClr val="accent2"/>
          </a:lnRef>
          <a:fillRef idx="2">
            <a:schemeClr val="accent2"/>
          </a:fillRef>
          <a:effectRef idx="1">
            <a:schemeClr val="accent2"/>
          </a:effectRef>
          <a:fontRef idx="minor">
            <a:schemeClr val="dk1"/>
          </a:fontRef>
        </p:style>
        <p:txBody>
          <a:bodyPr>
            <a:normAutofit/>
          </a:bodyPr>
          <a:lstStyle/>
          <a:p>
            <a:r>
              <a:rPr lang="it-IT" dirty="0" smtClean="0">
                <a:solidFill>
                  <a:srgbClr val="C00000"/>
                </a:solidFill>
              </a:rPr>
              <a:t>Nel primo tempo di catechesi i ragazzi scoprono che Dio si è preso cura di loro fin dall’inizio della loro vita e che li conosce a fondo e li ama come figli. È sempre presente con la sua Parola nella loro vita, presenza fedele e sapiente che non fa mancare l’aiuto necessario</a:t>
            </a:r>
            <a:endParaRPr lang="it-IT" dirty="0">
              <a:solidFill>
                <a:srgbClr val="C00000"/>
              </a:solidFill>
            </a:endParaRPr>
          </a:p>
        </p:txBody>
      </p:sp>
    </p:spTree>
    <p:extLst>
      <p:ext uri="{BB962C8B-B14F-4D97-AF65-F5344CB8AC3E}">
        <p14:creationId xmlns="" xmlns:p14="http://schemas.microsoft.com/office/powerpoint/2010/main" val="18075614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pPr lvl="0"/>
            <a:r>
              <a:rPr lang="it-IT" dirty="0" smtClean="0">
                <a:solidFill>
                  <a:srgbClr val="C00000"/>
                </a:solidFill>
                <a:latin typeface="Alex Toth" pitchFamily="2" charset="0"/>
              </a:rPr>
              <a:t>ATTEGGIAMENTO PREVALENTE: STUPORE</a:t>
            </a:r>
            <a:endParaRPr lang="it-IT" dirty="0">
              <a:solidFill>
                <a:srgbClr val="C00000"/>
              </a:solidFill>
              <a:latin typeface="Alex Toth" pitchFamily="2" charset="0"/>
            </a:endParaRPr>
          </a:p>
        </p:txBody>
      </p:sp>
      <p:sp>
        <p:nvSpPr>
          <p:cNvPr id="3" name="Segnaposto contenuto 2"/>
          <p:cNvSpPr>
            <a:spLocks noGrp="1"/>
          </p:cNvSpPr>
          <p:nvPr>
            <p:ph idx="1"/>
          </p:nvPr>
        </p:nvSpPr>
        <p:spPr>
          <a:gradFill>
            <a:gsLst>
              <a:gs pos="0">
                <a:schemeClr val="accent2">
                  <a:tint val="50000"/>
                  <a:satMod val="300000"/>
                  <a:alpha val="75000"/>
                </a:schemeClr>
              </a:gs>
              <a:gs pos="35000">
                <a:schemeClr val="accent2">
                  <a:tint val="37000"/>
                  <a:satMod val="300000"/>
                </a:schemeClr>
              </a:gs>
              <a:gs pos="100000">
                <a:schemeClr val="accent2">
                  <a:tint val="15000"/>
                  <a:satMod val="350000"/>
                </a:schemeClr>
              </a:gs>
            </a:gsLst>
          </a:gradFill>
        </p:spPr>
        <p:style>
          <a:lnRef idx="1">
            <a:schemeClr val="accent2"/>
          </a:lnRef>
          <a:fillRef idx="2">
            <a:schemeClr val="accent2"/>
          </a:fillRef>
          <a:effectRef idx="1">
            <a:schemeClr val="accent2"/>
          </a:effectRef>
          <a:fontRef idx="minor">
            <a:schemeClr val="dk1"/>
          </a:fontRef>
        </p:style>
        <p:txBody>
          <a:bodyPr>
            <a:normAutofit/>
          </a:bodyPr>
          <a:lstStyle/>
          <a:p>
            <a:pPr marL="0" indent="0">
              <a:buNone/>
            </a:pPr>
            <a:r>
              <a:rPr lang="it-IT" b="1" dirty="0" smtClean="0">
                <a:solidFill>
                  <a:srgbClr val="C00000"/>
                </a:solidFill>
              </a:rPr>
              <a:t>Stupore</a:t>
            </a:r>
            <a:r>
              <a:rPr lang="it-IT" dirty="0" smtClean="0">
                <a:solidFill>
                  <a:srgbClr val="C00000"/>
                </a:solidFill>
              </a:rPr>
              <a:t> è scoprire che, in quanto battezzati e figli di Dio, la Chiesa che è madre, ci accoglie e attraverso le persone della comunità si prende cura di noi con amore materno e ci accompagna nel capire quale parte è a noi assegnata per il bene della comunità stessa.</a:t>
            </a:r>
            <a:endParaRPr lang="it-IT" dirty="0">
              <a:solidFill>
                <a:srgbClr val="C00000"/>
              </a:solidFill>
            </a:endParaRPr>
          </a:p>
        </p:txBody>
      </p:sp>
    </p:spTree>
    <p:extLst>
      <p:ext uri="{BB962C8B-B14F-4D97-AF65-F5344CB8AC3E}">
        <p14:creationId xmlns="" xmlns:p14="http://schemas.microsoft.com/office/powerpoint/2010/main" val="4818460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pPr lvl="0"/>
            <a:r>
              <a:rPr lang="it-IT" dirty="0" smtClean="0">
                <a:solidFill>
                  <a:srgbClr val="C00000"/>
                </a:solidFill>
                <a:latin typeface="Alex Toth" pitchFamily="2" charset="0"/>
              </a:rPr>
              <a:t>SECONDA FASE – PROVIAMOCI</a:t>
            </a:r>
            <a:endParaRPr lang="it-IT" dirty="0">
              <a:solidFill>
                <a:srgbClr val="C00000"/>
              </a:solidFill>
              <a:latin typeface="Alex Toth" pitchFamily="2" charset="0"/>
            </a:endParaRPr>
          </a:p>
        </p:txBody>
      </p:sp>
      <p:sp>
        <p:nvSpPr>
          <p:cNvPr id="3" name="Segnaposto contenuto 2"/>
          <p:cNvSpPr>
            <a:spLocks noGrp="1"/>
          </p:cNvSpPr>
          <p:nvPr>
            <p:ph idx="1"/>
          </p:nvPr>
        </p:nvSpPr>
        <p:spPr>
          <a:gradFill>
            <a:gsLst>
              <a:gs pos="0">
                <a:schemeClr val="accent2">
                  <a:tint val="50000"/>
                  <a:satMod val="300000"/>
                  <a:alpha val="75000"/>
                </a:schemeClr>
              </a:gs>
              <a:gs pos="35000">
                <a:schemeClr val="accent2">
                  <a:tint val="37000"/>
                  <a:satMod val="300000"/>
                </a:schemeClr>
              </a:gs>
              <a:gs pos="100000">
                <a:schemeClr val="accent2">
                  <a:tint val="15000"/>
                  <a:satMod val="350000"/>
                </a:schemeClr>
              </a:gs>
            </a:gsLst>
          </a:gradFill>
        </p:spPr>
        <p:style>
          <a:lnRef idx="1">
            <a:schemeClr val="accent2"/>
          </a:lnRef>
          <a:fillRef idx="2">
            <a:schemeClr val="accent2"/>
          </a:fillRef>
          <a:effectRef idx="1">
            <a:schemeClr val="accent2"/>
          </a:effectRef>
          <a:fontRef idx="minor">
            <a:schemeClr val="dk1"/>
          </a:fontRef>
        </p:style>
        <p:txBody>
          <a:bodyPr anchor="ctr">
            <a:normAutofit/>
          </a:bodyPr>
          <a:lstStyle/>
          <a:p>
            <a:pPr marL="0" indent="0" algn="ctr">
              <a:buNone/>
            </a:pPr>
            <a:r>
              <a:rPr lang="it-IT" sz="3600" i="1" dirty="0">
                <a:solidFill>
                  <a:srgbClr val="C00000"/>
                </a:solidFill>
              </a:rPr>
              <a:t>«Ma essi risposero: "Non abbiamo che cinque pani e due pesci, a meno che non andiamo noi a comprare viveri per tutta questa gente"» (Lc 9, 13b)</a:t>
            </a:r>
            <a:endParaRPr lang="it-IT" sz="3600" dirty="0">
              <a:solidFill>
                <a:srgbClr val="C00000"/>
              </a:solidFill>
            </a:endParaRPr>
          </a:p>
        </p:txBody>
      </p:sp>
    </p:spTree>
    <p:extLst>
      <p:ext uri="{BB962C8B-B14F-4D97-AF65-F5344CB8AC3E}">
        <p14:creationId xmlns="" xmlns:p14="http://schemas.microsoft.com/office/powerpoint/2010/main" val="8330888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pPr lvl="0"/>
            <a:r>
              <a:rPr lang="it-IT" dirty="0" smtClean="0">
                <a:solidFill>
                  <a:srgbClr val="C00000"/>
                </a:solidFill>
                <a:latin typeface="Alex Toth" pitchFamily="2" charset="0"/>
              </a:rPr>
              <a:t>SECONDA FASE – PROVIAMOCI - </a:t>
            </a:r>
            <a:r>
              <a:rPr lang="it-IT" dirty="0">
                <a:solidFill>
                  <a:srgbClr val="C00000"/>
                </a:solidFill>
                <a:latin typeface="Alex Toth" pitchFamily="2" charset="0"/>
              </a:rPr>
              <a:t>1</a:t>
            </a:r>
          </a:p>
        </p:txBody>
      </p:sp>
      <p:sp>
        <p:nvSpPr>
          <p:cNvPr id="3" name="Segnaposto contenuto 2"/>
          <p:cNvSpPr>
            <a:spLocks noGrp="1"/>
          </p:cNvSpPr>
          <p:nvPr>
            <p:ph idx="1"/>
          </p:nvPr>
        </p:nvSpPr>
        <p:spPr>
          <a:gradFill>
            <a:gsLst>
              <a:gs pos="0">
                <a:schemeClr val="accent2">
                  <a:tint val="50000"/>
                  <a:satMod val="300000"/>
                  <a:alpha val="75000"/>
                </a:schemeClr>
              </a:gs>
              <a:gs pos="35000">
                <a:schemeClr val="accent2">
                  <a:tint val="37000"/>
                  <a:satMod val="300000"/>
                </a:schemeClr>
              </a:gs>
              <a:gs pos="100000">
                <a:schemeClr val="accent2">
                  <a:tint val="15000"/>
                  <a:satMod val="350000"/>
                </a:schemeClr>
              </a:gs>
            </a:gsLst>
          </a:gradFill>
        </p:spPr>
        <p:style>
          <a:lnRef idx="1">
            <a:schemeClr val="accent2"/>
          </a:lnRef>
          <a:fillRef idx="2">
            <a:schemeClr val="accent2"/>
          </a:fillRef>
          <a:effectRef idx="1">
            <a:schemeClr val="accent2"/>
          </a:effectRef>
          <a:fontRef idx="minor">
            <a:schemeClr val="dk1"/>
          </a:fontRef>
        </p:style>
        <p:txBody>
          <a:bodyPr>
            <a:normAutofit/>
          </a:bodyPr>
          <a:lstStyle/>
          <a:p>
            <a:r>
              <a:rPr lang="it-IT" dirty="0" smtClean="0">
                <a:solidFill>
                  <a:srgbClr val="C00000"/>
                </a:solidFill>
              </a:rPr>
              <a:t>Nella seconda fase dell’anno i ragazzi si accorgono che hanno sempre bisogno degli altri e di Dio. Nel loro vissuto quotidiano le difficoltà e le incertezze si superano solo se ci si impegna, se ci si mette a disposizione del fratello</a:t>
            </a:r>
            <a:endParaRPr lang="it-IT" dirty="0">
              <a:solidFill>
                <a:srgbClr val="C00000"/>
              </a:solidFill>
            </a:endParaRPr>
          </a:p>
        </p:txBody>
      </p:sp>
    </p:spTree>
    <p:extLst>
      <p:ext uri="{BB962C8B-B14F-4D97-AF65-F5344CB8AC3E}">
        <p14:creationId xmlns="" xmlns:p14="http://schemas.microsoft.com/office/powerpoint/2010/main" val="37046498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pPr lvl="0"/>
            <a:r>
              <a:rPr lang="it-IT" dirty="0" smtClean="0">
                <a:solidFill>
                  <a:srgbClr val="C00000"/>
                </a:solidFill>
                <a:latin typeface="Alex Toth" pitchFamily="2" charset="0"/>
              </a:rPr>
              <a:t>SECONDA FASE – PROVIAMOCI - 2</a:t>
            </a:r>
            <a:endParaRPr lang="it-IT" dirty="0">
              <a:solidFill>
                <a:srgbClr val="C00000"/>
              </a:solidFill>
              <a:latin typeface="Alex Toth" pitchFamily="2" charset="0"/>
            </a:endParaRPr>
          </a:p>
        </p:txBody>
      </p:sp>
      <p:sp>
        <p:nvSpPr>
          <p:cNvPr id="3" name="Segnaposto contenuto 2"/>
          <p:cNvSpPr>
            <a:spLocks noGrp="1"/>
          </p:cNvSpPr>
          <p:nvPr>
            <p:ph idx="1"/>
          </p:nvPr>
        </p:nvSpPr>
        <p:spPr>
          <a:gradFill>
            <a:gsLst>
              <a:gs pos="0">
                <a:schemeClr val="accent2">
                  <a:tint val="50000"/>
                  <a:satMod val="300000"/>
                  <a:alpha val="75000"/>
                </a:schemeClr>
              </a:gs>
              <a:gs pos="35000">
                <a:schemeClr val="accent2">
                  <a:tint val="37000"/>
                  <a:satMod val="300000"/>
                </a:schemeClr>
              </a:gs>
              <a:gs pos="100000">
                <a:schemeClr val="accent2">
                  <a:tint val="15000"/>
                  <a:satMod val="350000"/>
                </a:schemeClr>
              </a:gs>
            </a:gsLst>
          </a:gradFill>
        </p:spPr>
        <p:style>
          <a:lnRef idx="1">
            <a:schemeClr val="accent2"/>
          </a:lnRef>
          <a:fillRef idx="2">
            <a:schemeClr val="accent2"/>
          </a:fillRef>
          <a:effectRef idx="1">
            <a:schemeClr val="accent2"/>
          </a:effectRef>
          <a:fontRef idx="minor">
            <a:schemeClr val="dk1"/>
          </a:fontRef>
        </p:style>
        <p:txBody>
          <a:bodyPr>
            <a:normAutofit/>
          </a:bodyPr>
          <a:lstStyle/>
          <a:p>
            <a:r>
              <a:rPr lang="it-IT" dirty="0">
                <a:solidFill>
                  <a:srgbClr val="C00000"/>
                </a:solidFill>
              </a:rPr>
              <a:t>Nel </a:t>
            </a:r>
            <a:r>
              <a:rPr lang="it-IT" b="1" dirty="0">
                <a:solidFill>
                  <a:srgbClr val="C00000"/>
                </a:solidFill>
              </a:rPr>
              <a:t>Mese della Pace </a:t>
            </a:r>
            <a:r>
              <a:rPr lang="it-IT" dirty="0">
                <a:solidFill>
                  <a:srgbClr val="C00000"/>
                </a:solidFill>
              </a:rPr>
              <a:t>i ragazzi guardano i bisogni del loro territorio, si lasciano provocare dagli stessi e si  impegnano concretamente mettendosi al servizio di chi ha bisogno di aiuto. Condividendo e donando le proprie risorse, infatti, fanno esperienza in prima persona dell’amore di Dio Padre che passa attraverso i loro gesti concreti.</a:t>
            </a:r>
          </a:p>
        </p:txBody>
      </p:sp>
    </p:spTree>
    <p:extLst>
      <p:ext uri="{BB962C8B-B14F-4D97-AF65-F5344CB8AC3E}">
        <p14:creationId xmlns="" xmlns:p14="http://schemas.microsoft.com/office/powerpoint/2010/main" val="30029931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pPr lvl="0"/>
            <a:r>
              <a:rPr lang="it-IT" dirty="0" smtClean="0">
                <a:solidFill>
                  <a:srgbClr val="C00000"/>
                </a:solidFill>
                <a:latin typeface="Alex Toth" pitchFamily="2" charset="0"/>
              </a:rPr>
              <a:t>SECONDA FASE – PROVIAMOCI - 3</a:t>
            </a:r>
            <a:endParaRPr lang="it-IT" dirty="0">
              <a:solidFill>
                <a:srgbClr val="C00000"/>
              </a:solidFill>
              <a:latin typeface="Alex Toth" pitchFamily="2" charset="0"/>
            </a:endParaRPr>
          </a:p>
        </p:txBody>
      </p:sp>
      <p:sp>
        <p:nvSpPr>
          <p:cNvPr id="3" name="Segnaposto contenuto 2"/>
          <p:cNvSpPr>
            <a:spLocks noGrp="1"/>
          </p:cNvSpPr>
          <p:nvPr>
            <p:ph idx="1"/>
          </p:nvPr>
        </p:nvSpPr>
        <p:spPr>
          <a:gradFill>
            <a:gsLst>
              <a:gs pos="0">
                <a:schemeClr val="accent2">
                  <a:tint val="50000"/>
                  <a:satMod val="300000"/>
                  <a:alpha val="75000"/>
                </a:schemeClr>
              </a:gs>
              <a:gs pos="35000">
                <a:schemeClr val="accent2">
                  <a:tint val="37000"/>
                  <a:satMod val="300000"/>
                </a:schemeClr>
              </a:gs>
              <a:gs pos="100000">
                <a:schemeClr val="accent2">
                  <a:tint val="15000"/>
                  <a:satMod val="350000"/>
                </a:schemeClr>
              </a:gs>
            </a:gsLst>
          </a:gradFill>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r>
              <a:rPr lang="it-IT" dirty="0">
                <a:solidFill>
                  <a:srgbClr val="C00000"/>
                </a:solidFill>
              </a:rPr>
              <a:t>Nel </a:t>
            </a:r>
            <a:r>
              <a:rPr lang="it-IT" b="1" dirty="0">
                <a:solidFill>
                  <a:srgbClr val="C00000"/>
                </a:solidFill>
              </a:rPr>
              <a:t>secondo tempo di catechesi </a:t>
            </a:r>
            <a:r>
              <a:rPr lang="it-IT" dirty="0">
                <a:solidFill>
                  <a:srgbClr val="C00000"/>
                </a:solidFill>
              </a:rPr>
              <a:t>i ragazzi sperimentano i propri limiti non come un peso che schiaccia, ma come segno del bisogno dell’aiuto di Dio e degli altri. Le prove si possono superare se non ci si chiude in se stessi, ma se ci si apre all’altro. Nel dono della loro vita comprendono la bellezza della loro vocazione di piccoli chiamati a mettere al centro della loro storia Gesù e ad imparare a vivere come Lui.</a:t>
            </a:r>
          </a:p>
        </p:txBody>
      </p:sp>
    </p:spTree>
    <p:extLst>
      <p:ext uri="{BB962C8B-B14F-4D97-AF65-F5344CB8AC3E}">
        <p14:creationId xmlns="" xmlns:p14="http://schemas.microsoft.com/office/powerpoint/2010/main" val="22087023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pPr lvl="0"/>
            <a:r>
              <a:rPr lang="it-IT" dirty="0" smtClean="0">
                <a:solidFill>
                  <a:srgbClr val="C00000"/>
                </a:solidFill>
                <a:latin typeface="Alex Toth" pitchFamily="2" charset="0"/>
              </a:rPr>
              <a:t>ATTEGGIAMENTO PREVALENTE: DISCERNIMENTO</a:t>
            </a:r>
            <a:endParaRPr lang="it-IT" dirty="0">
              <a:solidFill>
                <a:srgbClr val="C00000"/>
              </a:solidFill>
              <a:latin typeface="Alex Toth" pitchFamily="2" charset="0"/>
            </a:endParaRPr>
          </a:p>
        </p:txBody>
      </p:sp>
      <p:sp>
        <p:nvSpPr>
          <p:cNvPr id="3" name="Segnaposto contenuto 2"/>
          <p:cNvSpPr>
            <a:spLocks noGrp="1"/>
          </p:cNvSpPr>
          <p:nvPr>
            <p:ph idx="1"/>
          </p:nvPr>
        </p:nvSpPr>
        <p:spPr>
          <a:gradFill>
            <a:gsLst>
              <a:gs pos="0">
                <a:schemeClr val="accent2">
                  <a:tint val="50000"/>
                  <a:satMod val="300000"/>
                  <a:alpha val="75000"/>
                </a:schemeClr>
              </a:gs>
              <a:gs pos="35000">
                <a:schemeClr val="accent2">
                  <a:tint val="37000"/>
                  <a:satMod val="300000"/>
                </a:schemeClr>
              </a:gs>
              <a:gs pos="100000">
                <a:schemeClr val="accent2">
                  <a:tint val="15000"/>
                  <a:satMod val="350000"/>
                </a:schemeClr>
              </a:gs>
            </a:gsLst>
          </a:gradFill>
        </p:spPr>
        <p:style>
          <a:lnRef idx="1">
            <a:schemeClr val="accent2"/>
          </a:lnRef>
          <a:fillRef idx="2">
            <a:schemeClr val="accent2"/>
          </a:fillRef>
          <a:effectRef idx="1">
            <a:schemeClr val="accent2"/>
          </a:effectRef>
          <a:fontRef idx="minor">
            <a:schemeClr val="dk1"/>
          </a:fontRef>
        </p:style>
        <p:txBody>
          <a:bodyPr>
            <a:normAutofit/>
          </a:bodyPr>
          <a:lstStyle/>
          <a:p>
            <a:pPr marL="0" indent="0">
              <a:buNone/>
            </a:pPr>
            <a:r>
              <a:rPr lang="it-IT" b="1" dirty="0">
                <a:solidFill>
                  <a:srgbClr val="C00000"/>
                </a:solidFill>
              </a:rPr>
              <a:t>Discernimento</a:t>
            </a:r>
            <a:r>
              <a:rPr lang="it-IT" dirty="0">
                <a:solidFill>
                  <a:srgbClr val="C00000"/>
                </a:solidFill>
              </a:rPr>
              <a:t> è accogliere l’incontro con Gesù con cuore aperto alla novità che esso porta nella propria vita. È comprendere che andare in scena da soli non realizza appieno la volontà di Dio.</a:t>
            </a:r>
          </a:p>
        </p:txBody>
      </p:sp>
    </p:spTree>
    <p:extLst>
      <p:ext uri="{BB962C8B-B14F-4D97-AF65-F5344CB8AC3E}">
        <p14:creationId xmlns="" xmlns:p14="http://schemas.microsoft.com/office/powerpoint/2010/main" val="37500661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pPr lvl="0"/>
            <a:r>
              <a:rPr lang="it-IT" dirty="0" smtClean="0">
                <a:solidFill>
                  <a:srgbClr val="C00000"/>
                </a:solidFill>
                <a:latin typeface="Alex Toth" pitchFamily="2" charset="0"/>
              </a:rPr>
              <a:t>TERZA FASE – SI VA IN SCENA</a:t>
            </a:r>
            <a:endParaRPr lang="it-IT" dirty="0">
              <a:solidFill>
                <a:srgbClr val="C00000"/>
              </a:solidFill>
              <a:latin typeface="Alex Toth" pitchFamily="2" charset="0"/>
            </a:endParaRPr>
          </a:p>
        </p:txBody>
      </p:sp>
      <p:sp>
        <p:nvSpPr>
          <p:cNvPr id="3" name="Segnaposto contenuto 2"/>
          <p:cNvSpPr>
            <a:spLocks noGrp="1"/>
          </p:cNvSpPr>
          <p:nvPr>
            <p:ph idx="1"/>
          </p:nvPr>
        </p:nvSpPr>
        <p:spPr>
          <a:gradFill>
            <a:gsLst>
              <a:gs pos="0">
                <a:schemeClr val="accent2">
                  <a:tint val="50000"/>
                  <a:satMod val="300000"/>
                  <a:alpha val="75000"/>
                </a:schemeClr>
              </a:gs>
              <a:gs pos="35000">
                <a:schemeClr val="accent2">
                  <a:tint val="37000"/>
                  <a:satMod val="300000"/>
                </a:schemeClr>
              </a:gs>
              <a:gs pos="100000">
                <a:schemeClr val="accent2">
                  <a:tint val="15000"/>
                  <a:satMod val="350000"/>
                </a:schemeClr>
              </a:gs>
            </a:gsLst>
          </a:gradFill>
        </p:spPr>
        <p:style>
          <a:lnRef idx="1">
            <a:schemeClr val="accent2"/>
          </a:lnRef>
          <a:fillRef idx="2">
            <a:schemeClr val="accent2"/>
          </a:fillRef>
          <a:effectRef idx="1">
            <a:schemeClr val="accent2"/>
          </a:effectRef>
          <a:fontRef idx="minor">
            <a:schemeClr val="dk1"/>
          </a:fontRef>
        </p:style>
        <p:txBody>
          <a:bodyPr anchor="ctr">
            <a:normAutofit/>
          </a:bodyPr>
          <a:lstStyle/>
          <a:p>
            <a:pPr marL="0" indent="0" algn="ctr">
              <a:buNone/>
            </a:pPr>
            <a:r>
              <a:rPr lang="it-IT" sz="3600" i="1" dirty="0">
                <a:solidFill>
                  <a:srgbClr val="C00000"/>
                </a:solidFill>
              </a:rPr>
              <a:t>«Gesù disse loro: "Voi stessi date loro da mangiare"» </a:t>
            </a:r>
            <a:r>
              <a:rPr lang="it-IT" sz="3600" dirty="0">
                <a:solidFill>
                  <a:srgbClr val="C00000"/>
                </a:solidFill>
              </a:rPr>
              <a:t>(Lc 9,13a)</a:t>
            </a:r>
          </a:p>
        </p:txBody>
      </p:sp>
    </p:spTree>
    <p:extLst>
      <p:ext uri="{BB962C8B-B14F-4D97-AF65-F5344CB8AC3E}">
        <p14:creationId xmlns="" xmlns:p14="http://schemas.microsoft.com/office/powerpoint/2010/main" val="10747830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pPr lvl="0"/>
            <a:r>
              <a:rPr lang="it-IT" dirty="0" smtClean="0">
                <a:solidFill>
                  <a:srgbClr val="C00000"/>
                </a:solidFill>
                <a:latin typeface="Alex Toth" pitchFamily="2" charset="0"/>
              </a:rPr>
              <a:t>TERZA FASE – SI VA IN SCENA - 1</a:t>
            </a:r>
            <a:endParaRPr lang="it-IT" dirty="0">
              <a:solidFill>
                <a:srgbClr val="C00000"/>
              </a:solidFill>
              <a:latin typeface="Alex Toth" pitchFamily="2" charset="0"/>
            </a:endParaRPr>
          </a:p>
        </p:txBody>
      </p:sp>
      <p:sp>
        <p:nvSpPr>
          <p:cNvPr id="3" name="Segnaposto contenuto 2"/>
          <p:cNvSpPr>
            <a:spLocks noGrp="1"/>
          </p:cNvSpPr>
          <p:nvPr>
            <p:ph idx="1"/>
          </p:nvPr>
        </p:nvSpPr>
        <p:spPr>
          <a:gradFill>
            <a:gsLst>
              <a:gs pos="0">
                <a:schemeClr val="accent2">
                  <a:tint val="50000"/>
                  <a:satMod val="300000"/>
                  <a:alpha val="75000"/>
                </a:schemeClr>
              </a:gs>
              <a:gs pos="35000">
                <a:schemeClr val="accent2">
                  <a:tint val="37000"/>
                  <a:satMod val="300000"/>
                </a:schemeClr>
              </a:gs>
              <a:gs pos="100000">
                <a:schemeClr val="accent2">
                  <a:tint val="15000"/>
                  <a:satMod val="350000"/>
                </a:schemeClr>
              </a:gs>
            </a:gsLst>
          </a:gradFill>
        </p:spPr>
        <p:style>
          <a:lnRef idx="1">
            <a:schemeClr val="accent2"/>
          </a:lnRef>
          <a:fillRef idx="2">
            <a:schemeClr val="accent2"/>
          </a:fillRef>
          <a:effectRef idx="1">
            <a:schemeClr val="accent2"/>
          </a:effectRef>
          <a:fontRef idx="minor">
            <a:schemeClr val="dk1"/>
          </a:fontRef>
        </p:style>
        <p:txBody>
          <a:bodyPr>
            <a:normAutofit/>
          </a:bodyPr>
          <a:lstStyle/>
          <a:p>
            <a:r>
              <a:rPr lang="it-IT" dirty="0">
                <a:solidFill>
                  <a:srgbClr val="C00000"/>
                </a:solidFill>
              </a:rPr>
              <a:t>La terza fase dell’anno rappresenta il momento in cui andare in scena, in cui confrontarsi con lo “spettacolo” vero e proprio. Ci si mette all’opera per comunicare le scoperte fatte perché non è più sufficiente rimanere all’interno del proprio gruppo, ma è necessario coinvolgere altri: la propria comunità, il proprio territorio</a:t>
            </a:r>
          </a:p>
        </p:txBody>
      </p:sp>
    </p:spTree>
    <p:extLst>
      <p:ext uri="{BB962C8B-B14F-4D97-AF65-F5344CB8AC3E}">
        <p14:creationId xmlns="" xmlns:p14="http://schemas.microsoft.com/office/powerpoint/2010/main" val="1727225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p:txBody>
          <a:bodyPr/>
          <a:lstStyle/>
          <a:p>
            <a:r>
              <a:rPr lang="it-IT" dirty="0" smtClean="0"/>
              <a:t>Linee unitarie</a:t>
            </a:r>
            <a:endParaRPr lang="it-IT" dirty="0"/>
          </a:p>
        </p:txBody>
      </p:sp>
      <p:sp>
        <p:nvSpPr>
          <p:cNvPr id="5" name="Sottotitolo 4"/>
          <p:cNvSpPr>
            <a:spLocks noGrp="1"/>
          </p:cNvSpPr>
          <p:nvPr>
            <p:ph type="subTitle" idx="1"/>
          </p:nvPr>
        </p:nvSpPr>
        <p:spPr>
          <a:xfrm>
            <a:off x="1371600" y="3886200"/>
            <a:ext cx="6400800" cy="1198984"/>
          </a:xfrm>
          <a:gradFill>
            <a:gsLst>
              <a:gs pos="0">
                <a:schemeClr val="accent6">
                  <a:tint val="50000"/>
                  <a:satMod val="300000"/>
                </a:schemeClr>
              </a:gs>
              <a:gs pos="35000">
                <a:schemeClr val="accent6">
                  <a:tint val="37000"/>
                  <a:satMod val="300000"/>
                </a:schemeClr>
              </a:gs>
              <a:gs pos="100000">
                <a:schemeClr val="accent6">
                  <a:tint val="15000"/>
                  <a:satMod val="350000"/>
                </a:schemeClr>
              </a:gs>
            </a:gsLst>
          </a:gradFill>
        </p:spPr>
        <p:txBody>
          <a:bodyPr>
            <a:normAutofit fontScale="92500" lnSpcReduction="20000"/>
          </a:bodyPr>
          <a:lstStyle/>
          <a:p>
            <a:pPr lvl="0"/>
            <a:r>
              <a:rPr lang="it-IT" b="1" dirty="0" smtClean="0">
                <a:solidFill>
                  <a:srgbClr val="C00000"/>
                </a:solidFill>
              </a:rPr>
              <a:t>ANNO DELLA NOVITÀ</a:t>
            </a:r>
          </a:p>
          <a:p>
            <a:pPr lvl="0"/>
            <a:r>
              <a:rPr lang="it-IT" b="1" dirty="0" smtClean="0">
                <a:solidFill>
                  <a:srgbClr val="C00000"/>
                </a:solidFill>
              </a:rPr>
              <a:t>INIZIAZIONE AL MISTERO DI CRISTO</a:t>
            </a:r>
          </a:p>
        </p:txBody>
      </p:sp>
    </p:spTree>
    <p:extLst>
      <p:ext uri="{BB962C8B-B14F-4D97-AF65-F5344CB8AC3E}">
        <p14:creationId xmlns="" xmlns:p14="http://schemas.microsoft.com/office/powerpoint/2010/main" val="1021657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pPr lvl="0"/>
            <a:r>
              <a:rPr lang="it-IT" dirty="0" smtClean="0">
                <a:solidFill>
                  <a:srgbClr val="C00000"/>
                </a:solidFill>
                <a:latin typeface="Alex Toth" pitchFamily="2" charset="0"/>
              </a:rPr>
              <a:t>TERZA FASE – SI VA IN SCENA - 2</a:t>
            </a:r>
            <a:endParaRPr lang="it-IT" dirty="0">
              <a:solidFill>
                <a:srgbClr val="C00000"/>
              </a:solidFill>
              <a:latin typeface="Alex Toth" pitchFamily="2" charset="0"/>
            </a:endParaRPr>
          </a:p>
        </p:txBody>
      </p:sp>
      <p:sp>
        <p:nvSpPr>
          <p:cNvPr id="3" name="Segnaposto contenuto 2"/>
          <p:cNvSpPr>
            <a:spLocks noGrp="1"/>
          </p:cNvSpPr>
          <p:nvPr>
            <p:ph idx="1"/>
          </p:nvPr>
        </p:nvSpPr>
        <p:spPr>
          <a:gradFill>
            <a:gsLst>
              <a:gs pos="0">
                <a:schemeClr val="accent2">
                  <a:tint val="50000"/>
                  <a:satMod val="300000"/>
                  <a:alpha val="75000"/>
                </a:schemeClr>
              </a:gs>
              <a:gs pos="35000">
                <a:schemeClr val="accent2">
                  <a:tint val="37000"/>
                  <a:satMod val="300000"/>
                </a:schemeClr>
              </a:gs>
              <a:gs pos="100000">
                <a:schemeClr val="accent2">
                  <a:tint val="15000"/>
                  <a:satMod val="350000"/>
                </a:schemeClr>
              </a:gs>
            </a:gsLst>
          </a:gradFill>
        </p:spPr>
        <p:style>
          <a:lnRef idx="1">
            <a:schemeClr val="accent2"/>
          </a:lnRef>
          <a:fillRef idx="2">
            <a:schemeClr val="accent2"/>
          </a:fillRef>
          <a:effectRef idx="1">
            <a:schemeClr val="accent2"/>
          </a:effectRef>
          <a:fontRef idx="minor">
            <a:schemeClr val="dk1"/>
          </a:fontRef>
        </p:style>
        <p:txBody>
          <a:bodyPr>
            <a:normAutofit/>
          </a:bodyPr>
          <a:lstStyle/>
          <a:p>
            <a:r>
              <a:rPr lang="it-IT" dirty="0">
                <a:solidFill>
                  <a:srgbClr val="C00000"/>
                </a:solidFill>
              </a:rPr>
              <a:t>Nel </a:t>
            </a:r>
            <a:r>
              <a:rPr lang="it-IT" b="1" dirty="0">
                <a:solidFill>
                  <a:srgbClr val="C00000"/>
                </a:solidFill>
              </a:rPr>
              <a:t>terzo tempo di catechesi </a:t>
            </a:r>
            <a:r>
              <a:rPr lang="it-IT" dirty="0">
                <a:solidFill>
                  <a:srgbClr val="C00000"/>
                </a:solidFill>
              </a:rPr>
              <a:t>i ragazzi scoprono che l’essere creature nuove che si affidano a Cristo risorto permette loro di affrontare coraggiosamente e positivamente anche le situazioni più difficili. Le esperienze vissute con lui producono sempre frutti di novità da condividere con gli altri.</a:t>
            </a:r>
          </a:p>
        </p:txBody>
      </p:sp>
    </p:spTree>
    <p:extLst>
      <p:ext uri="{BB962C8B-B14F-4D97-AF65-F5344CB8AC3E}">
        <p14:creationId xmlns="" xmlns:p14="http://schemas.microsoft.com/office/powerpoint/2010/main" val="9809226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pPr lvl="0"/>
            <a:r>
              <a:rPr lang="it-IT" dirty="0" smtClean="0">
                <a:solidFill>
                  <a:srgbClr val="C00000"/>
                </a:solidFill>
                <a:latin typeface="Alex Toth" pitchFamily="2" charset="0"/>
              </a:rPr>
              <a:t>TERZA FASE – SI VA IN SCENA - 3</a:t>
            </a:r>
            <a:endParaRPr lang="it-IT" dirty="0">
              <a:solidFill>
                <a:srgbClr val="C00000"/>
              </a:solidFill>
              <a:latin typeface="Alex Toth" pitchFamily="2" charset="0"/>
            </a:endParaRPr>
          </a:p>
        </p:txBody>
      </p:sp>
      <p:sp>
        <p:nvSpPr>
          <p:cNvPr id="3" name="Segnaposto contenuto 2"/>
          <p:cNvSpPr>
            <a:spLocks noGrp="1"/>
          </p:cNvSpPr>
          <p:nvPr>
            <p:ph idx="1"/>
          </p:nvPr>
        </p:nvSpPr>
        <p:spPr>
          <a:gradFill>
            <a:gsLst>
              <a:gs pos="0">
                <a:schemeClr val="accent2">
                  <a:tint val="50000"/>
                  <a:satMod val="300000"/>
                  <a:alpha val="75000"/>
                </a:schemeClr>
              </a:gs>
              <a:gs pos="35000">
                <a:schemeClr val="accent2">
                  <a:tint val="37000"/>
                  <a:satMod val="300000"/>
                </a:schemeClr>
              </a:gs>
              <a:gs pos="100000">
                <a:schemeClr val="accent2">
                  <a:tint val="15000"/>
                  <a:satMod val="350000"/>
                </a:schemeClr>
              </a:gs>
            </a:gsLst>
          </a:gradFill>
        </p:spPr>
        <p:style>
          <a:lnRef idx="1">
            <a:schemeClr val="accent2"/>
          </a:lnRef>
          <a:fillRef idx="2">
            <a:schemeClr val="accent2"/>
          </a:fillRef>
          <a:effectRef idx="1">
            <a:schemeClr val="accent2"/>
          </a:effectRef>
          <a:fontRef idx="minor">
            <a:schemeClr val="dk1"/>
          </a:fontRef>
        </p:style>
        <p:txBody>
          <a:bodyPr>
            <a:normAutofit/>
          </a:bodyPr>
          <a:lstStyle/>
          <a:p>
            <a:r>
              <a:rPr lang="it-IT" dirty="0">
                <a:solidFill>
                  <a:srgbClr val="C00000"/>
                </a:solidFill>
              </a:rPr>
              <a:t>Nel </a:t>
            </a:r>
            <a:r>
              <a:rPr lang="it-IT" b="1" dirty="0">
                <a:solidFill>
                  <a:srgbClr val="C00000"/>
                </a:solidFill>
              </a:rPr>
              <a:t>Mese degli Incontri </a:t>
            </a:r>
            <a:r>
              <a:rPr lang="it-IT" dirty="0">
                <a:solidFill>
                  <a:srgbClr val="C00000"/>
                </a:solidFill>
              </a:rPr>
              <a:t>i ragazzi sperimentano in prima persona la bellezza del donare se stessi ogni giorno della propria vita. La loro presenza attiva all’interno della comunità e del territorio in cui vivono diventa così segno della gioia della Pasqua di Cristo. </a:t>
            </a:r>
          </a:p>
        </p:txBody>
      </p:sp>
    </p:spTree>
    <p:extLst>
      <p:ext uri="{BB962C8B-B14F-4D97-AF65-F5344CB8AC3E}">
        <p14:creationId xmlns="" xmlns:p14="http://schemas.microsoft.com/office/powerpoint/2010/main" val="13462128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pPr lvl="0"/>
            <a:r>
              <a:rPr lang="it-IT" dirty="0" smtClean="0">
                <a:solidFill>
                  <a:srgbClr val="C00000"/>
                </a:solidFill>
                <a:latin typeface="Alex Toth" pitchFamily="2" charset="0"/>
              </a:rPr>
              <a:t>ATTEGGIAMENTO PREVALENTE: </a:t>
            </a:r>
            <a:r>
              <a:rPr lang="it-IT" dirty="0" err="1" smtClean="0">
                <a:solidFill>
                  <a:srgbClr val="C00000"/>
                </a:solidFill>
                <a:latin typeface="Alex Toth" pitchFamily="2" charset="0"/>
              </a:rPr>
              <a:t>generosit</a:t>
            </a:r>
            <a:r>
              <a:rPr lang="it-IT" dirty="0" err="1" smtClean="0">
                <a:solidFill>
                  <a:srgbClr val="C00000"/>
                </a:solidFill>
                <a:latin typeface="Alex Toth"/>
              </a:rPr>
              <a:t>Á</a:t>
            </a:r>
            <a:endParaRPr lang="it-IT" dirty="0">
              <a:solidFill>
                <a:srgbClr val="C00000"/>
              </a:solidFill>
              <a:latin typeface="Alex Toth" pitchFamily="2" charset="0"/>
            </a:endParaRPr>
          </a:p>
        </p:txBody>
      </p:sp>
      <p:sp>
        <p:nvSpPr>
          <p:cNvPr id="3" name="Segnaposto contenuto 2"/>
          <p:cNvSpPr>
            <a:spLocks noGrp="1"/>
          </p:cNvSpPr>
          <p:nvPr>
            <p:ph idx="1"/>
          </p:nvPr>
        </p:nvSpPr>
        <p:spPr>
          <a:gradFill>
            <a:gsLst>
              <a:gs pos="0">
                <a:schemeClr val="accent2">
                  <a:tint val="50000"/>
                  <a:satMod val="300000"/>
                  <a:alpha val="75000"/>
                </a:schemeClr>
              </a:gs>
              <a:gs pos="35000">
                <a:schemeClr val="accent2">
                  <a:tint val="37000"/>
                  <a:satMod val="300000"/>
                </a:schemeClr>
              </a:gs>
              <a:gs pos="100000">
                <a:schemeClr val="accent2">
                  <a:tint val="15000"/>
                  <a:satMod val="350000"/>
                </a:schemeClr>
              </a:gs>
            </a:gsLst>
          </a:gradFill>
        </p:spPr>
        <p:style>
          <a:lnRef idx="1">
            <a:schemeClr val="accent2"/>
          </a:lnRef>
          <a:fillRef idx="2">
            <a:schemeClr val="accent2"/>
          </a:fillRef>
          <a:effectRef idx="1">
            <a:schemeClr val="accent2"/>
          </a:effectRef>
          <a:fontRef idx="minor">
            <a:schemeClr val="dk1"/>
          </a:fontRef>
        </p:style>
        <p:txBody>
          <a:bodyPr>
            <a:normAutofit/>
          </a:bodyPr>
          <a:lstStyle/>
          <a:p>
            <a:pPr marL="0" indent="0">
              <a:buNone/>
            </a:pPr>
            <a:r>
              <a:rPr lang="it-IT" b="1" dirty="0">
                <a:solidFill>
                  <a:srgbClr val="C00000"/>
                </a:solidFill>
              </a:rPr>
              <a:t>Generosità</a:t>
            </a:r>
            <a:r>
              <a:rPr lang="it-IT" dirty="0">
                <a:solidFill>
                  <a:srgbClr val="C00000"/>
                </a:solidFill>
              </a:rPr>
              <a:t> è donare tutto se stessi in questo grande spettacolo che è la vita. In particolare è offrire alle persone che si incontrano nel quotidiano il frutto del nostro essere, in spirito di condivisione fraterna.</a:t>
            </a:r>
          </a:p>
        </p:txBody>
      </p:sp>
    </p:spTree>
    <p:extLst>
      <p:ext uri="{BB962C8B-B14F-4D97-AF65-F5344CB8AC3E}">
        <p14:creationId xmlns="" xmlns:p14="http://schemas.microsoft.com/office/powerpoint/2010/main" val="26259612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pPr lvl="0"/>
            <a:r>
              <a:rPr lang="it-IT" dirty="0" smtClean="0">
                <a:solidFill>
                  <a:srgbClr val="C00000"/>
                </a:solidFill>
                <a:latin typeface="Alex Toth" pitchFamily="2" charset="0"/>
              </a:rPr>
              <a:t>QUARTA FASE – DIETRO IL SIPARIO</a:t>
            </a:r>
            <a:endParaRPr lang="it-IT" dirty="0">
              <a:solidFill>
                <a:srgbClr val="C00000"/>
              </a:solidFill>
              <a:latin typeface="Alex Toth" pitchFamily="2" charset="0"/>
            </a:endParaRPr>
          </a:p>
        </p:txBody>
      </p:sp>
      <p:sp>
        <p:nvSpPr>
          <p:cNvPr id="3" name="Segnaposto contenuto 2"/>
          <p:cNvSpPr>
            <a:spLocks noGrp="1"/>
          </p:cNvSpPr>
          <p:nvPr>
            <p:ph idx="1"/>
          </p:nvPr>
        </p:nvSpPr>
        <p:spPr>
          <a:gradFill>
            <a:gsLst>
              <a:gs pos="0">
                <a:schemeClr val="accent2">
                  <a:tint val="50000"/>
                  <a:satMod val="300000"/>
                  <a:alpha val="75000"/>
                </a:schemeClr>
              </a:gs>
              <a:gs pos="35000">
                <a:schemeClr val="accent2">
                  <a:tint val="37000"/>
                  <a:satMod val="300000"/>
                </a:schemeClr>
              </a:gs>
              <a:gs pos="100000">
                <a:schemeClr val="accent2">
                  <a:tint val="15000"/>
                  <a:satMod val="350000"/>
                </a:schemeClr>
              </a:gs>
            </a:gsLst>
          </a:gradFill>
        </p:spPr>
        <p:style>
          <a:lnRef idx="1">
            <a:schemeClr val="accent2"/>
          </a:lnRef>
          <a:fillRef idx="2">
            <a:schemeClr val="accent2"/>
          </a:fillRef>
          <a:effectRef idx="1">
            <a:schemeClr val="accent2"/>
          </a:effectRef>
          <a:fontRef idx="minor">
            <a:schemeClr val="dk1"/>
          </a:fontRef>
        </p:style>
        <p:txBody>
          <a:bodyPr anchor="ctr">
            <a:normAutofit/>
          </a:bodyPr>
          <a:lstStyle/>
          <a:p>
            <a:pPr marL="0" indent="0" algn="ctr">
              <a:buNone/>
            </a:pPr>
            <a:r>
              <a:rPr lang="it-IT" sz="3600" i="1" dirty="0" smtClean="0">
                <a:solidFill>
                  <a:srgbClr val="C00000"/>
                </a:solidFill>
              </a:rPr>
              <a:t>«Tutti </a:t>
            </a:r>
            <a:r>
              <a:rPr lang="it-IT" sz="3600" i="1" dirty="0">
                <a:solidFill>
                  <a:srgbClr val="C00000"/>
                </a:solidFill>
              </a:rPr>
              <a:t>mangiarono a sazietà e furono portati via i pezzi loro avanzati: dodici ceste</a:t>
            </a:r>
            <a:r>
              <a:rPr lang="it-IT" sz="3600" i="1" dirty="0" smtClean="0">
                <a:solidFill>
                  <a:srgbClr val="C00000"/>
                </a:solidFill>
              </a:rPr>
              <a:t>.» </a:t>
            </a:r>
            <a:r>
              <a:rPr lang="it-IT" sz="3600" i="1" dirty="0">
                <a:solidFill>
                  <a:srgbClr val="C00000"/>
                </a:solidFill>
              </a:rPr>
              <a:t>(Lc 9,17)</a:t>
            </a:r>
          </a:p>
        </p:txBody>
      </p:sp>
    </p:spTree>
    <p:extLst>
      <p:ext uri="{BB962C8B-B14F-4D97-AF65-F5344CB8AC3E}">
        <p14:creationId xmlns="" xmlns:p14="http://schemas.microsoft.com/office/powerpoint/2010/main" val="18674129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pPr lvl="0"/>
            <a:r>
              <a:rPr lang="it-IT" dirty="0" smtClean="0">
                <a:solidFill>
                  <a:srgbClr val="C00000"/>
                </a:solidFill>
                <a:latin typeface="Alex Toth" pitchFamily="2" charset="0"/>
              </a:rPr>
              <a:t>QUARTA FASE – DIETRO IL SIPARIO - 1</a:t>
            </a:r>
            <a:endParaRPr lang="it-IT" dirty="0">
              <a:solidFill>
                <a:srgbClr val="C00000"/>
              </a:solidFill>
              <a:latin typeface="Alex Toth" pitchFamily="2" charset="0"/>
            </a:endParaRPr>
          </a:p>
        </p:txBody>
      </p:sp>
      <p:sp>
        <p:nvSpPr>
          <p:cNvPr id="3" name="Segnaposto contenuto 2"/>
          <p:cNvSpPr>
            <a:spLocks noGrp="1"/>
          </p:cNvSpPr>
          <p:nvPr>
            <p:ph idx="1"/>
          </p:nvPr>
        </p:nvSpPr>
        <p:spPr>
          <a:gradFill>
            <a:gsLst>
              <a:gs pos="0">
                <a:schemeClr val="accent2">
                  <a:tint val="50000"/>
                  <a:satMod val="300000"/>
                  <a:alpha val="75000"/>
                </a:schemeClr>
              </a:gs>
              <a:gs pos="35000">
                <a:schemeClr val="accent2">
                  <a:tint val="37000"/>
                  <a:satMod val="300000"/>
                </a:schemeClr>
              </a:gs>
              <a:gs pos="100000">
                <a:schemeClr val="accent2">
                  <a:tint val="15000"/>
                  <a:satMod val="350000"/>
                </a:schemeClr>
              </a:gs>
            </a:gsLst>
          </a:gradFill>
        </p:spPr>
        <p:style>
          <a:lnRef idx="1">
            <a:schemeClr val="accent2"/>
          </a:lnRef>
          <a:fillRef idx="2">
            <a:schemeClr val="accent2"/>
          </a:fillRef>
          <a:effectRef idx="1">
            <a:schemeClr val="accent2"/>
          </a:effectRef>
          <a:fontRef idx="minor">
            <a:schemeClr val="dk1"/>
          </a:fontRef>
        </p:style>
        <p:txBody>
          <a:bodyPr>
            <a:normAutofit/>
          </a:bodyPr>
          <a:lstStyle/>
          <a:p>
            <a:r>
              <a:rPr lang="it-IT" dirty="0">
                <a:solidFill>
                  <a:srgbClr val="C00000"/>
                </a:solidFill>
              </a:rPr>
              <a:t>Nell’ultima fase dell’anno i ragazzi concludono pienamente il loro cammino annuale tirando le somme di quanto vissuto insieme e facendosi carico in prima persona di scelte di vita che vanno nella direzione del cambiamento e del rinnovamento.</a:t>
            </a:r>
          </a:p>
        </p:txBody>
      </p:sp>
    </p:spTree>
    <p:extLst>
      <p:ext uri="{BB962C8B-B14F-4D97-AF65-F5344CB8AC3E}">
        <p14:creationId xmlns="" xmlns:p14="http://schemas.microsoft.com/office/powerpoint/2010/main" val="20951686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pPr lvl="0"/>
            <a:r>
              <a:rPr lang="it-IT" dirty="0" smtClean="0">
                <a:solidFill>
                  <a:srgbClr val="C00000"/>
                </a:solidFill>
                <a:latin typeface="Alex Toth" pitchFamily="2" charset="0"/>
              </a:rPr>
              <a:t>QUARTA FASE – DIETRO IL SIPARIO - 2</a:t>
            </a:r>
            <a:endParaRPr lang="it-IT" dirty="0">
              <a:solidFill>
                <a:srgbClr val="C00000"/>
              </a:solidFill>
              <a:latin typeface="Alex Toth" pitchFamily="2" charset="0"/>
            </a:endParaRPr>
          </a:p>
        </p:txBody>
      </p:sp>
      <p:sp>
        <p:nvSpPr>
          <p:cNvPr id="3" name="Segnaposto contenuto 2"/>
          <p:cNvSpPr>
            <a:spLocks noGrp="1"/>
          </p:cNvSpPr>
          <p:nvPr>
            <p:ph idx="1"/>
          </p:nvPr>
        </p:nvSpPr>
        <p:spPr>
          <a:gradFill>
            <a:gsLst>
              <a:gs pos="0">
                <a:schemeClr val="accent2">
                  <a:tint val="50000"/>
                  <a:satMod val="300000"/>
                  <a:alpha val="75000"/>
                </a:schemeClr>
              </a:gs>
              <a:gs pos="35000">
                <a:schemeClr val="accent2">
                  <a:tint val="37000"/>
                  <a:satMod val="300000"/>
                </a:schemeClr>
              </a:gs>
              <a:gs pos="100000">
                <a:schemeClr val="accent2">
                  <a:tint val="15000"/>
                  <a:satMod val="350000"/>
                </a:schemeClr>
              </a:gs>
            </a:gsLst>
          </a:gradFill>
        </p:spPr>
        <p:style>
          <a:lnRef idx="1">
            <a:schemeClr val="accent2"/>
          </a:lnRef>
          <a:fillRef idx="2">
            <a:schemeClr val="accent2"/>
          </a:fillRef>
          <a:effectRef idx="1">
            <a:schemeClr val="accent2"/>
          </a:effectRef>
          <a:fontRef idx="minor">
            <a:schemeClr val="dk1"/>
          </a:fontRef>
        </p:style>
        <p:txBody>
          <a:bodyPr>
            <a:normAutofit/>
          </a:bodyPr>
          <a:lstStyle/>
          <a:p>
            <a:r>
              <a:rPr lang="it-IT" dirty="0">
                <a:solidFill>
                  <a:srgbClr val="C00000"/>
                </a:solidFill>
              </a:rPr>
              <a:t>Nel </a:t>
            </a:r>
            <a:r>
              <a:rPr lang="it-IT" b="1" dirty="0">
                <a:solidFill>
                  <a:srgbClr val="C00000"/>
                </a:solidFill>
              </a:rPr>
              <a:t>Tempo Estate Eccezionale </a:t>
            </a:r>
            <a:r>
              <a:rPr lang="it-IT" dirty="0">
                <a:solidFill>
                  <a:srgbClr val="C00000"/>
                </a:solidFill>
              </a:rPr>
              <a:t>i ragazzi vivono esperienze speciali e uniche come il campo scuola (dedicato quest’anno alla figura del re Davide), in cui è offerta loro un’occasione privilegiata per stare con Dio e gli amici</a:t>
            </a:r>
          </a:p>
        </p:txBody>
      </p:sp>
    </p:spTree>
    <p:extLst>
      <p:ext uri="{BB962C8B-B14F-4D97-AF65-F5344CB8AC3E}">
        <p14:creationId xmlns="" xmlns:p14="http://schemas.microsoft.com/office/powerpoint/2010/main" val="18747795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pPr lvl="0"/>
            <a:r>
              <a:rPr lang="it-IT" dirty="0" smtClean="0">
                <a:solidFill>
                  <a:srgbClr val="C00000"/>
                </a:solidFill>
                <a:latin typeface="Alex Toth" pitchFamily="2" charset="0"/>
              </a:rPr>
              <a:t>ATTEGGIAMENTO PREVALENTE: RESPONSABILIT</a:t>
            </a:r>
            <a:r>
              <a:rPr lang="it-IT" dirty="0" smtClean="0">
                <a:solidFill>
                  <a:srgbClr val="C00000"/>
                </a:solidFill>
                <a:latin typeface="Alex Toth"/>
              </a:rPr>
              <a:t>Á</a:t>
            </a:r>
            <a:endParaRPr lang="it-IT" dirty="0">
              <a:solidFill>
                <a:srgbClr val="C00000"/>
              </a:solidFill>
              <a:latin typeface="Alex Toth" pitchFamily="2" charset="0"/>
            </a:endParaRPr>
          </a:p>
        </p:txBody>
      </p:sp>
      <p:sp>
        <p:nvSpPr>
          <p:cNvPr id="3" name="Segnaposto contenuto 2"/>
          <p:cNvSpPr>
            <a:spLocks noGrp="1"/>
          </p:cNvSpPr>
          <p:nvPr>
            <p:ph idx="1"/>
          </p:nvPr>
        </p:nvSpPr>
        <p:spPr>
          <a:gradFill>
            <a:gsLst>
              <a:gs pos="0">
                <a:schemeClr val="accent2">
                  <a:tint val="50000"/>
                  <a:satMod val="300000"/>
                  <a:alpha val="75000"/>
                </a:schemeClr>
              </a:gs>
              <a:gs pos="35000">
                <a:schemeClr val="accent2">
                  <a:tint val="37000"/>
                  <a:satMod val="300000"/>
                </a:schemeClr>
              </a:gs>
              <a:gs pos="100000">
                <a:schemeClr val="accent2">
                  <a:tint val="15000"/>
                  <a:satMod val="350000"/>
                </a:schemeClr>
              </a:gs>
            </a:gsLst>
          </a:gradFill>
        </p:spPr>
        <p:style>
          <a:lnRef idx="1">
            <a:schemeClr val="accent2"/>
          </a:lnRef>
          <a:fillRef idx="2">
            <a:schemeClr val="accent2"/>
          </a:fillRef>
          <a:effectRef idx="1">
            <a:schemeClr val="accent2"/>
          </a:effectRef>
          <a:fontRef idx="minor">
            <a:schemeClr val="dk1"/>
          </a:fontRef>
        </p:style>
        <p:txBody>
          <a:bodyPr>
            <a:normAutofit/>
          </a:bodyPr>
          <a:lstStyle/>
          <a:p>
            <a:pPr marL="0" indent="0">
              <a:buNone/>
            </a:pPr>
            <a:r>
              <a:rPr lang="it-IT" b="1" dirty="0">
                <a:solidFill>
                  <a:srgbClr val="C00000"/>
                </a:solidFill>
              </a:rPr>
              <a:t>Responsabilità </a:t>
            </a:r>
            <a:r>
              <a:rPr lang="it-IT" dirty="0">
                <a:solidFill>
                  <a:srgbClr val="C00000"/>
                </a:solidFill>
              </a:rPr>
              <a:t>è essere consapevoli del proprio ruolo di protagonisti della propria vita. E’ prendersi cura con gioia della comunità e del territorio un cui si vive portando in essi la bellezza dell’essere amici di Gesù.</a:t>
            </a:r>
          </a:p>
        </p:txBody>
      </p:sp>
    </p:spTree>
    <p:extLst>
      <p:ext uri="{BB962C8B-B14F-4D97-AF65-F5344CB8AC3E}">
        <p14:creationId xmlns="" xmlns:p14="http://schemas.microsoft.com/office/powerpoint/2010/main" val="3762512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p:style>
          <a:lnRef idx="1">
            <a:schemeClr val="accent2"/>
          </a:lnRef>
          <a:fillRef idx="2">
            <a:schemeClr val="accent2"/>
          </a:fillRef>
          <a:effectRef idx="1">
            <a:schemeClr val="accent2"/>
          </a:effectRef>
          <a:fontRef idx="minor">
            <a:schemeClr val="dk1"/>
          </a:fontRef>
        </p:style>
        <p:txBody>
          <a:bodyPr/>
          <a:lstStyle/>
          <a:p>
            <a:r>
              <a:rPr lang="it-IT" dirty="0" smtClean="0">
                <a:solidFill>
                  <a:srgbClr val="C00000"/>
                </a:solidFill>
                <a:latin typeface="Alex Toth" pitchFamily="2" charset="0"/>
              </a:rPr>
              <a:t>INIZIATIVA ANNUALE</a:t>
            </a:r>
            <a:endParaRPr lang="it-IT" dirty="0">
              <a:solidFill>
                <a:srgbClr val="C00000"/>
              </a:solidFill>
              <a:latin typeface="Alex Toth" pitchFamily="2" charset="0"/>
            </a:endParaRPr>
          </a:p>
        </p:txBody>
      </p:sp>
    </p:spTree>
    <p:extLst>
      <p:ext uri="{BB962C8B-B14F-4D97-AF65-F5344CB8AC3E}">
        <p14:creationId xmlns="" xmlns:p14="http://schemas.microsoft.com/office/powerpoint/2010/main" val="3265012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pPr lvl="0"/>
            <a:r>
              <a:rPr lang="it-IT" dirty="0" smtClean="0">
                <a:solidFill>
                  <a:srgbClr val="C00000"/>
                </a:solidFill>
                <a:latin typeface="Alex Toth" pitchFamily="2" charset="0"/>
              </a:rPr>
              <a:t>IN CERCA D’AUTORE</a:t>
            </a:r>
            <a:endParaRPr lang="it-IT" dirty="0">
              <a:solidFill>
                <a:srgbClr val="C00000"/>
              </a:solidFill>
              <a:latin typeface="Alex Toth" pitchFamily="2" charset="0"/>
            </a:endParaRPr>
          </a:p>
        </p:txBody>
      </p:sp>
      <p:sp>
        <p:nvSpPr>
          <p:cNvPr id="3" name="Segnaposto contenuto 2"/>
          <p:cNvSpPr>
            <a:spLocks noGrp="1"/>
          </p:cNvSpPr>
          <p:nvPr>
            <p:ph idx="1"/>
          </p:nvPr>
        </p:nvSpPr>
        <p:spPr>
          <a:gradFill>
            <a:gsLst>
              <a:gs pos="0">
                <a:schemeClr val="accent2">
                  <a:tint val="50000"/>
                  <a:satMod val="300000"/>
                  <a:alpha val="75000"/>
                </a:schemeClr>
              </a:gs>
              <a:gs pos="35000">
                <a:schemeClr val="accent2">
                  <a:tint val="37000"/>
                  <a:satMod val="300000"/>
                </a:schemeClr>
              </a:gs>
              <a:gs pos="100000">
                <a:schemeClr val="accent2">
                  <a:tint val="15000"/>
                  <a:satMod val="350000"/>
                </a:schemeClr>
              </a:gs>
            </a:gsLst>
          </a:gradFill>
        </p:spPr>
        <p:style>
          <a:lnRef idx="1">
            <a:schemeClr val="accent2"/>
          </a:lnRef>
          <a:fillRef idx="2">
            <a:schemeClr val="accent2"/>
          </a:fillRef>
          <a:effectRef idx="1">
            <a:schemeClr val="accent2"/>
          </a:effectRef>
          <a:fontRef idx="minor">
            <a:schemeClr val="dk1"/>
          </a:fontRef>
        </p:style>
        <p:txBody>
          <a:bodyPr>
            <a:normAutofit/>
          </a:bodyPr>
          <a:lstStyle/>
          <a:p>
            <a:pPr marL="0" indent="0">
              <a:buNone/>
            </a:pPr>
            <a:r>
              <a:rPr lang="it-IT" dirty="0">
                <a:solidFill>
                  <a:srgbClr val="C00000"/>
                </a:solidFill>
              </a:rPr>
              <a:t>IN CERCA D’AUTORE è lo slogan che accompagna il cammino dell’anno dei bambini e dei ragazzi di </a:t>
            </a:r>
            <a:r>
              <a:rPr lang="it-IT" dirty="0" smtClean="0">
                <a:solidFill>
                  <a:srgbClr val="C00000"/>
                </a:solidFill>
              </a:rPr>
              <a:t>Azione Cattolica</a:t>
            </a:r>
            <a:r>
              <a:rPr lang="it-IT" dirty="0">
                <a:solidFill>
                  <a:srgbClr val="C00000"/>
                </a:solidFill>
              </a:rPr>
              <a:t>. Nell’anno della novità, desideriamo fortemente che tutti i piccoli si mettano alla ricerca di qualcuno che sappia guardarli negli occhi e accogliere la loro storia, in cerca di qualcuno che li aiuti a fare sintesi nel loro quotidiano.</a:t>
            </a:r>
          </a:p>
        </p:txBody>
      </p:sp>
    </p:spTree>
    <p:extLst>
      <p:ext uri="{BB962C8B-B14F-4D97-AF65-F5344CB8AC3E}">
        <p14:creationId xmlns="" xmlns:p14="http://schemas.microsoft.com/office/powerpoint/2010/main" val="40510238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pPr lvl="0"/>
            <a:r>
              <a:rPr lang="it-IT" dirty="0" smtClean="0">
                <a:solidFill>
                  <a:srgbClr val="C00000"/>
                </a:solidFill>
                <a:latin typeface="Alex Toth" pitchFamily="2" charset="0"/>
              </a:rPr>
              <a:t>La storia</a:t>
            </a:r>
            <a:endParaRPr lang="it-IT" dirty="0">
              <a:solidFill>
                <a:srgbClr val="C00000"/>
              </a:solidFill>
              <a:latin typeface="Alex Toth" pitchFamily="2" charset="0"/>
            </a:endParaRPr>
          </a:p>
        </p:txBody>
      </p:sp>
      <p:sp>
        <p:nvSpPr>
          <p:cNvPr id="3" name="Segnaposto contenuto 2"/>
          <p:cNvSpPr>
            <a:spLocks noGrp="1"/>
          </p:cNvSpPr>
          <p:nvPr>
            <p:ph idx="1"/>
          </p:nvPr>
        </p:nvSpPr>
        <p:spPr>
          <a:gradFill>
            <a:gsLst>
              <a:gs pos="0">
                <a:schemeClr val="accent2">
                  <a:tint val="50000"/>
                  <a:satMod val="300000"/>
                  <a:alpha val="75000"/>
                </a:schemeClr>
              </a:gs>
              <a:gs pos="35000">
                <a:schemeClr val="accent2">
                  <a:tint val="37000"/>
                  <a:satMod val="300000"/>
                </a:schemeClr>
              </a:gs>
              <a:gs pos="100000">
                <a:schemeClr val="accent2">
                  <a:tint val="15000"/>
                  <a:satMod val="350000"/>
                </a:schemeClr>
              </a:gs>
            </a:gsLst>
          </a:gradFill>
        </p:spPr>
        <p:style>
          <a:lnRef idx="1">
            <a:schemeClr val="accent2"/>
          </a:lnRef>
          <a:fillRef idx="2">
            <a:schemeClr val="accent2"/>
          </a:fillRef>
          <a:effectRef idx="1">
            <a:schemeClr val="accent2"/>
          </a:effectRef>
          <a:fontRef idx="minor">
            <a:schemeClr val="dk1"/>
          </a:fontRef>
        </p:style>
        <p:txBody>
          <a:bodyPr>
            <a:normAutofit fontScale="77500" lnSpcReduction="20000"/>
          </a:bodyPr>
          <a:lstStyle/>
          <a:p>
            <a:r>
              <a:rPr lang="it-IT" dirty="0">
                <a:solidFill>
                  <a:srgbClr val="C00000"/>
                </a:solidFill>
              </a:rPr>
              <a:t>Quest’anno la storia che accompagna l’Iniziativa annuale fase per fase non può che assumere la forma letteraria del copione teatrale.</a:t>
            </a:r>
          </a:p>
          <a:p>
            <a:r>
              <a:rPr lang="it-IT" dirty="0">
                <a:solidFill>
                  <a:srgbClr val="C00000"/>
                </a:solidFill>
              </a:rPr>
              <a:t>Tutti in scena è infatti il testo di un possibile spettacolo che i ragazzi vedranno comporsi passo dopo </a:t>
            </a:r>
            <a:r>
              <a:rPr lang="it-IT" dirty="0" smtClean="0">
                <a:solidFill>
                  <a:srgbClr val="C00000"/>
                </a:solidFill>
              </a:rPr>
              <a:t>passo lungo </a:t>
            </a:r>
            <a:r>
              <a:rPr lang="it-IT" dirty="0">
                <a:solidFill>
                  <a:srgbClr val="C00000"/>
                </a:solidFill>
              </a:rPr>
              <a:t>tutto il corso dell’anno e che potranno anche mettere in scena in prima persona.</a:t>
            </a:r>
          </a:p>
          <a:p>
            <a:r>
              <a:rPr lang="it-IT" dirty="0">
                <a:solidFill>
                  <a:srgbClr val="C00000"/>
                </a:solidFill>
              </a:rPr>
              <a:t>Scritto da don Tonino </a:t>
            </a:r>
            <a:r>
              <a:rPr lang="it-IT" dirty="0" err="1">
                <a:solidFill>
                  <a:srgbClr val="C00000"/>
                </a:solidFill>
              </a:rPr>
              <a:t>Lasconi</a:t>
            </a:r>
            <a:r>
              <a:rPr lang="it-IT" dirty="0">
                <a:solidFill>
                  <a:srgbClr val="C00000"/>
                </a:solidFill>
              </a:rPr>
              <a:t>, racconta la storia di un gruppo </a:t>
            </a:r>
            <a:r>
              <a:rPr lang="it-IT" dirty="0" err="1">
                <a:solidFill>
                  <a:srgbClr val="C00000"/>
                </a:solidFill>
              </a:rPr>
              <a:t>Acr</a:t>
            </a:r>
            <a:r>
              <a:rPr lang="it-IT" dirty="0">
                <a:solidFill>
                  <a:srgbClr val="C00000"/>
                </a:solidFill>
              </a:rPr>
              <a:t> alle prese con la rappresentazione di </a:t>
            </a:r>
            <a:r>
              <a:rPr lang="it-IT" dirty="0" smtClean="0">
                <a:solidFill>
                  <a:srgbClr val="C00000"/>
                </a:solidFill>
              </a:rPr>
              <a:t>uno spettacolo teatrale molto particolare. Ogni ragazzo, infatti, si troverà alle prese con un ruolo che gli assomiglia molto e che lo costringerà a mettersi in gioco fino in fondo.</a:t>
            </a:r>
          </a:p>
        </p:txBody>
      </p:sp>
    </p:spTree>
    <p:extLst>
      <p:ext uri="{BB962C8B-B14F-4D97-AF65-F5344CB8AC3E}">
        <p14:creationId xmlns="" xmlns:p14="http://schemas.microsoft.com/office/powerpoint/2010/main" val="12724231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p:txBody>
          <a:bodyPr/>
          <a:lstStyle/>
          <a:p>
            <a:r>
              <a:rPr lang="it-IT" dirty="0" smtClean="0"/>
              <a:t>IDEA GENERALE</a:t>
            </a:r>
            <a:endParaRPr lang="it-IT" dirty="0"/>
          </a:p>
        </p:txBody>
      </p:sp>
    </p:spTree>
    <p:extLst>
      <p:ext uri="{BB962C8B-B14F-4D97-AF65-F5344CB8AC3E}">
        <p14:creationId xmlns="" xmlns:p14="http://schemas.microsoft.com/office/powerpoint/2010/main" val="8752816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pPr lvl="0"/>
            <a:r>
              <a:rPr lang="it-IT" dirty="0" smtClean="0">
                <a:solidFill>
                  <a:srgbClr val="C00000"/>
                </a:solidFill>
                <a:latin typeface="Alex Toth" pitchFamily="2" charset="0"/>
              </a:rPr>
              <a:t>La storia</a:t>
            </a:r>
            <a:endParaRPr lang="it-IT" dirty="0">
              <a:solidFill>
                <a:srgbClr val="C00000"/>
              </a:solidFill>
              <a:latin typeface="Alex Toth" pitchFamily="2" charset="0"/>
            </a:endParaRPr>
          </a:p>
        </p:txBody>
      </p:sp>
      <p:sp>
        <p:nvSpPr>
          <p:cNvPr id="3" name="Segnaposto contenuto 2"/>
          <p:cNvSpPr>
            <a:spLocks noGrp="1"/>
          </p:cNvSpPr>
          <p:nvPr>
            <p:ph idx="1"/>
          </p:nvPr>
        </p:nvSpPr>
        <p:spPr>
          <a:gradFill>
            <a:gsLst>
              <a:gs pos="0">
                <a:schemeClr val="accent2">
                  <a:tint val="50000"/>
                  <a:satMod val="300000"/>
                  <a:alpha val="75000"/>
                </a:schemeClr>
              </a:gs>
              <a:gs pos="35000">
                <a:schemeClr val="accent2">
                  <a:tint val="37000"/>
                  <a:satMod val="300000"/>
                </a:schemeClr>
              </a:gs>
              <a:gs pos="100000">
                <a:schemeClr val="accent2">
                  <a:tint val="15000"/>
                  <a:satMod val="350000"/>
                </a:schemeClr>
              </a:gs>
            </a:gsLst>
          </a:gradFill>
        </p:spPr>
        <p:style>
          <a:lnRef idx="1">
            <a:schemeClr val="accent2"/>
          </a:lnRef>
          <a:fillRef idx="2">
            <a:schemeClr val="accent2"/>
          </a:fillRef>
          <a:effectRef idx="1">
            <a:schemeClr val="accent2"/>
          </a:effectRef>
          <a:fontRef idx="minor">
            <a:schemeClr val="dk1"/>
          </a:fontRef>
        </p:style>
        <p:txBody>
          <a:bodyPr>
            <a:normAutofit lnSpcReduction="10000"/>
          </a:bodyPr>
          <a:lstStyle/>
          <a:p>
            <a:r>
              <a:rPr lang="it-IT" dirty="0" smtClean="0">
                <a:solidFill>
                  <a:srgbClr val="C00000"/>
                </a:solidFill>
              </a:rPr>
              <a:t>Dalla divisione dei ruoli fino alla rappresentazione, passando per le prove e arrivando anche a verificare il lavoro fatto, i protagonisti della storia saranno guidati dai loro educatori e da un misterioso eremita di città che conosce molto bene il mondo dei ragazzi.</a:t>
            </a:r>
          </a:p>
          <a:p>
            <a:r>
              <a:rPr lang="it-IT" dirty="0" smtClean="0">
                <a:solidFill>
                  <a:srgbClr val="C00000"/>
                </a:solidFill>
              </a:rPr>
              <a:t>Il segreto del successo dello spettacolo? Semplicemente dare tutto se stessi.</a:t>
            </a:r>
            <a:endParaRPr lang="it-IT" dirty="0">
              <a:solidFill>
                <a:srgbClr val="C00000"/>
              </a:solidFill>
            </a:endParaRPr>
          </a:p>
        </p:txBody>
      </p:sp>
    </p:spTree>
    <p:extLst>
      <p:ext uri="{BB962C8B-B14F-4D97-AF65-F5344CB8AC3E}">
        <p14:creationId xmlns="" xmlns:p14="http://schemas.microsoft.com/office/powerpoint/2010/main" val="19021937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it-IT" sz="2400" dirty="0" smtClean="0">
                <a:solidFill>
                  <a:srgbClr val="0070C0"/>
                </a:solidFill>
                <a:latin typeface="Alex Toth" pitchFamily="2" charset="0"/>
              </a:rPr>
              <a:t>IL GRANDE GIOCO</a:t>
            </a:r>
            <a:br>
              <a:rPr lang="it-IT" sz="2400" dirty="0" smtClean="0">
                <a:solidFill>
                  <a:srgbClr val="0070C0"/>
                </a:solidFill>
                <a:latin typeface="Alex Toth" pitchFamily="2" charset="0"/>
              </a:rPr>
            </a:br>
            <a:r>
              <a:rPr lang="it-IT" sz="2400" dirty="0" smtClean="0">
                <a:solidFill>
                  <a:srgbClr val="0070C0"/>
                </a:solidFill>
                <a:latin typeface="Alex Toth" pitchFamily="2" charset="0"/>
              </a:rPr>
              <a:t>«il tesoro del concilio»</a:t>
            </a:r>
            <a:endParaRPr lang="it-IT" sz="2400" dirty="0">
              <a:solidFill>
                <a:srgbClr val="0070C0"/>
              </a:solidFill>
              <a:latin typeface="Alex Toth" pitchFamily="2" charset="0"/>
            </a:endParaRPr>
          </a:p>
        </p:txBody>
      </p:sp>
      <p:sp>
        <p:nvSpPr>
          <p:cNvPr id="2" name="Sottotitolo 1"/>
          <p:cNvSpPr>
            <a:spLocks noGrp="1"/>
          </p:cNvSpPr>
          <p:nvPr>
            <p:ph idx="1"/>
          </p:nvPr>
        </p:nvSpPr>
        <p:spPr>
          <a:gradFill>
            <a:gsLst>
              <a:gs pos="0">
                <a:schemeClr val="accent1">
                  <a:tint val="50000"/>
                  <a:satMod val="300000"/>
                  <a:alpha val="75000"/>
                </a:schemeClr>
              </a:gs>
              <a:gs pos="35000">
                <a:schemeClr val="accent1">
                  <a:tint val="37000"/>
                  <a:satMod val="300000"/>
                </a:schemeClr>
              </a:gs>
              <a:gs pos="100000">
                <a:schemeClr val="accent1">
                  <a:tint val="15000"/>
                  <a:satMod val="350000"/>
                </a:schemeClr>
              </a:gs>
            </a:gsLst>
          </a:gradFill>
        </p:spPr>
        <p:style>
          <a:lnRef idx="1">
            <a:schemeClr val="accent1"/>
          </a:lnRef>
          <a:fillRef idx="2">
            <a:schemeClr val="accent1"/>
          </a:fillRef>
          <a:effectRef idx="1">
            <a:schemeClr val="accent1"/>
          </a:effectRef>
          <a:fontRef idx="minor">
            <a:schemeClr val="dk1"/>
          </a:fontRef>
        </p:style>
        <p:txBody>
          <a:bodyPr>
            <a:normAutofit fontScale="77500" lnSpcReduction="20000"/>
          </a:bodyPr>
          <a:lstStyle/>
          <a:p>
            <a:r>
              <a:rPr lang="it-IT" dirty="0" smtClean="0">
                <a:solidFill>
                  <a:srgbClr val="0070C0"/>
                </a:solidFill>
              </a:rPr>
              <a:t>Quest’anno i </a:t>
            </a:r>
            <a:r>
              <a:rPr lang="it-IT" dirty="0">
                <a:solidFill>
                  <a:srgbClr val="0070C0"/>
                </a:solidFill>
              </a:rPr>
              <a:t>bambini e i ragazzi dell’ACR si immergeranno in un percorso, tra riviste e sito, alla ricerca del «Tesoro del Concilio»</a:t>
            </a:r>
          </a:p>
          <a:p>
            <a:r>
              <a:rPr lang="it-IT" dirty="0">
                <a:solidFill>
                  <a:srgbClr val="0070C0"/>
                </a:solidFill>
              </a:rPr>
              <a:t>È un modo per far</a:t>
            </a:r>
            <a:r>
              <a:rPr lang="it-IT" dirty="0" smtClean="0">
                <a:solidFill>
                  <a:srgbClr val="0070C0"/>
                </a:solidFill>
              </a:rPr>
              <a:t>e scoprire ai ragazzi il Concilio Vaticano II, giocando e confrontandosi con gli </a:t>
            </a:r>
            <a:r>
              <a:rPr lang="it-IT" dirty="0" err="1" smtClean="0">
                <a:solidFill>
                  <a:srgbClr val="0070C0"/>
                </a:solidFill>
              </a:rPr>
              <a:t>acierrini</a:t>
            </a:r>
            <a:r>
              <a:rPr lang="it-IT" dirty="0" smtClean="0">
                <a:solidFill>
                  <a:srgbClr val="0070C0"/>
                </a:solidFill>
              </a:rPr>
              <a:t> di tutta Italia</a:t>
            </a:r>
          </a:p>
          <a:p>
            <a:r>
              <a:rPr lang="it-IT" dirty="0" smtClean="0">
                <a:solidFill>
                  <a:srgbClr val="0070C0"/>
                </a:solidFill>
              </a:rPr>
              <a:t>I ragazzi vivranno questa avventura in gruppetti (almeno 3 elementi per squadra) e accompagnati dagli educatori o dai genitori</a:t>
            </a:r>
          </a:p>
          <a:p>
            <a:r>
              <a:rPr lang="it-IT" dirty="0" smtClean="0">
                <a:solidFill>
                  <a:srgbClr val="0070C0"/>
                </a:solidFill>
              </a:rPr>
              <a:t>Il gioco seguirà la scansione temporale delle riviste, partendo coi numeri di settembre/ottobre 2012 e terminando col numero di giugno/luglio/agosto 2013</a:t>
            </a:r>
          </a:p>
        </p:txBody>
      </p:sp>
    </p:spTree>
    <p:extLst>
      <p:ext uri="{BB962C8B-B14F-4D97-AF65-F5344CB8AC3E}">
        <p14:creationId xmlns="" xmlns:p14="http://schemas.microsoft.com/office/powerpoint/2010/main" val="12991943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a:xfrm>
            <a:off x="685800" y="548680"/>
            <a:ext cx="7772400" cy="1470025"/>
          </a:xfrm>
        </p:spPr>
        <p:style>
          <a:lnRef idx="1">
            <a:schemeClr val="accent1"/>
          </a:lnRef>
          <a:fillRef idx="2">
            <a:schemeClr val="accent1"/>
          </a:fillRef>
          <a:effectRef idx="1">
            <a:schemeClr val="accent1"/>
          </a:effectRef>
          <a:fontRef idx="minor">
            <a:schemeClr val="dk1"/>
          </a:fontRef>
        </p:style>
        <p:txBody>
          <a:bodyPr/>
          <a:lstStyle/>
          <a:p>
            <a:r>
              <a:rPr lang="it-IT" sz="2400" dirty="0" smtClean="0">
                <a:solidFill>
                  <a:srgbClr val="0070C0"/>
                </a:solidFill>
                <a:latin typeface="Alex Toth" pitchFamily="2" charset="0"/>
              </a:rPr>
              <a:t>LE GUIDE D’ARCO</a:t>
            </a:r>
            <a:endParaRPr lang="it-IT" sz="2400" dirty="0">
              <a:solidFill>
                <a:srgbClr val="0070C0"/>
              </a:solidFill>
              <a:latin typeface="Alex Toth" pitchFamily="2" charset="0"/>
            </a:endParaRPr>
          </a:p>
        </p:txBody>
      </p:sp>
      <p:pic>
        <p:nvPicPr>
          <p:cNvPr id="3079" name="Picture 7" descr="http://www.editriceave.it/contenuti/copertine/CoverArco12_14-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228184" y="3202172"/>
            <a:ext cx="2567034" cy="2593914"/>
          </a:xfrm>
          <a:prstGeom prst="rect">
            <a:avLst/>
          </a:prstGeom>
          <a:solidFill>
            <a:srgbClr val="FFFFFF">
              <a:shade val="85000"/>
            </a:srgbClr>
          </a:solidFill>
          <a:ln w="88900" cap="sq">
            <a:solidFill>
              <a:srgbClr val="FFFFFF"/>
            </a:solidFill>
            <a:miter lim="800000"/>
          </a:ln>
          <a:effectLst>
            <a:glow rad="228600">
              <a:schemeClr val="bg1">
                <a:alpha val="40000"/>
              </a:schemeClr>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077"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23928" y="2708920"/>
            <a:ext cx="2654290" cy="2675027"/>
          </a:xfrm>
          <a:prstGeom prst="rect">
            <a:avLst/>
          </a:prstGeom>
          <a:solidFill>
            <a:srgbClr val="FFFFFF">
              <a:shade val="85000"/>
            </a:srgbClr>
          </a:solidFill>
          <a:ln w="88900" cap="sq">
            <a:solidFill>
              <a:srgbClr val="FFFFFF"/>
            </a:solidFill>
            <a:miter lim="800000"/>
          </a:ln>
          <a:effectLst>
            <a:glow rad="228600">
              <a:schemeClr val="bg1">
                <a:alpha val="40000"/>
              </a:schemeClr>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074" name="Picture 2" descr="http://www.editriceave.it/contenuti/copertine/CoverArco_6_8_.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691680" y="3047822"/>
            <a:ext cx="2687668" cy="2736791"/>
          </a:xfrm>
          <a:prstGeom prst="rect">
            <a:avLst/>
          </a:prstGeom>
          <a:solidFill>
            <a:srgbClr val="FFFFFF">
              <a:shade val="85000"/>
            </a:srgbClr>
          </a:solidFill>
          <a:ln w="88900" cap="sq">
            <a:solidFill>
              <a:srgbClr val="FFFFFF"/>
            </a:solidFill>
            <a:miter lim="800000"/>
          </a:ln>
          <a:effectLst>
            <a:glow rad="228600">
              <a:schemeClr val="bg1">
                <a:alpha val="40000"/>
              </a:schemeClr>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081" name="Picture 9" descr="http://www.editriceave.it/contenuti/copertine/CoverPiccolissimi.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79512" y="2420888"/>
            <a:ext cx="2594699" cy="2662624"/>
          </a:xfrm>
          <a:prstGeom prst="rect">
            <a:avLst/>
          </a:prstGeom>
          <a:solidFill>
            <a:srgbClr val="FFFFFF">
              <a:shade val="85000"/>
            </a:srgbClr>
          </a:solidFill>
          <a:ln w="88900" cap="sq">
            <a:solidFill>
              <a:srgbClr val="FFFFFF"/>
            </a:solidFill>
            <a:miter lim="800000"/>
          </a:ln>
          <a:effectLst>
            <a:glow rad="228600">
              <a:schemeClr val="bg1">
                <a:alpha val="40000"/>
              </a:schemeClr>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 xmlns:p14="http://schemas.microsoft.com/office/powerpoint/2010/main" val="16437000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it-IT" sz="2400" dirty="0" smtClean="0">
                <a:solidFill>
                  <a:srgbClr val="0070C0"/>
                </a:solidFill>
                <a:latin typeface="Alex Toth" pitchFamily="2" charset="0"/>
              </a:rPr>
              <a:t>IL CAMMINO DEI PICCOLISSIMI</a:t>
            </a:r>
            <a:endParaRPr lang="it-IT" sz="2400" dirty="0">
              <a:solidFill>
                <a:srgbClr val="0070C0"/>
              </a:solidFill>
              <a:latin typeface="Alex Toth" pitchFamily="2" charset="0"/>
            </a:endParaRPr>
          </a:p>
        </p:txBody>
      </p:sp>
      <p:sp>
        <p:nvSpPr>
          <p:cNvPr id="2" name="Sottotitolo 1"/>
          <p:cNvSpPr>
            <a:spLocks noGrp="1"/>
          </p:cNvSpPr>
          <p:nvPr>
            <p:ph idx="1"/>
          </p:nvPr>
        </p:nvSpPr>
        <p:spPr>
          <a:gradFill>
            <a:gsLst>
              <a:gs pos="0">
                <a:schemeClr val="accent1">
                  <a:tint val="50000"/>
                  <a:satMod val="300000"/>
                  <a:alpha val="75000"/>
                </a:schemeClr>
              </a:gs>
              <a:gs pos="35000">
                <a:schemeClr val="accent1">
                  <a:tint val="37000"/>
                  <a:satMod val="300000"/>
                </a:schemeClr>
              </a:gs>
              <a:gs pos="100000">
                <a:schemeClr val="accent1">
                  <a:tint val="15000"/>
                  <a:satMod val="350000"/>
                </a:schemeClr>
              </a:gs>
            </a:gsLst>
          </a:gradFill>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r>
              <a:rPr lang="it-IT" dirty="0">
                <a:solidFill>
                  <a:srgbClr val="0070C0"/>
                </a:solidFill>
              </a:rPr>
              <a:t>Il cammino annuale </a:t>
            </a:r>
            <a:r>
              <a:rPr lang="it-IT" dirty="0" smtClean="0">
                <a:solidFill>
                  <a:srgbClr val="0070C0"/>
                </a:solidFill>
              </a:rPr>
              <a:t>si </a:t>
            </a:r>
            <a:r>
              <a:rPr lang="it-IT" dirty="0">
                <a:solidFill>
                  <a:srgbClr val="0070C0"/>
                </a:solidFill>
              </a:rPr>
              <a:t>articola intorno a sei schede operative pensate per sostenere il cammino dei gruppi ”piccolissimi”; esse si riferiscono ad alcune tematiche particolarmente vicine alla realtà vissuta da questi piccoli ed ispirate dal Catechismo per i fanciulli “Lasciate che i bambini vengano a me”. </a:t>
            </a:r>
          </a:p>
        </p:txBody>
      </p:sp>
    </p:spTree>
    <p:extLst>
      <p:ext uri="{BB962C8B-B14F-4D97-AF65-F5344CB8AC3E}">
        <p14:creationId xmlns="" xmlns:p14="http://schemas.microsoft.com/office/powerpoint/2010/main" val="25551879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it-IT" sz="2400" dirty="0" smtClean="0">
                <a:solidFill>
                  <a:srgbClr val="0070C0"/>
                </a:solidFill>
                <a:latin typeface="Alex Toth" pitchFamily="2" charset="0"/>
              </a:rPr>
              <a:t>IL CAMMINO DEI PICCOLISSIMI</a:t>
            </a:r>
            <a:endParaRPr lang="it-IT" sz="2400" dirty="0">
              <a:solidFill>
                <a:srgbClr val="0070C0"/>
              </a:solidFill>
              <a:latin typeface="Alex Toth" pitchFamily="2" charset="0"/>
            </a:endParaRPr>
          </a:p>
        </p:txBody>
      </p:sp>
      <p:sp>
        <p:nvSpPr>
          <p:cNvPr id="2" name="Sottotitolo 1"/>
          <p:cNvSpPr>
            <a:spLocks noGrp="1"/>
          </p:cNvSpPr>
          <p:nvPr>
            <p:ph idx="1"/>
          </p:nvPr>
        </p:nvSpPr>
        <p:spPr>
          <a:gradFill>
            <a:gsLst>
              <a:gs pos="0">
                <a:schemeClr val="accent1">
                  <a:tint val="50000"/>
                  <a:satMod val="300000"/>
                  <a:alpha val="75000"/>
                </a:schemeClr>
              </a:gs>
              <a:gs pos="35000">
                <a:schemeClr val="accent1">
                  <a:tint val="37000"/>
                  <a:satMod val="300000"/>
                </a:schemeClr>
              </a:gs>
              <a:gs pos="100000">
                <a:schemeClr val="accent1">
                  <a:tint val="15000"/>
                  <a:satMod val="350000"/>
                </a:schemeClr>
              </a:gs>
            </a:gsLst>
          </a:gradFill>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r>
              <a:rPr lang="it-IT" dirty="0">
                <a:solidFill>
                  <a:srgbClr val="0070C0"/>
                </a:solidFill>
              </a:rPr>
              <a:t>Queste schede tematiche hanno il seguente sviluppo:</a:t>
            </a:r>
          </a:p>
          <a:p>
            <a:pPr lvl="1"/>
            <a:r>
              <a:rPr lang="it-IT" dirty="0">
                <a:solidFill>
                  <a:srgbClr val="0070C0"/>
                </a:solidFill>
              </a:rPr>
              <a:t>Io e il teatro</a:t>
            </a:r>
          </a:p>
          <a:p>
            <a:pPr lvl="1"/>
            <a:r>
              <a:rPr lang="it-IT" dirty="0">
                <a:solidFill>
                  <a:srgbClr val="0070C0"/>
                </a:solidFill>
              </a:rPr>
              <a:t>Io e la famiglia</a:t>
            </a:r>
          </a:p>
          <a:p>
            <a:pPr lvl="1"/>
            <a:r>
              <a:rPr lang="it-IT" dirty="0">
                <a:solidFill>
                  <a:srgbClr val="0070C0"/>
                </a:solidFill>
              </a:rPr>
              <a:t>Io e il Natale</a:t>
            </a:r>
          </a:p>
          <a:p>
            <a:pPr lvl="1"/>
            <a:r>
              <a:rPr lang="it-IT" dirty="0">
                <a:solidFill>
                  <a:srgbClr val="0070C0"/>
                </a:solidFill>
              </a:rPr>
              <a:t>Io e la festa</a:t>
            </a:r>
          </a:p>
          <a:p>
            <a:pPr lvl="1"/>
            <a:r>
              <a:rPr lang="it-IT" dirty="0">
                <a:solidFill>
                  <a:srgbClr val="0070C0"/>
                </a:solidFill>
              </a:rPr>
              <a:t>Io e la comunità</a:t>
            </a:r>
          </a:p>
          <a:p>
            <a:pPr lvl="1"/>
            <a:r>
              <a:rPr lang="it-IT" dirty="0">
                <a:solidFill>
                  <a:srgbClr val="0070C0"/>
                </a:solidFill>
              </a:rPr>
              <a:t>Io e la Pasqua</a:t>
            </a:r>
          </a:p>
          <a:p>
            <a:pPr lvl="1"/>
            <a:r>
              <a:rPr lang="it-IT" dirty="0">
                <a:solidFill>
                  <a:srgbClr val="0070C0"/>
                </a:solidFill>
              </a:rPr>
              <a:t>Io e il mondo</a:t>
            </a:r>
          </a:p>
        </p:txBody>
      </p:sp>
    </p:spTree>
    <p:extLst>
      <p:ext uri="{BB962C8B-B14F-4D97-AF65-F5344CB8AC3E}">
        <p14:creationId xmlns="" xmlns:p14="http://schemas.microsoft.com/office/powerpoint/2010/main" val="5013267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it-IT" sz="2400" dirty="0" smtClean="0">
                <a:solidFill>
                  <a:srgbClr val="0070C0"/>
                </a:solidFill>
                <a:latin typeface="Alex Toth" pitchFamily="2" charset="0"/>
              </a:rPr>
              <a:t>IL CAMMINO DEI PICCOLISSIMI</a:t>
            </a:r>
            <a:endParaRPr lang="it-IT" sz="2400" dirty="0">
              <a:solidFill>
                <a:srgbClr val="0070C0"/>
              </a:solidFill>
              <a:latin typeface="Alex Toth" pitchFamily="2" charset="0"/>
            </a:endParaRPr>
          </a:p>
        </p:txBody>
      </p:sp>
      <p:sp>
        <p:nvSpPr>
          <p:cNvPr id="2" name="Sottotitolo 1"/>
          <p:cNvSpPr>
            <a:spLocks noGrp="1"/>
          </p:cNvSpPr>
          <p:nvPr>
            <p:ph idx="1"/>
          </p:nvPr>
        </p:nvSpPr>
        <p:spPr>
          <a:gradFill>
            <a:gsLst>
              <a:gs pos="0">
                <a:schemeClr val="accent1">
                  <a:tint val="50000"/>
                  <a:satMod val="300000"/>
                  <a:alpha val="75000"/>
                </a:schemeClr>
              </a:gs>
              <a:gs pos="35000">
                <a:schemeClr val="accent1">
                  <a:tint val="37000"/>
                  <a:satMod val="300000"/>
                </a:schemeClr>
              </a:gs>
              <a:gs pos="100000">
                <a:schemeClr val="accent1">
                  <a:tint val="15000"/>
                  <a:satMod val="350000"/>
                </a:schemeClr>
              </a:gs>
            </a:gsLst>
          </a:gradFill>
        </p:spPr>
        <p:style>
          <a:lnRef idx="1">
            <a:schemeClr val="accent1"/>
          </a:lnRef>
          <a:fillRef idx="2">
            <a:schemeClr val="accent1"/>
          </a:fillRef>
          <a:effectRef idx="1">
            <a:schemeClr val="accent1"/>
          </a:effectRef>
          <a:fontRef idx="minor">
            <a:schemeClr val="dk1"/>
          </a:fontRef>
        </p:style>
        <p:txBody>
          <a:bodyPr>
            <a:normAutofit/>
          </a:bodyPr>
          <a:lstStyle/>
          <a:p>
            <a:r>
              <a:rPr lang="it-IT" dirty="0">
                <a:solidFill>
                  <a:srgbClr val="0070C0"/>
                </a:solidFill>
              </a:rPr>
              <a:t>Ogni scheda è strutturata su tre diversi momenti d’incontro: </a:t>
            </a:r>
          </a:p>
          <a:p>
            <a:pPr lvl="1"/>
            <a:r>
              <a:rPr lang="it-IT" dirty="0">
                <a:solidFill>
                  <a:srgbClr val="0070C0"/>
                </a:solidFill>
              </a:rPr>
              <a:t>INCONTRO CON UNA STORIA </a:t>
            </a:r>
          </a:p>
          <a:p>
            <a:pPr lvl="1"/>
            <a:r>
              <a:rPr lang="it-IT" dirty="0">
                <a:solidFill>
                  <a:srgbClr val="0070C0"/>
                </a:solidFill>
              </a:rPr>
              <a:t>INCONTRO CON UN TESTIMONE </a:t>
            </a:r>
          </a:p>
          <a:p>
            <a:pPr lvl="1"/>
            <a:r>
              <a:rPr lang="it-IT" dirty="0">
                <a:solidFill>
                  <a:srgbClr val="0070C0"/>
                </a:solidFill>
              </a:rPr>
              <a:t>INCONTRO CON LA PAROLA DI DIO </a:t>
            </a:r>
          </a:p>
        </p:txBody>
      </p:sp>
    </p:spTree>
    <p:extLst>
      <p:ext uri="{BB962C8B-B14F-4D97-AF65-F5344CB8AC3E}">
        <p14:creationId xmlns="" xmlns:p14="http://schemas.microsoft.com/office/powerpoint/2010/main" val="33674496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editriceave.it/contenuti/copertine/CoverAgenda.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975856" y="1700808"/>
            <a:ext cx="3192289" cy="4242916"/>
          </a:xfrm>
          <a:prstGeom prst="roundRect">
            <a:avLst>
              <a:gd name="adj" fmla="val 4167"/>
            </a:avLst>
          </a:prstGeom>
          <a:solidFill>
            <a:srgbClr val="FFFFFF"/>
          </a:solidFill>
          <a:ln w="76200" cap="sq">
            <a:solidFill>
              <a:schemeClr val="bg1"/>
            </a:solidFill>
            <a:miter lim="800000"/>
          </a:ln>
          <a:effectLst>
            <a:glow rad="1371600">
              <a:schemeClr val="bg1">
                <a:alpha val="60000"/>
              </a:schemeClr>
            </a:glow>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4" name="Titolo 3"/>
          <p:cNvSpPr>
            <a:spLocks noGrp="1"/>
          </p:cNvSpPr>
          <p:nvPr>
            <p:ph type="ctrTitle"/>
          </p:nvPr>
        </p:nvSpPr>
        <p:spPr>
          <a:xfrm>
            <a:off x="685800" y="260648"/>
            <a:ext cx="7772400" cy="1470025"/>
          </a:xfrm>
        </p:spPr>
        <p:style>
          <a:lnRef idx="1">
            <a:schemeClr val="accent1"/>
          </a:lnRef>
          <a:fillRef idx="2">
            <a:schemeClr val="accent1"/>
          </a:fillRef>
          <a:effectRef idx="1">
            <a:schemeClr val="accent1"/>
          </a:effectRef>
          <a:fontRef idx="minor">
            <a:schemeClr val="dk1"/>
          </a:fontRef>
        </p:style>
        <p:txBody>
          <a:bodyPr/>
          <a:lstStyle/>
          <a:p>
            <a:r>
              <a:rPr lang="it-IT" sz="2400" dirty="0" smtClean="0">
                <a:solidFill>
                  <a:srgbClr val="0070C0"/>
                </a:solidFill>
                <a:latin typeface="Alex Toth" pitchFamily="2" charset="0"/>
              </a:rPr>
              <a:t>L’agenda dell’educatore</a:t>
            </a:r>
            <a:endParaRPr lang="it-IT" sz="2400" dirty="0">
              <a:solidFill>
                <a:srgbClr val="0070C0"/>
              </a:solidFill>
              <a:latin typeface="Alex Toth" pitchFamily="2" charset="0"/>
            </a:endParaRPr>
          </a:p>
        </p:txBody>
      </p:sp>
    </p:spTree>
    <p:extLst>
      <p:ext uri="{BB962C8B-B14F-4D97-AF65-F5344CB8AC3E}">
        <p14:creationId xmlns="" xmlns:p14="http://schemas.microsoft.com/office/powerpoint/2010/main" val="10581742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it-IT" sz="2400" dirty="0" smtClean="0">
                <a:solidFill>
                  <a:srgbClr val="0070C0"/>
                </a:solidFill>
                <a:latin typeface="Alex Toth" pitchFamily="2" charset="0"/>
              </a:rPr>
              <a:t>Il formato famiglia - 1</a:t>
            </a:r>
            <a:endParaRPr lang="it-IT" sz="2400" dirty="0">
              <a:solidFill>
                <a:srgbClr val="0070C0"/>
              </a:solidFill>
              <a:latin typeface="Alex Toth" pitchFamily="2" charset="0"/>
            </a:endParaRPr>
          </a:p>
        </p:txBody>
      </p:sp>
      <p:sp>
        <p:nvSpPr>
          <p:cNvPr id="2" name="Sottotitolo 1"/>
          <p:cNvSpPr>
            <a:spLocks noGrp="1"/>
          </p:cNvSpPr>
          <p:nvPr>
            <p:ph idx="1"/>
          </p:nvPr>
        </p:nvSpPr>
        <p:spPr>
          <a:gradFill>
            <a:gsLst>
              <a:gs pos="0">
                <a:schemeClr val="accent1">
                  <a:tint val="50000"/>
                  <a:satMod val="300000"/>
                  <a:alpha val="75000"/>
                </a:schemeClr>
              </a:gs>
              <a:gs pos="35000">
                <a:schemeClr val="accent1">
                  <a:tint val="37000"/>
                  <a:satMod val="300000"/>
                </a:schemeClr>
              </a:gs>
              <a:gs pos="100000">
                <a:schemeClr val="accent1">
                  <a:tint val="15000"/>
                  <a:satMod val="350000"/>
                </a:schemeClr>
              </a:gs>
            </a:gsLst>
          </a:gradFill>
        </p:spPr>
        <p:style>
          <a:lnRef idx="1">
            <a:schemeClr val="accent1"/>
          </a:lnRef>
          <a:fillRef idx="2">
            <a:schemeClr val="accent1"/>
          </a:fillRef>
          <a:effectRef idx="1">
            <a:schemeClr val="accent1"/>
          </a:effectRef>
          <a:fontRef idx="minor">
            <a:schemeClr val="dk1"/>
          </a:fontRef>
        </p:style>
        <p:txBody>
          <a:bodyPr>
            <a:normAutofit fontScale="85000" lnSpcReduction="20000"/>
          </a:bodyPr>
          <a:lstStyle/>
          <a:p>
            <a:r>
              <a:rPr lang="it-IT" dirty="0">
                <a:solidFill>
                  <a:srgbClr val="0070C0"/>
                </a:solidFill>
              </a:rPr>
              <a:t>Questo sussidio nasce dalla collaborazione di genitori ed educatori, adulti e giovani di Azione Cattolica, che nella comune passione educativa, si spendono nel servizio per la crescita di fede dei bambini e dei ragazzi.</a:t>
            </a:r>
          </a:p>
          <a:p>
            <a:r>
              <a:rPr lang="it-IT" dirty="0">
                <a:solidFill>
                  <a:srgbClr val="0070C0"/>
                </a:solidFill>
              </a:rPr>
              <a:t>Il sussidio contiene:</a:t>
            </a:r>
          </a:p>
          <a:p>
            <a:pPr lvl="1"/>
            <a:r>
              <a:rPr lang="it-IT" sz="3100" dirty="0">
                <a:solidFill>
                  <a:srgbClr val="0070C0"/>
                </a:solidFill>
              </a:rPr>
              <a:t>un approfondimento del brano biblico di quest’anno, che può aiutare a concretizzare la Parola di Dio nella vita di ogni famiglia;</a:t>
            </a:r>
          </a:p>
          <a:p>
            <a:pPr lvl="1"/>
            <a:r>
              <a:rPr lang="it-IT" sz="3100" dirty="0">
                <a:solidFill>
                  <a:srgbClr val="0070C0"/>
                </a:solidFill>
              </a:rPr>
              <a:t>una scheda che aiuta a riflettere sul valore della famiglia, come esperienza di Chiesa;</a:t>
            </a:r>
          </a:p>
        </p:txBody>
      </p:sp>
    </p:spTree>
    <p:extLst>
      <p:ext uri="{BB962C8B-B14F-4D97-AF65-F5344CB8AC3E}">
        <p14:creationId xmlns="" xmlns:p14="http://schemas.microsoft.com/office/powerpoint/2010/main" val="34882978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it-IT" sz="2400" dirty="0" smtClean="0">
                <a:solidFill>
                  <a:srgbClr val="0070C0"/>
                </a:solidFill>
                <a:latin typeface="Alex Toth" pitchFamily="2" charset="0"/>
              </a:rPr>
              <a:t>Il formato famiglia - 2</a:t>
            </a:r>
            <a:endParaRPr lang="it-IT" sz="2400" dirty="0">
              <a:solidFill>
                <a:srgbClr val="0070C0"/>
              </a:solidFill>
              <a:latin typeface="Alex Toth" pitchFamily="2" charset="0"/>
            </a:endParaRPr>
          </a:p>
        </p:txBody>
      </p:sp>
      <p:sp>
        <p:nvSpPr>
          <p:cNvPr id="2" name="Sottotitolo 1"/>
          <p:cNvSpPr>
            <a:spLocks noGrp="1"/>
          </p:cNvSpPr>
          <p:nvPr>
            <p:ph idx="1"/>
          </p:nvPr>
        </p:nvSpPr>
        <p:spPr>
          <a:gradFill>
            <a:gsLst>
              <a:gs pos="0">
                <a:schemeClr val="accent1">
                  <a:tint val="50000"/>
                  <a:satMod val="300000"/>
                  <a:alpha val="75000"/>
                </a:schemeClr>
              </a:gs>
              <a:gs pos="35000">
                <a:schemeClr val="accent1">
                  <a:tint val="37000"/>
                  <a:satMod val="300000"/>
                </a:schemeClr>
              </a:gs>
              <a:gs pos="100000">
                <a:schemeClr val="accent1">
                  <a:tint val="15000"/>
                  <a:satMod val="350000"/>
                </a:schemeClr>
              </a:gs>
            </a:gsLst>
          </a:gradFill>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pPr lvl="1"/>
            <a:r>
              <a:rPr lang="it-IT" dirty="0">
                <a:solidFill>
                  <a:srgbClr val="0070C0"/>
                </a:solidFill>
              </a:rPr>
              <a:t>quattro schede che contengono uno spazio di riflessione per i genitori, stimolato dagli atteggiamenti e dalle domande che i ragazzi matureranno durante l’anno, una sintesi dei contenuti, che racchiudono il percorso per i bambini e i ragazzi, e dei suggerimenti di alcuni impegni concreti da vivere con i figli;</a:t>
            </a:r>
          </a:p>
          <a:p>
            <a:pPr lvl="1"/>
            <a:r>
              <a:rPr lang="it-IT" dirty="0">
                <a:solidFill>
                  <a:srgbClr val="0070C0"/>
                </a:solidFill>
              </a:rPr>
              <a:t>delle indicazioni utili per </a:t>
            </a:r>
            <a:r>
              <a:rPr lang="it-IT" b="1" dirty="0">
                <a:solidFill>
                  <a:srgbClr val="0070C0"/>
                </a:solidFill>
              </a:rPr>
              <a:t>le famiglie del piccolissimi</a:t>
            </a:r>
            <a:r>
              <a:rPr lang="it-IT" dirty="0">
                <a:solidFill>
                  <a:srgbClr val="0070C0"/>
                </a:solidFill>
              </a:rPr>
              <a:t> per aiutare i bambini ad interiorizzare ancora di più i contenuti delle sette schede che scandiscono il loro cammino.</a:t>
            </a:r>
          </a:p>
        </p:txBody>
      </p:sp>
    </p:spTree>
    <p:extLst>
      <p:ext uri="{BB962C8B-B14F-4D97-AF65-F5344CB8AC3E}">
        <p14:creationId xmlns="" xmlns:p14="http://schemas.microsoft.com/office/powerpoint/2010/main" val="35101476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it-IT" sz="2400" dirty="0" smtClean="0">
                <a:solidFill>
                  <a:srgbClr val="0070C0"/>
                </a:solidFill>
                <a:latin typeface="Alex Toth" pitchFamily="2" charset="0"/>
              </a:rPr>
              <a:t>Il formato famiglia - 3</a:t>
            </a:r>
            <a:endParaRPr lang="it-IT" sz="2400" dirty="0">
              <a:solidFill>
                <a:srgbClr val="0070C0"/>
              </a:solidFill>
              <a:latin typeface="Alex Toth" pitchFamily="2" charset="0"/>
            </a:endParaRPr>
          </a:p>
        </p:txBody>
      </p:sp>
      <p:sp>
        <p:nvSpPr>
          <p:cNvPr id="2" name="Sottotitolo 1"/>
          <p:cNvSpPr>
            <a:spLocks noGrp="1"/>
          </p:cNvSpPr>
          <p:nvPr>
            <p:ph idx="1"/>
          </p:nvPr>
        </p:nvSpPr>
        <p:spPr>
          <a:gradFill>
            <a:gsLst>
              <a:gs pos="0">
                <a:schemeClr val="accent1">
                  <a:tint val="50000"/>
                  <a:satMod val="300000"/>
                  <a:alpha val="75000"/>
                </a:schemeClr>
              </a:gs>
              <a:gs pos="35000">
                <a:schemeClr val="accent1">
                  <a:tint val="37000"/>
                  <a:satMod val="300000"/>
                </a:schemeClr>
              </a:gs>
              <a:gs pos="100000">
                <a:schemeClr val="accent1">
                  <a:tint val="15000"/>
                  <a:satMod val="350000"/>
                </a:schemeClr>
              </a:gs>
            </a:gsLst>
          </a:gradFill>
        </p:spPr>
        <p:style>
          <a:lnRef idx="1">
            <a:schemeClr val="accent1"/>
          </a:lnRef>
          <a:fillRef idx="2">
            <a:schemeClr val="accent1"/>
          </a:fillRef>
          <a:effectRef idx="1">
            <a:schemeClr val="accent1"/>
          </a:effectRef>
          <a:fontRef idx="minor">
            <a:schemeClr val="dk1"/>
          </a:fontRef>
        </p:style>
        <p:txBody>
          <a:bodyPr>
            <a:normAutofit fontScale="85000" lnSpcReduction="20000"/>
          </a:bodyPr>
          <a:lstStyle/>
          <a:p>
            <a:pPr marL="0" indent="0">
              <a:buNone/>
            </a:pPr>
            <a:r>
              <a:rPr lang="it-IT" dirty="0" smtClean="0">
                <a:solidFill>
                  <a:srgbClr val="0070C0"/>
                </a:solidFill>
              </a:rPr>
              <a:t>UN CAMMINO CON LA FAMIGLIA</a:t>
            </a:r>
          </a:p>
          <a:p>
            <a:pPr marL="0" indent="0">
              <a:buNone/>
            </a:pPr>
            <a:r>
              <a:rPr lang="it-IT" dirty="0" smtClean="0">
                <a:solidFill>
                  <a:srgbClr val="0070C0"/>
                </a:solidFill>
              </a:rPr>
              <a:t>Quest’anno </a:t>
            </a:r>
            <a:r>
              <a:rPr lang="it-IT" dirty="0">
                <a:solidFill>
                  <a:srgbClr val="0070C0"/>
                </a:solidFill>
              </a:rPr>
              <a:t>è possibile scaricare dal sito www.acr.azionecattolica.it un itinerario per i genitori strutturato in 4 schede, una per fase temporale, che approfondisce i contenuti del cammino dei ragazzi, riletti  in base all’esperienza genitoriale e di adulti. In ogni scheda c’è un riferimento  all’atteggiamento della fase, ai contenuti del cammino dei ragazzi e un brano biblico tratto dal vangelo di Luca. L’incontro diretto con la Parola, attraverso un’attività di confronto, ha lo scopo di far incontrare i genitori  con le Parola. </a:t>
            </a:r>
          </a:p>
        </p:txBody>
      </p:sp>
    </p:spTree>
    <p:extLst>
      <p:ext uri="{BB962C8B-B14F-4D97-AF65-F5344CB8AC3E}">
        <p14:creationId xmlns="" xmlns:p14="http://schemas.microsoft.com/office/powerpoint/2010/main" val="9084169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lvl="0"/>
            <a:r>
              <a:rPr lang="it-IT" dirty="0"/>
              <a:t>IDEA GENERALE - 1</a:t>
            </a:r>
          </a:p>
        </p:txBody>
      </p:sp>
      <p:sp>
        <p:nvSpPr>
          <p:cNvPr id="3" name="Segnaposto contenuto 2"/>
          <p:cNvSpPr>
            <a:spLocks noGrp="1"/>
          </p:cNvSpPr>
          <p:nvPr>
            <p:ph idx="1"/>
          </p:nvPr>
        </p:nvSpPr>
        <p:spPr/>
        <p:txBody>
          <a:bodyPr>
            <a:normAutofit/>
          </a:bodyPr>
          <a:lstStyle/>
          <a:p>
            <a:r>
              <a:rPr lang="it-IT" sz="2400" dirty="0"/>
              <a:t>Nell’anno della novità i ragazzi scoprono la profonda bellezza dell’incontro con la persona e il mistero di Gesù; un incontro che scaturisce dal sentirsi cercati, accompagnati, chiamati da Colui che legge le righe più profonde del nostro cuore. </a:t>
            </a:r>
          </a:p>
          <a:p>
            <a:r>
              <a:rPr lang="it-IT" sz="2400" dirty="0"/>
              <a:t>I ragazzi nell’anno della Novità possono mettersi in ascolto dell’Amore che cerca e custodisce, possono scoprire che basta poca attenzione per scoprirsi amati da Dio. </a:t>
            </a:r>
          </a:p>
        </p:txBody>
      </p:sp>
    </p:spTree>
    <p:extLst>
      <p:ext uri="{BB962C8B-B14F-4D97-AF65-F5344CB8AC3E}">
        <p14:creationId xmlns="" xmlns:p14="http://schemas.microsoft.com/office/powerpoint/2010/main" val="32166053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it-IT" sz="2400" dirty="0" smtClean="0">
                <a:solidFill>
                  <a:srgbClr val="0070C0"/>
                </a:solidFill>
                <a:latin typeface="Alex Toth" pitchFamily="2" charset="0"/>
              </a:rPr>
              <a:t>GLI ITINERARI DI SPIRITUALIT</a:t>
            </a:r>
            <a:r>
              <a:rPr lang="it-IT" sz="2400" dirty="0" smtClean="0">
                <a:solidFill>
                  <a:srgbClr val="0070C0"/>
                </a:solidFill>
                <a:latin typeface="Alex Toth"/>
              </a:rPr>
              <a:t>Á - 1</a:t>
            </a:r>
            <a:endParaRPr lang="it-IT" sz="2400" dirty="0">
              <a:solidFill>
                <a:srgbClr val="0070C0"/>
              </a:solidFill>
              <a:latin typeface="Alex Toth" pitchFamily="2" charset="0"/>
            </a:endParaRPr>
          </a:p>
        </p:txBody>
      </p:sp>
      <p:sp>
        <p:nvSpPr>
          <p:cNvPr id="2" name="Sottotitolo 1"/>
          <p:cNvSpPr>
            <a:spLocks noGrp="1"/>
          </p:cNvSpPr>
          <p:nvPr>
            <p:ph idx="1"/>
          </p:nvPr>
        </p:nvSpPr>
        <p:spPr>
          <a:gradFill>
            <a:gsLst>
              <a:gs pos="0">
                <a:schemeClr val="accent1">
                  <a:tint val="50000"/>
                  <a:satMod val="300000"/>
                  <a:alpha val="75000"/>
                </a:schemeClr>
              </a:gs>
              <a:gs pos="35000">
                <a:schemeClr val="accent1">
                  <a:tint val="37000"/>
                  <a:satMod val="300000"/>
                </a:schemeClr>
              </a:gs>
              <a:gs pos="100000">
                <a:schemeClr val="accent1">
                  <a:tint val="15000"/>
                  <a:satMod val="350000"/>
                </a:schemeClr>
              </a:gs>
            </a:gsLst>
          </a:gradFill>
        </p:spPr>
        <p:style>
          <a:lnRef idx="1">
            <a:schemeClr val="accent1"/>
          </a:lnRef>
          <a:fillRef idx="2">
            <a:schemeClr val="accent1"/>
          </a:fillRef>
          <a:effectRef idx="1">
            <a:schemeClr val="accent1"/>
          </a:effectRef>
          <a:fontRef idx="minor">
            <a:schemeClr val="dk1"/>
          </a:fontRef>
        </p:style>
        <p:txBody>
          <a:bodyPr>
            <a:normAutofit fontScale="92500"/>
          </a:bodyPr>
          <a:lstStyle/>
          <a:p>
            <a:pPr marL="0" indent="0">
              <a:buNone/>
            </a:pPr>
            <a:r>
              <a:rPr lang="it-IT" dirty="0">
                <a:solidFill>
                  <a:srgbClr val="0070C0"/>
                </a:solidFill>
              </a:rPr>
              <a:t>OBIETTIVI: </a:t>
            </a:r>
          </a:p>
          <a:p>
            <a:pPr lvl="1"/>
            <a:r>
              <a:rPr lang="it-IT" dirty="0">
                <a:solidFill>
                  <a:srgbClr val="0070C0"/>
                </a:solidFill>
              </a:rPr>
              <a:t>Curare la dimensione della vita spirituale dei ragazzi; </a:t>
            </a:r>
          </a:p>
          <a:p>
            <a:pPr lvl="1"/>
            <a:r>
              <a:rPr lang="it-IT" dirty="0">
                <a:solidFill>
                  <a:srgbClr val="0070C0"/>
                </a:solidFill>
              </a:rPr>
              <a:t>Offrire una particolare occasione ai ragazzi di ascolto profondo della Parola di Dio, di </a:t>
            </a:r>
            <a:r>
              <a:rPr lang="it-IT" dirty="0" smtClean="0">
                <a:solidFill>
                  <a:srgbClr val="0070C0"/>
                </a:solidFill>
              </a:rPr>
              <a:t>riflessione </a:t>
            </a:r>
            <a:r>
              <a:rPr lang="it-IT" dirty="0">
                <a:solidFill>
                  <a:srgbClr val="0070C0"/>
                </a:solidFill>
              </a:rPr>
              <a:t>su se stessi e sulla propria vita di fede; </a:t>
            </a:r>
          </a:p>
          <a:p>
            <a:pPr lvl="1"/>
            <a:r>
              <a:rPr lang="it-IT" dirty="0">
                <a:solidFill>
                  <a:srgbClr val="0070C0"/>
                </a:solidFill>
              </a:rPr>
              <a:t>Far vivere delle esperienze di incontro con il Signore nella preghiera e nel silenzio per far scoprire ai ragazzi la bellezza di una vita vissuta in compagnia di Gesù; </a:t>
            </a:r>
          </a:p>
        </p:txBody>
      </p:sp>
    </p:spTree>
    <p:extLst>
      <p:ext uri="{BB962C8B-B14F-4D97-AF65-F5344CB8AC3E}">
        <p14:creationId xmlns="" xmlns:p14="http://schemas.microsoft.com/office/powerpoint/2010/main" val="231701882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it-IT" sz="2400" dirty="0" smtClean="0">
                <a:solidFill>
                  <a:srgbClr val="0070C0"/>
                </a:solidFill>
                <a:latin typeface="Alex Toth" pitchFamily="2" charset="0"/>
              </a:rPr>
              <a:t>GLI ITINERARI DI SPIRITUALIT</a:t>
            </a:r>
            <a:r>
              <a:rPr lang="it-IT" sz="2400" dirty="0" smtClean="0">
                <a:solidFill>
                  <a:srgbClr val="0070C0"/>
                </a:solidFill>
                <a:latin typeface="Alex Toth"/>
              </a:rPr>
              <a:t>Á - 3</a:t>
            </a:r>
            <a:endParaRPr lang="it-IT" sz="2400" dirty="0">
              <a:solidFill>
                <a:srgbClr val="0070C0"/>
              </a:solidFill>
              <a:latin typeface="Alex Toth" pitchFamily="2" charset="0"/>
            </a:endParaRPr>
          </a:p>
        </p:txBody>
      </p:sp>
      <p:sp>
        <p:nvSpPr>
          <p:cNvPr id="2" name="Sottotitolo 1"/>
          <p:cNvSpPr>
            <a:spLocks noGrp="1"/>
          </p:cNvSpPr>
          <p:nvPr>
            <p:ph idx="1"/>
          </p:nvPr>
        </p:nvSpPr>
        <p:spPr>
          <a:gradFill>
            <a:gsLst>
              <a:gs pos="0">
                <a:schemeClr val="accent1">
                  <a:tint val="50000"/>
                  <a:satMod val="300000"/>
                  <a:alpha val="75000"/>
                </a:schemeClr>
              </a:gs>
              <a:gs pos="35000">
                <a:schemeClr val="accent1">
                  <a:tint val="37000"/>
                  <a:satMod val="300000"/>
                </a:schemeClr>
              </a:gs>
              <a:gs pos="100000">
                <a:schemeClr val="accent1">
                  <a:tint val="15000"/>
                  <a:satMod val="350000"/>
                </a:schemeClr>
              </a:gs>
            </a:gsLst>
          </a:gradFill>
        </p:spPr>
        <p:style>
          <a:lnRef idx="1">
            <a:schemeClr val="accent1"/>
          </a:lnRef>
          <a:fillRef idx="2">
            <a:schemeClr val="accent1"/>
          </a:fillRef>
          <a:effectRef idx="1">
            <a:schemeClr val="accent1"/>
          </a:effectRef>
          <a:fontRef idx="minor">
            <a:schemeClr val="dk1"/>
          </a:fontRef>
        </p:style>
        <p:txBody>
          <a:bodyPr>
            <a:normAutofit fontScale="77500" lnSpcReduction="20000"/>
          </a:bodyPr>
          <a:lstStyle/>
          <a:p>
            <a:pPr lvl="0"/>
            <a:r>
              <a:rPr lang="it-IT" dirty="0">
                <a:solidFill>
                  <a:srgbClr val="0070C0"/>
                </a:solidFill>
              </a:rPr>
              <a:t>Lectio: </a:t>
            </a:r>
            <a:r>
              <a:rPr lang="it-IT" i="1" dirty="0">
                <a:solidFill>
                  <a:srgbClr val="0070C0"/>
                </a:solidFill>
              </a:rPr>
              <a:t>Voi stessi date loro da mangiare</a:t>
            </a:r>
            <a:endParaRPr lang="it-IT" dirty="0">
              <a:solidFill>
                <a:srgbClr val="0070C0"/>
              </a:solidFill>
            </a:endParaRPr>
          </a:p>
          <a:p>
            <a:pPr lvl="0"/>
            <a:r>
              <a:rPr lang="it-IT" dirty="0">
                <a:solidFill>
                  <a:srgbClr val="0070C0"/>
                </a:solidFill>
              </a:rPr>
              <a:t>Week-end: </a:t>
            </a:r>
            <a:r>
              <a:rPr lang="it-IT" i="1" dirty="0">
                <a:solidFill>
                  <a:srgbClr val="0070C0"/>
                </a:solidFill>
              </a:rPr>
              <a:t>Ordinò di darle da mangiare</a:t>
            </a:r>
            <a:endParaRPr lang="it-IT" dirty="0">
              <a:solidFill>
                <a:srgbClr val="0070C0"/>
              </a:solidFill>
            </a:endParaRPr>
          </a:p>
          <a:p>
            <a:pPr lvl="0"/>
            <a:r>
              <a:rPr lang="it-IT" dirty="0">
                <a:solidFill>
                  <a:srgbClr val="0070C0"/>
                </a:solidFill>
              </a:rPr>
              <a:t>Ritiro: </a:t>
            </a:r>
            <a:r>
              <a:rPr lang="it-IT" i="1" dirty="0">
                <a:solidFill>
                  <a:srgbClr val="0070C0"/>
                </a:solidFill>
              </a:rPr>
              <a:t>Si stupirono delle cose dette</a:t>
            </a:r>
            <a:endParaRPr lang="it-IT" dirty="0">
              <a:solidFill>
                <a:srgbClr val="0070C0"/>
              </a:solidFill>
            </a:endParaRPr>
          </a:p>
          <a:p>
            <a:pPr lvl="0"/>
            <a:r>
              <a:rPr lang="it-IT" dirty="0">
                <a:solidFill>
                  <a:srgbClr val="0070C0"/>
                </a:solidFill>
              </a:rPr>
              <a:t>Sussidio Avvento 6/10: </a:t>
            </a:r>
            <a:r>
              <a:rPr lang="it-IT" i="1" dirty="0">
                <a:solidFill>
                  <a:srgbClr val="0070C0"/>
                </a:solidFill>
              </a:rPr>
              <a:t>Beata colei che ha creduto</a:t>
            </a:r>
            <a:endParaRPr lang="it-IT" dirty="0">
              <a:solidFill>
                <a:srgbClr val="0070C0"/>
              </a:solidFill>
            </a:endParaRPr>
          </a:p>
          <a:p>
            <a:pPr lvl="0"/>
            <a:r>
              <a:rPr lang="it-IT" dirty="0">
                <a:solidFill>
                  <a:srgbClr val="0070C0"/>
                </a:solidFill>
              </a:rPr>
              <a:t>Sussidio Avvento 11/14: </a:t>
            </a:r>
            <a:r>
              <a:rPr lang="it-IT" i="1" dirty="0">
                <a:solidFill>
                  <a:srgbClr val="0070C0"/>
                </a:solidFill>
              </a:rPr>
              <a:t>Preparate la via del Signore</a:t>
            </a:r>
            <a:endParaRPr lang="it-IT" dirty="0">
              <a:solidFill>
                <a:srgbClr val="0070C0"/>
              </a:solidFill>
            </a:endParaRPr>
          </a:p>
          <a:p>
            <a:pPr lvl="0"/>
            <a:r>
              <a:rPr lang="it-IT" dirty="0">
                <a:solidFill>
                  <a:srgbClr val="0070C0"/>
                </a:solidFill>
              </a:rPr>
              <a:t>Sussidio Quaresima 6/10</a:t>
            </a:r>
            <a:r>
              <a:rPr lang="it-IT" i="1" dirty="0">
                <a:solidFill>
                  <a:srgbClr val="0070C0"/>
                </a:solidFill>
              </a:rPr>
              <a:t>: Perché la tua fede non venga meno</a:t>
            </a:r>
            <a:endParaRPr lang="it-IT" dirty="0">
              <a:solidFill>
                <a:srgbClr val="0070C0"/>
              </a:solidFill>
            </a:endParaRPr>
          </a:p>
          <a:p>
            <a:pPr lvl="0"/>
            <a:r>
              <a:rPr lang="it-IT" dirty="0">
                <a:solidFill>
                  <a:srgbClr val="0070C0"/>
                </a:solidFill>
              </a:rPr>
              <a:t>Sussidio Quaresima 11/14: </a:t>
            </a:r>
            <a:r>
              <a:rPr lang="it-IT" i="1" dirty="0">
                <a:solidFill>
                  <a:srgbClr val="0070C0"/>
                </a:solidFill>
              </a:rPr>
              <a:t>Li condusse su un alto monte</a:t>
            </a:r>
            <a:endParaRPr lang="it-IT" dirty="0">
              <a:solidFill>
                <a:srgbClr val="0070C0"/>
              </a:solidFill>
            </a:endParaRPr>
          </a:p>
          <a:p>
            <a:pPr marL="0" indent="0">
              <a:buNone/>
            </a:pPr>
            <a:endParaRPr lang="it-IT" dirty="0" smtClean="0">
              <a:solidFill>
                <a:srgbClr val="0070C0"/>
              </a:solidFill>
            </a:endParaRPr>
          </a:p>
          <a:p>
            <a:pPr marL="0" indent="0">
              <a:buNone/>
            </a:pPr>
            <a:r>
              <a:rPr lang="it-IT" dirty="0" smtClean="0">
                <a:solidFill>
                  <a:srgbClr val="0070C0"/>
                </a:solidFill>
              </a:rPr>
              <a:t>In </a:t>
            </a:r>
            <a:r>
              <a:rPr lang="it-IT" dirty="0">
                <a:solidFill>
                  <a:srgbClr val="0070C0"/>
                </a:solidFill>
              </a:rPr>
              <a:t>più: Sussidio di spiritualità di avvento e quaresima per i piccolissimi e lectio divina per i piccolissimi scaricabili dal sito</a:t>
            </a:r>
          </a:p>
        </p:txBody>
      </p:sp>
    </p:spTree>
    <p:extLst>
      <p:ext uri="{BB962C8B-B14F-4D97-AF65-F5344CB8AC3E}">
        <p14:creationId xmlns="" xmlns:p14="http://schemas.microsoft.com/office/powerpoint/2010/main" val="424278361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it-IT" sz="2400" dirty="0" smtClean="0">
                <a:solidFill>
                  <a:srgbClr val="0070C0"/>
                </a:solidFill>
                <a:latin typeface="Alex Toth" pitchFamily="2" charset="0"/>
              </a:rPr>
              <a:t>CAMPO SCUOLA - 1</a:t>
            </a:r>
            <a:endParaRPr lang="it-IT" sz="2400" dirty="0">
              <a:solidFill>
                <a:srgbClr val="0070C0"/>
              </a:solidFill>
              <a:latin typeface="Alex Toth" pitchFamily="2" charset="0"/>
            </a:endParaRPr>
          </a:p>
        </p:txBody>
      </p:sp>
      <p:sp>
        <p:nvSpPr>
          <p:cNvPr id="2" name="Sottotitolo 1"/>
          <p:cNvSpPr>
            <a:spLocks noGrp="1"/>
          </p:cNvSpPr>
          <p:nvPr>
            <p:ph idx="1"/>
          </p:nvPr>
        </p:nvSpPr>
        <p:spPr>
          <a:gradFill>
            <a:gsLst>
              <a:gs pos="0">
                <a:schemeClr val="accent1">
                  <a:tint val="50000"/>
                  <a:satMod val="300000"/>
                  <a:alpha val="75000"/>
                </a:schemeClr>
              </a:gs>
              <a:gs pos="35000">
                <a:schemeClr val="accent1">
                  <a:tint val="37000"/>
                  <a:satMod val="300000"/>
                </a:schemeClr>
              </a:gs>
              <a:gs pos="100000">
                <a:schemeClr val="accent1">
                  <a:tint val="15000"/>
                  <a:satMod val="350000"/>
                </a:schemeClr>
              </a:gs>
            </a:gsLst>
          </a:gradFill>
        </p:spPr>
        <p:style>
          <a:lnRef idx="1">
            <a:schemeClr val="accent1"/>
          </a:lnRef>
          <a:fillRef idx="2">
            <a:schemeClr val="accent1"/>
          </a:fillRef>
          <a:effectRef idx="1">
            <a:schemeClr val="accent1"/>
          </a:effectRef>
          <a:fontRef idx="minor">
            <a:schemeClr val="dk1"/>
          </a:fontRef>
        </p:style>
        <p:txBody>
          <a:bodyPr>
            <a:normAutofit fontScale="77500" lnSpcReduction="20000"/>
          </a:bodyPr>
          <a:lstStyle/>
          <a:p>
            <a:r>
              <a:rPr lang="it-IT" dirty="0">
                <a:solidFill>
                  <a:srgbClr val="0070C0"/>
                </a:solidFill>
              </a:rPr>
              <a:t>Il percorso che i ragazzi hanno vissuto durante l’anno, riscoprendo Gesù al centro della loro vita, come Uomo nuovo, si arricchisce ulteriormente con la proposta formativa del campo scuola, </a:t>
            </a:r>
            <a:r>
              <a:rPr lang="it-IT" i="1" dirty="0">
                <a:solidFill>
                  <a:srgbClr val="0070C0"/>
                </a:solidFill>
              </a:rPr>
              <a:t>Con tutto il cuore: Davide, un piccolo, grande re</a:t>
            </a:r>
            <a:r>
              <a:rPr lang="it-IT" dirty="0">
                <a:solidFill>
                  <a:srgbClr val="0070C0"/>
                </a:solidFill>
              </a:rPr>
              <a:t>. La storia di Davide aiuta a rileggere la vita di Gesù e a conoscere le tappe di preparazione della sua venuta, che Dio ha predisposto nell’Antico Testamento.</a:t>
            </a:r>
          </a:p>
          <a:p>
            <a:r>
              <a:rPr lang="it-IT" dirty="0">
                <a:solidFill>
                  <a:srgbClr val="0070C0"/>
                </a:solidFill>
              </a:rPr>
              <a:t>Dal Palazzo del trono, Davide coinvolge i bambini e i ragazzi nel racconto della sua storia. Li </a:t>
            </a:r>
            <a:r>
              <a:rPr lang="it-IT" dirty="0" smtClean="0">
                <a:solidFill>
                  <a:srgbClr val="0070C0"/>
                </a:solidFill>
              </a:rPr>
              <a:t>accompagna, ogni </a:t>
            </a:r>
            <a:r>
              <a:rPr lang="it-IT" dirty="0">
                <a:solidFill>
                  <a:srgbClr val="0070C0"/>
                </a:solidFill>
              </a:rPr>
              <a:t>giorno, a maturare il rapporto personale e intimo con il Signore, grazie al suo desiderio costante di </a:t>
            </a:r>
            <a:r>
              <a:rPr lang="it-IT" dirty="0" smtClean="0">
                <a:solidFill>
                  <a:srgbClr val="0070C0"/>
                </a:solidFill>
              </a:rPr>
              <a:t>affidare, </a:t>
            </a:r>
            <a:r>
              <a:rPr lang="it-IT" dirty="0">
                <a:solidFill>
                  <a:srgbClr val="0070C0"/>
                </a:solidFill>
              </a:rPr>
              <a:t>con la preghiera dei Salmi, la sua vita a Lui. </a:t>
            </a:r>
          </a:p>
        </p:txBody>
      </p:sp>
    </p:spTree>
    <p:extLst>
      <p:ext uri="{BB962C8B-B14F-4D97-AF65-F5344CB8AC3E}">
        <p14:creationId xmlns="" xmlns:p14="http://schemas.microsoft.com/office/powerpoint/2010/main" val="38967670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lvl="0"/>
            <a:r>
              <a:rPr lang="it-IT" dirty="0"/>
              <a:t>IDEA GENERALE - </a:t>
            </a:r>
            <a:r>
              <a:rPr lang="it-IT" dirty="0" smtClean="0"/>
              <a:t>2</a:t>
            </a:r>
            <a:endParaRPr lang="it-IT" dirty="0"/>
          </a:p>
        </p:txBody>
      </p:sp>
      <p:sp>
        <p:nvSpPr>
          <p:cNvPr id="3" name="Segnaposto contenuto 2"/>
          <p:cNvSpPr>
            <a:spLocks noGrp="1"/>
          </p:cNvSpPr>
          <p:nvPr>
            <p:ph idx="1"/>
          </p:nvPr>
        </p:nvSpPr>
        <p:spPr/>
        <p:txBody>
          <a:bodyPr>
            <a:normAutofit fontScale="92500"/>
          </a:bodyPr>
          <a:lstStyle/>
          <a:p>
            <a:r>
              <a:rPr lang="it-IT" sz="2400" dirty="0"/>
              <a:t>In un mondo che sempre meno rappresenta l’amore come gesto di generosa gratuità e libera apertura verso l’altro, è necessario che il cammino dell’anno permetta ai bambini e ai ragazzi di scoprire l’intima bellezza del “sentirsi amati”, via maestra per saper amare.</a:t>
            </a:r>
          </a:p>
          <a:p>
            <a:r>
              <a:rPr lang="it-IT" sz="2400" dirty="0"/>
              <a:t>I bambini e i ragazzi devono sperimentare la dimensione liberante dell’amore. Solo se si è amati veramente si può esprimere a pieno ciò che si è, si può imparare a conoscere e ad accogliere i propri limiti, i propri doni, le proprie debolezze, le proprie caratteristiche che rendono unico e originale ognuno di noi. Sentirsi amati è un bisogno così profondo del cuore che nasce con l’uomo e lo accompagna per tutto il percorso della sua vita.</a:t>
            </a:r>
          </a:p>
        </p:txBody>
      </p:sp>
    </p:spTree>
    <p:extLst>
      <p:ext uri="{BB962C8B-B14F-4D97-AF65-F5344CB8AC3E}">
        <p14:creationId xmlns="" xmlns:p14="http://schemas.microsoft.com/office/powerpoint/2010/main" val="38054390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p:style>
          <a:lnRef idx="1">
            <a:schemeClr val="accent3"/>
          </a:lnRef>
          <a:fillRef idx="2">
            <a:schemeClr val="accent3"/>
          </a:fillRef>
          <a:effectRef idx="1">
            <a:schemeClr val="accent3"/>
          </a:effectRef>
          <a:fontRef idx="minor">
            <a:schemeClr val="dk1"/>
          </a:fontRef>
        </p:style>
        <p:txBody>
          <a:bodyPr/>
          <a:lstStyle/>
          <a:p>
            <a:r>
              <a:rPr lang="it-IT" dirty="0" smtClean="0">
                <a:solidFill>
                  <a:srgbClr val="00B050"/>
                </a:solidFill>
                <a:latin typeface="Alex Toth" pitchFamily="2" charset="0"/>
              </a:rPr>
              <a:t>LA DOMANDA DI VITA</a:t>
            </a:r>
            <a:endParaRPr lang="it-IT" dirty="0">
              <a:solidFill>
                <a:srgbClr val="00B050"/>
              </a:solidFill>
              <a:latin typeface="Alex Toth" pitchFamily="2" charset="0"/>
            </a:endParaRPr>
          </a:p>
        </p:txBody>
      </p:sp>
      <p:sp>
        <p:nvSpPr>
          <p:cNvPr id="2" name="Sottotitolo 1"/>
          <p:cNvSpPr>
            <a:spLocks noGrp="1"/>
          </p:cNvSpPr>
          <p:nvPr>
            <p:ph type="subTitle" idx="1"/>
          </p:nvPr>
        </p:nvSpPr>
        <p:spPr>
          <a:xfrm>
            <a:off x="1371600" y="3886200"/>
            <a:ext cx="6400800" cy="982960"/>
          </a:xfrm>
        </p:spPr>
        <p:style>
          <a:lnRef idx="1">
            <a:schemeClr val="accent3"/>
          </a:lnRef>
          <a:fillRef idx="2">
            <a:schemeClr val="accent3"/>
          </a:fillRef>
          <a:effectRef idx="1">
            <a:schemeClr val="accent3"/>
          </a:effectRef>
          <a:fontRef idx="minor">
            <a:schemeClr val="dk1"/>
          </a:fontRef>
        </p:style>
        <p:txBody>
          <a:bodyPr/>
          <a:lstStyle/>
          <a:p>
            <a:r>
              <a:rPr lang="it-IT" b="1" dirty="0" smtClean="0">
                <a:solidFill>
                  <a:srgbClr val="00B050"/>
                </a:solidFill>
              </a:rPr>
              <a:t>AUTENTICITÀ - ORIGINALITÀ</a:t>
            </a:r>
            <a:endParaRPr lang="it-IT" b="1" dirty="0">
              <a:solidFill>
                <a:srgbClr val="00B050"/>
              </a:solidFill>
            </a:endParaRPr>
          </a:p>
        </p:txBody>
      </p:sp>
    </p:spTree>
    <p:extLst>
      <p:ext uri="{BB962C8B-B14F-4D97-AF65-F5344CB8AC3E}">
        <p14:creationId xmlns="" xmlns:p14="http://schemas.microsoft.com/office/powerpoint/2010/main" val="38023644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Autofit/>
          </a:bodyPr>
          <a:lstStyle/>
          <a:p>
            <a:pPr lvl="0"/>
            <a:r>
              <a:rPr lang="it-IT" dirty="0" smtClean="0">
                <a:solidFill>
                  <a:srgbClr val="00B050"/>
                </a:solidFill>
                <a:latin typeface="Alex Toth" pitchFamily="2" charset="0"/>
              </a:rPr>
              <a:t>TI PRENDI CURA DI ME? - 1</a:t>
            </a:r>
            <a:endParaRPr lang="it-IT" dirty="0">
              <a:solidFill>
                <a:srgbClr val="00B050"/>
              </a:solidFill>
              <a:latin typeface="Alex Toth" pitchFamily="2" charset="0"/>
            </a:endParaRPr>
          </a:p>
        </p:txBody>
      </p:sp>
      <p:sp>
        <p:nvSpPr>
          <p:cNvPr id="3" name="Segnaposto contenuto 2"/>
          <p:cNvSpPr>
            <a:spLocks noGrp="1"/>
          </p:cNvSpPr>
          <p:nvPr>
            <p:ph idx="1"/>
          </p:nvPr>
        </p:nvSpPr>
        <p:spPr>
          <a:gradFill>
            <a:gsLst>
              <a:gs pos="0">
                <a:schemeClr val="accent3">
                  <a:tint val="50000"/>
                  <a:satMod val="300000"/>
                  <a:alpha val="75000"/>
                </a:schemeClr>
              </a:gs>
              <a:gs pos="35000">
                <a:schemeClr val="accent3">
                  <a:tint val="37000"/>
                  <a:satMod val="300000"/>
                </a:schemeClr>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a:normAutofit fontScale="92500"/>
          </a:bodyPr>
          <a:lstStyle/>
          <a:p>
            <a:r>
              <a:rPr lang="it-IT" sz="2400" dirty="0">
                <a:solidFill>
                  <a:srgbClr val="00B050"/>
                </a:solidFill>
                <a:latin typeface="+mj-lt"/>
              </a:rPr>
              <a:t>La domanda di vita di quest’anno, nella ciclicità collegata alla categoria del triennio, è </a:t>
            </a:r>
            <a:r>
              <a:rPr lang="it-IT" sz="2400" b="1" dirty="0">
                <a:solidFill>
                  <a:srgbClr val="00B050"/>
                </a:solidFill>
                <a:latin typeface="+mj-lt"/>
              </a:rPr>
              <a:t>una domanda di autenticità/originalità. </a:t>
            </a:r>
            <a:endParaRPr lang="it-IT" sz="2400" dirty="0">
              <a:solidFill>
                <a:srgbClr val="00B050"/>
              </a:solidFill>
              <a:latin typeface="+mj-lt"/>
            </a:endParaRPr>
          </a:p>
          <a:p>
            <a:r>
              <a:rPr lang="it-IT" sz="2400" dirty="0">
                <a:solidFill>
                  <a:srgbClr val="00B050"/>
                </a:solidFill>
                <a:latin typeface="+mj-lt"/>
              </a:rPr>
              <a:t>I bambini e i ragazzi scoprono che ciò che è veramente nuovo è la loro stessa vita, il dono di loro stessi, arricchita dall’amore autentico di coloro che hanno accanto. Fin dai primi mesi di vita essi chiedono di essere amati per quello che sono, stabilendo una relazione solida con le figure significative che sono pronte a prendersi cura di loro. La certezza di essere amati garantisce ai bambini e ai ragazzi una crescita armonica, contraddistinta da una buona capacità di accettare la propria unicità e originalità, fino a fare di essa un dono da condividere con gli altri.</a:t>
            </a:r>
          </a:p>
        </p:txBody>
      </p:sp>
    </p:spTree>
    <p:extLst>
      <p:ext uri="{BB962C8B-B14F-4D97-AF65-F5344CB8AC3E}">
        <p14:creationId xmlns="" xmlns:p14="http://schemas.microsoft.com/office/powerpoint/2010/main" val="4429875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Autofit/>
          </a:bodyPr>
          <a:lstStyle/>
          <a:p>
            <a:pPr lvl="0"/>
            <a:r>
              <a:rPr lang="it-IT" dirty="0" smtClean="0">
                <a:solidFill>
                  <a:srgbClr val="00B050"/>
                </a:solidFill>
                <a:latin typeface="Alex Toth" pitchFamily="2" charset="0"/>
              </a:rPr>
              <a:t>TI PRENDI CURA DI ME? - 2</a:t>
            </a:r>
            <a:endParaRPr lang="it-IT" dirty="0">
              <a:solidFill>
                <a:srgbClr val="00B050"/>
              </a:solidFill>
              <a:latin typeface="Alex Toth" pitchFamily="2" charset="0"/>
            </a:endParaRPr>
          </a:p>
        </p:txBody>
      </p:sp>
      <p:sp>
        <p:nvSpPr>
          <p:cNvPr id="3" name="Segnaposto contenuto 2"/>
          <p:cNvSpPr>
            <a:spLocks noGrp="1"/>
          </p:cNvSpPr>
          <p:nvPr>
            <p:ph idx="1"/>
          </p:nvPr>
        </p:nvSpPr>
        <p:spPr>
          <a:gradFill>
            <a:gsLst>
              <a:gs pos="0">
                <a:schemeClr val="accent3">
                  <a:tint val="50000"/>
                  <a:satMod val="300000"/>
                  <a:alpha val="75000"/>
                </a:schemeClr>
              </a:gs>
              <a:gs pos="35000">
                <a:schemeClr val="accent3">
                  <a:tint val="37000"/>
                  <a:satMod val="300000"/>
                </a:schemeClr>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a:normAutofit fontScale="92500"/>
          </a:bodyPr>
          <a:lstStyle/>
          <a:p>
            <a:r>
              <a:rPr lang="it-IT" sz="2400" dirty="0" smtClean="0">
                <a:solidFill>
                  <a:srgbClr val="00B050"/>
                </a:solidFill>
                <a:latin typeface="+mj-lt"/>
              </a:rPr>
              <a:t>Il contesto socioculturale nel quale sono immersi i bambini oggi può portarli a credere che devono dimostrare con la loro vita di essere degni di essere amati. Questa concezione può portare i bambini a non accettarsi per quello che sono ingenerando così un senso di frustrazione, di insicurezza nelle relazioni e di inadeguatezza alla vita. La gratuità dell’amore, invece, esige che i ragazzi si sentano dire: “Tu sei importante per me!”. Più che di attenzioni materiali essi desiderano essere riconosciuti come un grande dono, di avere accanto qualcuno che se ne prenda cura. Hanno bisogno, cioè, non solo di avere soddisfatti i loro bisogni, ma soprattutto che qualcuno ami la loro realtà più intima, così come fa Dio. </a:t>
            </a:r>
            <a:endParaRPr lang="it-IT" sz="2400" dirty="0">
              <a:solidFill>
                <a:srgbClr val="00B050"/>
              </a:solidFill>
              <a:latin typeface="+mj-lt"/>
            </a:endParaRPr>
          </a:p>
        </p:txBody>
      </p:sp>
    </p:spTree>
    <p:extLst>
      <p:ext uri="{BB962C8B-B14F-4D97-AF65-F5344CB8AC3E}">
        <p14:creationId xmlns="" xmlns:p14="http://schemas.microsoft.com/office/powerpoint/2010/main" val="420033610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Diapositiva 1&quot;/&gt;&lt;property id=&quot;20307&quot; value=&quot;256&quot;/&gt;&lt;/object&gt;&lt;object type=&quot;3&quot; unique_id=&quot;10005&quot;&gt;&lt;property id=&quot;20148&quot; value=&quot;5&quot;/&gt;&lt;property id=&quot;20300&quot; value=&quot;Diapositiva 2 - &amp;quot;Il brano biblico&amp;#x0D;&amp;#x0A;(Lc 9, 10-17)&amp;quot;&quot;/&gt;&lt;property id=&quot;20307&quot; value=&quot;262&quot;/&gt;&lt;/object&gt;&lt;object type=&quot;3&quot; unique_id=&quot;10006&quot;&gt;&lt;property id=&quot;20148&quot; value=&quot;5&quot;/&gt;&lt;property id=&quot;20300&quot; value=&quot;Diapositiva 3 - &amp;quot;Il brano biblico (Lc 9, 10-17)&amp;quot;&quot;/&gt;&lt;property id=&quot;20307&quot; value=&quot;257&quot;/&gt;&lt;/object&gt;&lt;object type=&quot;3&quot; unique_id=&quot;10007&quot;&gt;&lt;property id=&quot;20148&quot; value=&quot;5&quot;/&gt;&lt;property id=&quot;20300&quot; value=&quot;Diapositiva 4 - &amp;quot;Il brano biblico (Lc 9, 10-17)&amp;quot;&quot;/&gt;&lt;property id=&quot;20307&quot; value=&quot;260&quot;/&gt;&lt;/object&gt;&lt;object type=&quot;3&quot; unique_id=&quot;10008&quot;&gt;&lt;property id=&quot;20148&quot; value=&quot;5&quot;/&gt;&lt;property id=&quot;20300&quot; value=&quot;Diapositiva 5 - &amp;quot;Il brano biblico (Lc 9, 10-17)&amp;quot;&quot;/&gt;&lt;property id=&quot;20307&quot; value=&quot;259&quot;/&gt;&lt;/object&gt;&lt;object type=&quot;3&quot; unique_id=&quot;10009&quot;&gt;&lt;property id=&quot;20148&quot; value=&quot;5&quot;/&gt;&lt;property id=&quot;20300&quot; value=&quot;Diapositiva 6 - &amp;quot;Linee unitarie&amp;quot;&quot;/&gt;&lt;property id=&quot;20307&quot; value=&quot;263&quot;/&gt;&lt;/object&gt;&lt;object type=&quot;3&quot; unique_id=&quot;10010&quot;&gt;&lt;property id=&quot;20148&quot; value=&quot;5&quot;/&gt;&lt;property id=&quot;20300&quot; value=&quot;Diapositiva 7 - &amp;quot;LINEE UNITARIE&amp;quot;&quot;/&gt;&lt;property id=&quot;20307&quot; value=&quot;261&quot;/&gt;&lt;/object&gt;&lt;object type=&quot;3&quot; unique_id=&quot;10011&quot;&gt;&lt;property id=&quot;20148&quot; value=&quot;5&quot;/&gt;&lt;property id=&quot;20300&quot; value=&quot;Diapositiva 8 - &amp;quot;Dagli orientamenti triennali&amp;quot;&quot;/&gt;&lt;property id=&quot;20307&quot; value=&quot;264&quot;/&gt;&lt;/object&gt;&lt;object type=&quot;3&quot; unique_id=&quot;10012&quot;&gt;&lt;property id=&quot;20148&quot; value=&quot;5&quot;/&gt;&lt;property id=&quot;20300&quot; value=&quot;Diapositiva 9 - &amp;quot;Dagli orientamenti triennali&amp;quot;&quot;/&gt;&lt;property id=&quot;20307&quot; value=&quot;265&quot;/&gt;&lt;/object&gt;&lt;object type=&quot;3&quot; unique_id=&quot;10013&quot;&gt;&lt;property id=&quot;20148&quot; value=&quot;5&quot;/&gt;&lt;property id=&quot;20300&quot; value=&quot;Diapositiva 10 - &amp;quot;DAL MESSAGGIO DEL SANTO PADRE BENEDETTO XVI ALLA XIV ASSEMBLEA NAZIONALE DELL’AZIONE CATTOLICA&amp;quot;&quot;/&gt;&lt;property id=&quot;20307&quot; value=&quot;266&quot;/&gt;&lt;/object&gt;&lt;object type=&quot;3&quot; unique_id=&quot;10014&quot;&gt;&lt;property id=&quot;20148&quot; value=&quot;5&quot;/&gt;&lt;property id=&quot;20300&quot; value=&quot;Diapositiva 11 - &amp;quot;Linee unitarie&amp;quot;&quot;/&gt;&lt;property id=&quot;20307&quot; value=&quot;269&quot;/&gt;&lt;/object&gt;&lt;object type=&quot;3&quot; unique_id=&quot;10015&quot;&gt;&lt;property id=&quot;20148&quot; value=&quot;5&quot;/&gt;&lt;property id=&quot;20300&quot; value=&quot;Diapositiva 12 - &amp;quot;DAL PROGETTO FORMATIVO&amp;quot;&quot;/&gt;&lt;property id=&quot;20307&quot; value=&quot;267&quot;/&gt;&lt;/object&gt;&lt;object type=&quot;3&quot; unique_id=&quot;10016&quot;&gt;&lt;property id=&quot;20148&quot; value=&quot;5&quot;/&gt;&lt;property id=&quot;20300&quot; value=&quot;Diapositiva 13 - &amp;quot;DAL PROGETTO FORMATIVO&amp;quot;&quot;/&gt;&lt;property id=&quot;20307&quot; value=&quot;270&quot;/&gt;&lt;/object&gt;&lt;object type=&quot;3&quot; unique_id=&quot;10017&quot;&gt;&lt;property id=&quot;20148&quot; value=&quot;5&quot;/&gt;&lt;property id=&quot;20300&quot; value=&quot;Diapositiva 14 - &amp;quot;Da bella è l’acr&amp;quot;&quot;/&gt;&lt;property id=&quot;20307&quot; value=&quot;271&quot;/&gt;&lt;/object&gt;&lt;object type=&quot;3&quot; unique_id=&quot;10018&quot;&gt;&lt;property id=&quot;20148&quot; value=&quot;5&quot;/&gt;&lt;property id=&quot;20300&quot; value=&quot;Diapositiva 15 - &amp;quot;DALL’OMELIA DEL SANTO PADRE BENEDETTO XVI A MADRID IL 21 AGOSTO 2011 A CONCLUSIONE DELLA XXVI GMG&amp;quot;&quot;/&gt;&lt;property id=&quot;20307&quot; value=&quot;272&quot;/&gt;&lt;/object&gt;&lt;object type=&quot;3&quot; unique_id=&quot;10019&quot;&gt;&lt;property id=&quot;20148&quot; value=&quot;5&quot;/&gt;&lt;property id=&quot;20300&quot; value=&quot;Diapositiva 16 - &amp;quot;IDEA GENERALE&amp;quot;&quot;/&gt;&lt;property id=&quot;20307&quot; value=&quot;273&quot;/&gt;&lt;/object&gt;&lt;object type=&quot;3&quot; unique_id=&quot;10020&quot;&gt;&lt;property id=&quot;20148&quot; value=&quot;5&quot;/&gt;&lt;property id=&quot;20300&quot; value=&quot;Diapositiva 17 - &amp;quot;IDEA GENERALE - 1&amp;quot;&quot;/&gt;&lt;property id=&quot;20307&quot; value=&quot;274&quot;/&gt;&lt;/object&gt;&lt;object type=&quot;3&quot; unique_id=&quot;10021&quot;&gt;&lt;property id=&quot;20148&quot; value=&quot;5&quot;/&gt;&lt;property id=&quot;20300&quot; value=&quot;Diapositiva 18 - &amp;quot;IDEA GENERALE - 2&amp;quot;&quot;/&gt;&lt;property id=&quot;20307&quot; value=&quot;275&quot;/&gt;&lt;/object&gt;&lt;object type=&quot;3&quot; unique_id=&quot;10022&quot;&gt;&lt;property id=&quot;20148&quot; value=&quot;5&quot;/&gt;&lt;property id=&quot;20300&quot; value=&quot;Diapositiva 19 - &amp;quot;IDEA GENERALE - 3&amp;quot;&quot;/&gt;&lt;property id=&quot;20307&quot; value=&quot;276&quot;/&gt;&lt;/object&gt;&lt;object type=&quot;3&quot; unique_id=&quot;10023&quot;&gt;&lt;property id=&quot;20148&quot; value=&quot;5&quot;/&gt;&lt;property id=&quot;20300&quot; value=&quot;Diapositiva 20 - &amp;quot;IDEA GENERALE - 4&amp;quot;&quot;/&gt;&lt;property id=&quot;20307&quot; value=&quot;277&quot;/&gt;&lt;/object&gt;&lt;object type=&quot;3&quot; unique_id=&quot;10024&quot;&gt;&lt;property id=&quot;20148&quot; value=&quot;5&quot;/&gt;&lt;property id=&quot;20300&quot; value=&quot;Diapositiva 21 - &amp;quot;LA DOMANDA DI VITA&amp;quot;&quot;/&gt;&lt;property id=&quot;20307&quot; value=&quot;278&quot;/&gt;&lt;/object&gt;&lt;object type=&quot;3&quot; unique_id=&quot;10025&quot;&gt;&lt;property id=&quot;20148&quot; value=&quot;5&quot;/&gt;&lt;property id=&quot;20300&quot; value=&quot;Diapositiva 22 - &amp;quot;TI PRENDI CURA DI ME? - 1&amp;quot;&quot;/&gt;&lt;property id=&quot;20307&quot; value=&quot;279&quot;/&gt;&lt;/object&gt;&lt;object type=&quot;3&quot; unique_id=&quot;10026&quot;&gt;&lt;property id=&quot;20148&quot; value=&quot;5&quot;/&gt;&lt;property id=&quot;20300&quot; value=&quot;Diapositiva 23 - &amp;quot;TI PRENDI CURA DI ME? - 2&amp;quot;&quot;/&gt;&lt;property id=&quot;20307&quot; value=&quot;280&quot;/&gt;&lt;/object&gt;&lt;object type=&quot;3&quot; unique_id=&quot;10027&quot;&gt;&lt;property id=&quot;20148&quot; value=&quot;5&quot;/&gt;&lt;property id=&quot;20300&quot; value=&quot;Diapositiva 24 - &amp;quot;TI PRENDI CURA DI ME? - 3&amp;quot;&quot;/&gt;&lt;property id=&quot;20307&quot; value=&quot;281&quot;/&gt;&lt;/object&gt;&lt;object type=&quot;3&quot; unique_id=&quot;10028&quot;&gt;&lt;property id=&quot;20148&quot; value=&quot;5&quot;/&gt;&lt;property id=&quot;20300&quot; value=&quot;Diapositiva 25 - &amp;quot;I BAMBINI E I RAGAZZI CI CHIEDONO - 1&amp;quot;&quot;/&gt;&lt;property id=&quot;20307&quot; value=&quot;282&quot;/&gt;&lt;/object&gt;&lt;object type=&quot;3&quot; unique_id=&quot;10029&quot;&gt;&lt;property id=&quot;20148&quot; value=&quot;5&quot;/&gt;&lt;property id=&quot;20300&quot; value=&quot;Diapositiva 26 - &amp;quot;I BAMBINI E I RAGAZZI CI CHIEDONO - 2&amp;quot;&quot;/&gt;&lt;property id=&quot;20307&quot; value=&quot;283&quot;/&gt;&lt;/object&gt;&lt;object type=&quot;3&quot; unique_id=&quot;10030&quot;&gt;&lt;property id=&quot;20148&quot; value=&quot;5&quot;/&gt;&lt;property id=&quot;20300&quot; value=&quot;Diapositiva 27 - &amp;quot;AMBIENTAZIONE&amp;quot;&quot;/&gt;&lt;property id=&quot;20307&quot; value=&quot;284&quot;/&gt;&lt;/object&gt;&lt;object type=&quot;3&quot; unique_id=&quot;10031&quot;&gt;&lt;property id=&quot;20148&quot; value=&quot;5&quot;/&gt;&lt;property id=&quot;20300&quot; value=&quot;Diapositiva 28 - &amp;quot;IL TEATRO - 1&amp;quot;&quot;/&gt;&lt;property id=&quot;20307&quot; value=&quot;285&quot;/&gt;&lt;/object&gt;&lt;object type=&quot;3&quot; unique_id=&quot;10032&quot;&gt;&lt;property id=&quot;20148&quot; value=&quot;5&quot;/&gt;&lt;property id=&quot;20300&quot; value=&quot;Diapositiva 29 - &amp;quot;IL TEATRO - 2&amp;quot;&quot;/&gt;&lt;property id=&quot;20307&quot; value=&quot;286&quot;/&gt;&lt;/object&gt;&lt;object type=&quot;3&quot; unique_id=&quot;10033&quot;&gt;&lt;property id=&quot;20148&quot; value=&quot;5&quot;/&gt;&lt;property id=&quot;20300&quot; value=&quot;Diapositiva 30 - &amp;quot;IL TEATRO - 3&amp;quot;&quot;/&gt;&lt;property id=&quot;20307&quot; value=&quot;287&quot;/&gt;&lt;/object&gt;&lt;object type=&quot;3&quot; unique_id=&quot;10034&quot;&gt;&lt;property id=&quot;20148&quot; value=&quot;5&quot;/&gt;&lt;property id=&quot;20300&quot; value=&quot;Diapositiva 31 - &amp;quot;IL TEATRO - 4&amp;quot;&quot;/&gt;&lt;property id=&quot;20307&quot; value=&quot;288&quot;/&gt;&lt;/object&gt;&lt;object type=&quot;3&quot; unique_id=&quot;10035&quot;&gt;&lt;property id=&quot;20148&quot; value=&quot;5&quot;/&gt;&lt;property id=&quot;20300&quot; value=&quot;Diapositiva 32 - &amp;quot;LE FASI&amp;quot;&quot;/&gt;&lt;property id=&quot;20307&quot; value=&quot;289&quot;/&gt;&lt;/object&gt;&lt;object type=&quot;3&quot; unique_id=&quot;10036&quot;&gt;&lt;property id=&quot;20148&quot; value=&quot;5&quot;/&gt;&lt;property id=&quot;20300&quot; value=&quot;Diapositiva 33 - &amp;quot;PRIMA FASE – INGAGGIATI PER LO SPETTACOLO&amp;quot;&quot;/&gt;&lt;property id=&quot;20307&quot; value=&quot;290&quot;/&gt;&lt;/object&gt;&lt;object type=&quot;3&quot; unique_id=&quot;10037&quot;&gt;&lt;property id=&quot;20148&quot; value=&quot;5&quot;/&gt;&lt;property id=&quot;20300&quot; value=&quot;Diapositiva 34 - &amp;quot;PRIMA FASE – INGAGGIATI PER LO SPETTACOLO - 1&amp;quot;&quot;/&gt;&lt;property id=&quot;20307&quot; value=&quot;291&quot;/&gt;&lt;/object&gt;&lt;object type=&quot;3&quot; unique_id=&quot;10038&quot;&gt;&lt;property id=&quot;20148&quot; value=&quot;5&quot;/&gt;&lt;property id=&quot;20300&quot; value=&quot;Diapositiva 35 - &amp;quot;PRIMA FASE – INGAGGIATI PER LO SPETTACOLO - 2&amp;quot;&quot;/&gt;&lt;property id=&quot;20307&quot; value=&quot;292&quot;/&gt;&lt;/object&gt;&lt;object type=&quot;3&quot; unique_id=&quot;10039&quot;&gt;&lt;property id=&quot;20148&quot; value=&quot;5&quot;/&gt;&lt;property id=&quot;20300&quot; value=&quot;Diapositiva 36 - &amp;quot;PRIMA FASE – INGAGGIATI PER LO SPETTACOLO - 3&amp;quot;&quot;/&gt;&lt;property id=&quot;20307&quot; value=&quot;293&quot;/&gt;&lt;/object&gt;&lt;object type=&quot;3&quot; unique_id=&quot;10040&quot;&gt;&lt;property id=&quot;20148&quot; value=&quot;5&quot;/&gt;&lt;property id=&quot;20300&quot; value=&quot;Diapositiva 37 - &amp;quot;ATTEGGIAMENTO PREVALENTE: STUPORE&amp;quot;&quot;/&gt;&lt;property id=&quot;20307&quot; value=&quot;294&quot;/&gt;&lt;/object&gt;&lt;object type=&quot;3&quot; unique_id=&quot;10041&quot;&gt;&lt;property id=&quot;20148&quot; value=&quot;5&quot;/&gt;&lt;property id=&quot;20300&quot; value=&quot;Diapositiva 38 - &amp;quot;SECONDA FASE – PROVIAMOCI&amp;quot;&quot;/&gt;&lt;property id=&quot;20307&quot; value=&quot;295&quot;/&gt;&lt;/object&gt;&lt;object type=&quot;3&quot; unique_id=&quot;10042&quot;&gt;&lt;property id=&quot;20148&quot; value=&quot;5&quot;/&gt;&lt;property id=&quot;20300&quot; value=&quot;Diapositiva 39 - &amp;quot;SECONDA FASE – PROVIAMOCI - 1&amp;quot;&quot;/&gt;&lt;property id=&quot;20307&quot; value=&quot;296&quot;/&gt;&lt;/object&gt;&lt;object type=&quot;3&quot; unique_id=&quot;10043&quot;&gt;&lt;property id=&quot;20148&quot; value=&quot;5&quot;/&gt;&lt;property id=&quot;20300&quot; value=&quot;Diapositiva 40 - &amp;quot;SECONDA FASE – PROVIAMOCI - 2&amp;quot;&quot;/&gt;&lt;property id=&quot;20307&quot; value=&quot;297&quot;/&gt;&lt;/object&gt;&lt;object type=&quot;3&quot; unique_id=&quot;10044&quot;&gt;&lt;property id=&quot;20148&quot; value=&quot;5&quot;/&gt;&lt;property id=&quot;20300&quot; value=&quot;Diapositiva 41 - &amp;quot;SECONDA FASE – PROVIAMOCI - 3&amp;quot;&quot;/&gt;&lt;property id=&quot;20307&quot; value=&quot;298&quot;/&gt;&lt;/object&gt;&lt;object type=&quot;3&quot; unique_id=&quot;10045&quot;&gt;&lt;property id=&quot;20148&quot; value=&quot;5&quot;/&gt;&lt;property id=&quot;20300&quot; value=&quot;Diapositiva 42 - &amp;quot;ATTEGGIAMENTO PREVALENTE: DISCERNIMENTO&amp;quot;&quot;/&gt;&lt;property id=&quot;20307&quot; value=&quot;299&quot;/&gt;&lt;/object&gt;&lt;object type=&quot;3&quot; unique_id=&quot;10046&quot;&gt;&lt;property id=&quot;20148&quot; value=&quot;5&quot;/&gt;&lt;property id=&quot;20300&quot; value=&quot;Diapositiva 43 - &amp;quot;TERZA FASE – SI VA IN SCENA&amp;quot;&quot;/&gt;&lt;property id=&quot;20307&quot; value=&quot;300&quot;/&gt;&lt;/object&gt;&lt;object type=&quot;3&quot; unique_id=&quot;10047&quot;&gt;&lt;property id=&quot;20148&quot; value=&quot;5&quot;/&gt;&lt;property id=&quot;20300&quot; value=&quot;Diapositiva 44 - &amp;quot;TERZA FASE – SI VA IN SCENA - 1&amp;quot;&quot;/&gt;&lt;property id=&quot;20307&quot; value=&quot;301&quot;/&gt;&lt;/object&gt;&lt;object type=&quot;3&quot; unique_id=&quot;10048&quot;&gt;&lt;property id=&quot;20148&quot; value=&quot;5&quot;/&gt;&lt;property id=&quot;20300&quot; value=&quot;Diapositiva 45 - &amp;quot;TERZA FASE – SI VA IN SCENA - 2&amp;quot;&quot;/&gt;&lt;property id=&quot;20307&quot; value=&quot;302&quot;/&gt;&lt;/object&gt;&lt;object type=&quot;3&quot; unique_id=&quot;10049&quot;&gt;&lt;property id=&quot;20148&quot; value=&quot;5&quot;/&gt;&lt;property id=&quot;20300&quot; value=&quot;Diapositiva 46 - &amp;quot;TERZA FASE – SI VA IN SCENA - 3&amp;quot;&quot;/&gt;&lt;property id=&quot;20307&quot; value=&quot;303&quot;/&gt;&lt;/object&gt;&lt;object type=&quot;3&quot; unique_id=&quot;10050&quot;&gt;&lt;property id=&quot;20148&quot; value=&quot;5&quot;/&gt;&lt;property id=&quot;20300&quot; value=&quot;Diapositiva 47 - &amp;quot;ATTEGGIAMENTO PREVALENTE: generositÁ&amp;quot;&quot;/&gt;&lt;property id=&quot;20307&quot; value=&quot;304&quot;/&gt;&lt;/object&gt;&lt;object type=&quot;3&quot; unique_id=&quot;10051&quot;&gt;&lt;property id=&quot;20148&quot; value=&quot;5&quot;/&gt;&lt;property id=&quot;20300&quot; value=&quot;Diapositiva 48 - &amp;quot;QUARTA FASE – DIETRO IL SIPARIO&amp;quot;&quot;/&gt;&lt;property id=&quot;20307&quot; value=&quot;305&quot;/&gt;&lt;/object&gt;&lt;object type=&quot;3&quot; unique_id=&quot;10052&quot;&gt;&lt;property id=&quot;20148&quot; value=&quot;5&quot;/&gt;&lt;property id=&quot;20300&quot; value=&quot;Diapositiva 49 - &amp;quot;QUARTA FASE – DIETRO IL SIPARIO - 1&amp;quot;&quot;/&gt;&lt;property id=&quot;20307&quot; value=&quot;306&quot;/&gt;&lt;/object&gt;&lt;object type=&quot;3&quot; unique_id=&quot;10053&quot;&gt;&lt;property id=&quot;20148&quot; value=&quot;5&quot;/&gt;&lt;property id=&quot;20300&quot; value=&quot;Diapositiva 50 - &amp;quot;QUARTA FASE – DIETRO IL SIPARIO - 2&amp;quot;&quot;/&gt;&lt;property id=&quot;20307&quot; value=&quot;307&quot;/&gt;&lt;/object&gt;&lt;object type=&quot;3&quot; unique_id=&quot;10054&quot;&gt;&lt;property id=&quot;20148&quot; value=&quot;5&quot;/&gt;&lt;property id=&quot;20300&quot; value=&quot;Diapositiva 51 - &amp;quot;ATTEGGIAMENTO PREVALENTE: RESPONSABILITÁ&amp;quot;&quot;/&gt;&lt;property id=&quot;20307&quot; value=&quot;308&quot;/&gt;&lt;/object&gt;&lt;object type=&quot;3&quot; unique_id=&quot;10055&quot;&gt;&lt;property id=&quot;20148&quot; value=&quot;5&quot;/&gt;&lt;property id=&quot;20300&quot; value=&quot;Diapositiva 52 - &amp;quot;INIZIATIVA ANNUALE&amp;quot;&quot;/&gt;&lt;property id=&quot;20307&quot; value=&quot;309&quot;/&gt;&lt;/object&gt;&lt;object type=&quot;3&quot; unique_id=&quot;10056&quot;&gt;&lt;property id=&quot;20148&quot; value=&quot;5&quot;/&gt;&lt;property id=&quot;20300&quot; value=&quot;Diapositiva 53 - &amp;quot;IN CERCA D’AUTORE&amp;quot;&quot;/&gt;&lt;property id=&quot;20307&quot; value=&quot;310&quot;/&gt;&lt;/object&gt;&lt;object type=&quot;3&quot; unique_id=&quot;10057&quot;&gt;&lt;property id=&quot;20148&quot; value=&quot;5&quot;/&gt;&lt;property id=&quot;20300&quot; value=&quot;Diapositiva 54 - &amp;quot;IN CERCA D’AUTORE&amp;quot;&quot;/&gt;&lt;property id=&quot;20307&quot; value=&quot;311&quot;/&gt;&lt;/object&gt;&lt;object type=&quot;3&quot; unique_id=&quot;10058&quot;&gt;&lt;property id=&quot;20148&quot; value=&quot;5&quot;/&gt;&lt;property id=&quot;20300&quot; value=&quot;Diapositiva 55 - &amp;quot;IN CERCA D’AUTORE&amp;quot;&quot;/&gt;&lt;property id=&quot;20307&quot; value=&quot;312&quot;/&gt;&lt;/object&gt;&lt;object type=&quot;3&quot; unique_id=&quot;10059&quot;&gt;&lt;property id=&quot;20148&quot; value=&quot;5&quot;/&gt;&lt;property id=&quot;20300&quot; value=&quot;Diapositiva 56 - &amp;quot;IN CERCA D’AUTORE&amp;quot;&quot;/&gt;&lt;property id=&quot;20307&quot; value=&quot;313&quot;/&gt;&lt;/object&gt;&lt;object type=&quot;3&quot; unique_id=&quot;10060&quot;&gt;&lt;property id=&quot;20148&quot; value=&quot;5&quot;/&gt;&lt;property id=&quot;20300&quot; value=&quot;Diapositiva 57 - &amp;quot;La storia&amp;quot;&quot;/&gt;&lt;property id=&quot;20307&quot; value=&quot;314&quot;/&gt;&lt;/object&gt;&lt;object type=&quot;3&quot; unique_id=&quot;10061&quot;&gt;&lt;property id=&quot;20148&quot; value=&quot;5&quot;/&gt;&lt;property id=&quot;20300&quot; value=&quot;Diapositiva 58 - &amp;quot;La storia&amp;quot;&quot;/&gt;&lt;property id=&quot;20307&quot; value=&quot;315&quot;/&gt;&lt;/object&gt;&lt;object type=&quot;3&quot; unique_id=&quot;10062&quot;&gt;&lt;property id=&quot;20148&quot; value=&quot;5&quot;/&gt;&lt;property id=&quot;20300&quot; value=&quot;Diapositiva 59 - &amp;quot;Per una proposta formativa sempre più completa&amp;quot;&quot;/&gt;&lt;property id=&quot;20307&quot; value=&quot;316&quot;/&gt;&lt;/object&gt;&lt;object type=&quot;3&quot; unique_id=&quot;10063&quot;&gt;&lt;property id=&quot;20148&quot; value=&quot;5&quot;/&gt;&lt;property id=&quot;20300&quot; value=&quot;Diapositiva 60 - &amp;quot;IL GRANDE GIOCO&amp;#x0D;&amp;#x0A;«il tesoro del concilio»&amp;quot;&quot;/&gt;&lt;property id=&quot;20307&quot; value=&quot;317&quot;/&gt;&lt;/object&gt;&lt;object type=&quot;3&quot; unique_id=&quot;10064&quot;&gt;&lt;property id=&quot;20148&quot; value=&quot;5&quot;/&gt;&lt;property id=&quot;20300&quot; value=&quot;Diapositiva 61 - &amp;quot;LE GUIDE D’ARCO&amp;quot;&quot;/&gt;&lt;property id=&quot;20307&quot; value=&quot;320&quot;/&gt;&lt;/object&gt;&lt;object type=&quot;3&quot; unique_id=&quot;10065&quot;&gt;&lt;property id=&quot;20148&quot; value=&quot;5&quot;/&gt;&lt;property id=&quot;20300&quot; value=&quot;Diapositiva 62 - &amp;quot;LE GUIDE D’ARCO - 1&amp;quot;&quot;/&gt;&lt;property id=&quot;20307&quot; value=&quot;318&quot;/&gt;&lt;/object&gt;&lt;object type=&quot;3&quot; unique_id=&quot;10066&quot;&gt;&lt;property id=&quot;20148&quot; value=&quot;5&quot;/&gt;&lt;property id=&quot;20300&quot; value=&quot;Diapositiva 63 - &amp;quot;LE GUIDE D’ARCO - 2&amp;quot;&quot;/&gt;&lt;property id=&quot;20307&quot; value=&quot;319&quot;/&gt;&lt;/object&gt;&lt;object type=&quot;3&quot; unique_id=&quot;10067&quot;&gt;&lt;property id=&quot;20148&quot; value=&quot;5&quot;/&gt;&lt;property id=&quot;20300&quot; value=&quot;Diapositiva 64 - &amp;quot;LE GUIDE D’ARCO - 3&amp;quot;&quot;/&gt;&lt;property id=&quot;20307&quot; value=&quot;321&quot;/&gt;&lt;/object&gt;&lt;object type=&quot;3&quot; unique_id=&quot;10068&quot;&gt;&lt;property id=&quot;20148&quot; value=&quot;5&quot;/&gt;&lt;property id=&quot;20300&quot; value=&quot;Diapositiva 65 - &amp;quot;IL CAMMINO DEI PICCOLISSIMI&amp;quot;&quot;/&gt;&lt;property id=&quot;20307&quot; value=&quot;322&quot;/&gt;&lt;/object&gt;&lt;object type=&quot;3&quot; unique_id=&quot;10069&quot;&gt;&lt;property id=&quot;20148&quot; value=&quot;5&quot;/&gt;&lt;property id=&quot;20300&quot; value=&quot;Diapositiva 66 - &amp;quot;IL CAMMINO DEI PICCOLISSIMI&amp;quot;&quot;/&gt;&lt;property id=&quot;20307&quot; value=&quot;323&quot;/&gt;&lt;/object&gt;&lt;object type=&quot;3&quot; unique_id=&quot;10070&quot;&gt;&lt;property id=&quot;20148&quot; value=&quot;5&quot;/&gt;&lt;property id=&quot;20300&quot; value=&quot;Diapositiva 67 - &amp;quot;IL CAMMINO DEI PICCOLISSIMI&amp;quot;&quot;/&gt;&lt;property id=&quot;20307&quot; value=&quot;324&quot;/&gt;&lt;/object&gt;&lt;object type=&quot;3&quot; unique_id=&quot;10071&quot;&gt;&lt;property id=&quot;20148&quot; value=&quot;5&quot;/&gt;&lt;property id=&quot;20300&quot; value=&quot;Diapositiva 68 - &amp;quot;IL CAMMINO DEI PICCOLISSIMI&amp;quot;&quot;/&gt;&lt;property id=&quot;20307&quot; value=&quot;325&quot;/&gt;&lt;/object&gt;&lt;object type=&quot;3&quot; unique_id=&quot;10072&quot;&gt;&lt;property id=&quot;20148&quot; value=&quot;5&quot;/&gt;&lt;property id=&quot;20300&quot; value=&quot;Diapositiva 69 - &amp;quot;L’agenda dell’educatore&amp;quot;&quot;/&gt;&lt;property id=&quot;20307&quot; value=&quot;326&quot;/&gt;&lt;/object&gt;&lt;object type=&quot;3&quot; unique_id=&quot;10073&quot;&gt;&lt;property id=&quot;20148&quot; value=&quot;5&quot;/&gt;&lt;property id=&quot;20300&quot; value=&quot;Diapositiva 70 - &amp;quot;L’agenda dell’educatore - 1&amp;quot;&quot;/&gt;&lt;property id=&quot;20307&quot; value=&quot;327&quot;/&gt;&lt;/object&gt;&lt;object type=&quot;3&quot; unique_id=&quot;10074&quot;&gt;&lt;property id=&quot;20148&quot; value=&quot;5&quot;/&gt;&lt;property id=&quot;20300&quot; value=&quot;Diapositiva 71 - &amp;quot;L’agenda dell’educatore - 2&amp;quot;&quot;/&gt;&lt;property id=&quot;20307&quot; value=&quot;328&quot;/&gt;&lt;/object&gt;&lt;object type=&quot;3&quot; unique_id=&quot;10075&quot;&gt;&lt;property id=&quot;20148&quot; value=&quot;5&quot;/&gt;&lt;property id=&quot;20300&quot; value=&quot;Diapositiva 72 - &amp;quot;L’agenda dell’educatore - 3&amp;quot;&quot;/&gt;&lt;property id=&quot;20307&quot; value=&quot;329&quot;/&gt;&lt;/object&gt;&lt;object type=&quot;3&quot; unique_id=&quot;10076&quot;&gt;&lt;property id=&quot;20148&quot; value=&quot;5&quot;/&gt;&lt;property id=&quot;20300&quot; value=&quot;Diapositiva 73 - &amp;quot;L’agenda dell’educatore - 4&amp;quot;&quot;/&gt;&lt;property id=&quot;20307&quot; value=&quot;330&quot;/&gt;&lt;/object&gt;&lt;object type=&quot;3&quot; unique_id=&quot;10077&quot;&gt;&lt;property id=&quot;20148&quot; value=&quot;5&quot;/&gt;&lt;property id=&quot;20300&quot; value=&quot;Diapositiva 74 - &amp;quot;Il formato famiglia&amp;quot;&quot;/&gt;&lt;property id=&quot;20307&quot; value=&quot;331&quot;/&gt;&lt;/object&gt;&lt;object type=&quot;3&quot; unique_id=&quot;10078&quot;&gt;&lt;property id=&quot;20148&quot; value=&quot;5&quot;/&gt;&lt;property id=&quot;20300&quot; value=&quot;Diapositiva 75 - &amp;quot;Il formato famiglia - 1&amp;quot;&quot;/&gt;&lt;property id=&quot;20307&quot; value=&quot;332&quot;/&gt;&lt;/object&gt;&lt;object type=&quot;3&quot; unique_id=&quot;10079&quot;&gt;&lt;property id=&quot;20148&quot; value=&quot;5&quot;/&gt;&lt;property id=&quot;20300&quot; value=&quot;Diapositiva 76 - &amp;quot;Il formato famiglia - 2&amp;quot;&quot;/&gt;&lt;property id=&quot;20307&quot; value=&quot;333&quot;/&gt;&lt;/object&gt;&lt;object type=&quot;3&quot; unique_id=&quot;10080&quot;&gt;&lt;property id=&quot;20148&quot; value=&quot;5&quot;/&gt;&lt;property id=&quot;20300&quot; value=&quot;Diapositiva 77 - &amp;quot;Il formato famiglia - 3&amp;quot;&quot;/&gt;&lt;property id=&quot;20307&quot; value=&quot;334&quot;/&gt;&lt;/object&gt;&lt;object type=&quot;3&quot; unique_id=&quot;10081&quot;&gt;&lt;property id=&quot;20148&quot; value=&quot;5&quot;/&gt;&lt;property id=&quot;20300&quot; value=&quot;Diapositiva 78 - &amp;quot;Il formato famiglia - 4&amp;quot;&quot;/&gt;&lt;property id=&quot;20307&quot; value=&quot;335&quot;/&gt;&lt;/object&gt;&lt;object type=&quot;3&quot; unique_id=&quot;10082&quot;&gt;&lt;property id=&quot;20148&quot; value=&quot;5&quot;/&gt;&lt;property id=&quot;20300&quot; value=&quot;Diapositiva 79 - &amp;quot;Il formato famiglia - 5&amp;quot;&quot;/&gt;&lt;property id=&quot;20307&quot; value=&quot;336&quot;/&gt;&lt;/object&gt;&lt;object type=&quot;3&quot; unique_id=&quot;10083&quot;&gt;&lt;property id=&quot;20148&quot; value=&quot;5&quot;/&gt;&lt;property id=&quot;20300&quot; value=&quot;Diapositiva 80 - &amp;quot;Il formato famiglia - 6&amp;quot;&quot;/&gt;&lt;property id=&quot;20307&quot; value=&quot;337&quot;/&gt;&lt;/object&gt;&lt;object type=&quot;3&quot; unique_id=&quot;10084&quot;&gt;&lt;property id=&quot;20148&quot; value=&quot;5&quot;/&gt;&lt;property id=&quot;20300&quot; value=&quot;Diapositiva 81 - &amp;quot;Il formato famiglia - 7&amp;quot;&quot;/&gt;&lt;property id=&quot;20307&quot; value=&quot;338&quot;/&gt;&lt;/object&gt;&lt;object type=&quot;3&quot; unique_id=&quot;10085&quot;&gt;&lt;property id=&quot;20148&quot; value=&quot;5&quot;/&gt;&lt;property id=&quot;20300&quot; value=&quot;Diapositiva 82 - &amp;quot;GLI ITINERARI DI SPIRITUALITÁ - 1&amp;quot;&quot;/&gt;&lt;property id=&quot;20307&quot; value=&quot;339&quot;/&gt;&lt;/object&gt;&lt;object type=&quot;3&quot; unique_id=&quot;10086&quot;&gt;&lt;property id=&quot;20148&quot; value=&quot;5&quot;/&gt;&lt;property id=&quot;20300&quot; value=&quot;Diapositiva 83 - &amp;quot;GLI ITINERARI DI SPIRITUALITÁ - 2&amp;quot;&quot;/&gt;&lt;property id=&quot;20307&quot; value=&quot;340&quot;/&gt;&lt;/object&gt;&lt;object type=&quot;3&quot; unique_id=&quot;10087&quot;&gt;&lt;property id=&quot;20148&quot; value=&quot;5&quot;/&gt;&lt;property id=&quot;20300&quot; value=&quot;Diapositiva 84 - &amp;quot;GLI ITINERARI DI SPIRITUALITÁ - 3&amp;quot;&quot;/&gt;&lt;property id=&quot;20307&quot; value=&quot;341&quot;/&gt;&lt;/object&gt;&lt;object type=&quot;3&quot; unique_id=&quot;10088&quot;&gt;&lt;property id=&quot;20148&quot; value=&quot;5&quot;/&gt;&lt;property id=&quot;20300&quot; value=&quot;Diapositiva 85 - &amp;quot;CAMPO SCUOLA - 1&amp;quot;&quot;/&gt;&lt;property id=&quot;20307&quot; value=&quot;342&quot;/&gt;&lt;/object&gt;&lt;object type=&quot;3&quot; unique_id=&quot;10089&quot;&gt;&lt;property id=&quot;20148&quot; value=&quot;5&quot;/&gt;&lt;property id=&quot;20300&quot; value=&quot;Diapositiva 86 - &amp;quot;CAMPO SCUOLA - 2&amp;quot;&quot;/&gt;&lt;property id=&quot;20307&quot; value=&quot;343&quot;/&gt;&lt;/object&gt;&lt;/object&gt;&lt;/object&gt;&lt;/database&gt;"/>
  <p:tag name="SECTOMILLISECCONVERTED" val="1"/>
</p:tagLst>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943</TotalTime>
  <Words>3112</Words>
  <Application>Microsoft Office PowerPoint</Application>
  <PresentationFormat>Presentazione su schermo (4:3)</PresentationFormat>
  <Paragraphs>140</Paragraphs>
  <Slides>52</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52</vt:i4>
      </vt:variant>
    </vt:vector>
  </HeadingPairs>
  <TitlesOfParts>
    <vt:vector size="56" baseType="lpstr">
      <vt:lpstr>Arial</vt:lpstr>
      <vt:lpstr>Alex Toth</vt:lpstr>
      <vt:lpstr>Calibri</vt:lpstr>
      <vt:lpstr>Tema di Office</vt:lpstr>
      <vt:lpstr>Diapositiva 1</vt:lpstr>
      <vt:lpstr>Il brano biblico (Lc 9, 10-17)</vt:lpstr>
      <vt:lpstr>Linee unitarie</vt:lpstr>
      <vt:lpstr>IDEA GENERALE</vt:lpstr>
      <vt:lpstr>IDEA GENERALE - 1</vt:lpstr>
      <vt:lpstr>IDEA GENERALE - 2</vt:lpstr>
      <vt:lpstr>LA DOMANDA DI VITA</vt:lpstr>
      <vt:lpstr>TI PRENDI CURA DI ME? - 1</vt:lpstr>
      <vt:lpstr>TI PRENDI CURA DI ME? - 2</vt:lpstr>
      <vt:lpstr>I BAMBINI E I RAGAZZI CI CHIEDONO - 1</vt:lpstr>
      <vt:lpstr>I BAMBINI E I RAGAZZI CI CHIEDONO - 2</vt:lpstr>
      <vt:lpstr>AMBIENTAZIONE</vt:lpstr>
      <vt:lpstr>IL TEATRO - 1</vt:lpstr>
      <vt:lpstr>IL TEATRO - 2</vt:lpstr>
      <vt:lpstr>IL TEATRO - 3</vt:lpstr>
      <vt:lpstr>IL TEATRO - 4</vt:lpstr>
      <vt:lpstr>LE FASI</vt:lpstr>
      <vt:lpstr>PRIMA FASE – INGAGGIATI PER LO SPETTACOLO</vt:lpstr>
      <vt:lpstr>PRIMA FASE – INGAGGIATI PER LO SPETTACOLO - 1</vt:lpstr>
      <vt:lpstr>PRIMA FASE – INGAGGIATI PER LO SPETTACOLO - 2</vt:lpstr>
      <vt:lpstr>PRIMA FASE – INGAGGIATI PER LO SPETTACOLO - 3</vt:lpstr>
      <vt:lpstr>ATTEGGIAMENTO PREVALENTE: STUPORE</vt:lpstr>
      <vt:lpstr>SECONDA FASE – PROVIAMOCI</vt:lpstr>
      <vt:lpstr>SECONDA FASE – PROVIAMOCI - 1</vt:lpstr>
      <vt:lpstr>SECONDA FASE – PROVIAMOCI - 2</vt:lpstr>
      <vt:lpstr>SECONDA FASE – PROVIAMOCI - 3</vt:lpstr>
      <vt:lpstr>ATTEGGIAMENTO PREVALENTE: DISCERNIMENTO</vt:lpstr>
      <vt:lpstr>TERZA FASE – SI VA IN SCENA</vt:lpstr>
      <vt:lpstr>TERZA FASE – SI VA IN SCENA - 1</vt:lpstr>
      <vt:lpstr>TERZA FASE – SI VA IN SCENA - 2</vt:lpstr>
      <vt:lpstr>TERZA FASE – SI VA IN SCENA - 3</vt:lpstr>
      <vt:lpstr>ATTEGGIAMENTO PREVALENTE: generositÁ</vt:lpstr>
      <vt:lpstr>QUARTA FASE – DIETRO IL SIPARIO</vt:lpstr>
      <vt:lpstr>QUARTA FASE – DIETRO IL SIPARIO - 1</vt:lpstr>
      <vt:lpstr>QUARTA FASE – DIETRO IL SIPARIO - 2</vt:lpstr>
      <vt:lpstr>ATTEGGIAMENTO PREVALENTE: RESPONSABILITÁ</vt:lpstr>
      <vt:lpstr>INIZIATIVA ANNUALE</vt:lpstr>
      <vt:lpstr>IN CERCA D’AUTORE</vt:lpstr>
      <vt:lpstr>La storia</vt:lpstr>
      <vt:lpstr>La storia</vt:lpstr>
      <vt:lpstr>IL GRANDE GIOCO «il tesoro del concilio»</vt:lpstr>
      <vt:lpstr>LE GUIDE D’ARCO</vt:lpstr>
      <vt:lpstr>IL CAMMINO DEI PICCOLISSIMI</vt:lpstr>
      <vt:lpstr>IL CAMMINO DEI PICCOLISSIMI</vt:lpstr>
      <vt:lpstr>IL CAMMINO DEI PICCOLISSIMI</vt:lpstr>
      <vt:lpstr>L’agenda dell’educatore</vt:lpstr>
      <vt:lpstr>Il formato famiglia - 1</vt:lpstr>
      <vt:lpstr>Il formato famiglia - 2</vt:lpstr>
      <vt:lpstr>Il formato famiglia - 3</vt:lpstr>
      <vt:lpstr>GLI ITINERARI DI SPIRITUALITÁ - 1</vt:lpstr>
      <vt:lpstr>GLI ITINERARI DI SPIRITUALITÁ - 3</vt:lpstr>
      <vt:lpstr>CAMPO SCUOLA - 1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Gigikop</dc:creator>
  <cp:lastModifiedBy> </cp:lastModifiedBy>
  <cp:revision>50</cp:revision>
  <dcterms:created xsi:type="dcterms:W3CDTF">2012-07-19T06:22:06Z</dcterms:created>
  <dcterms:modified xsi:type="dcterms:W3CDTF">2012-09-12T07:29:25Z</dcterms:modified>
</cp:coreProperties>
</file>