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-106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7/12/2015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PAROLA AI PICCOLI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</a:t>
            </a:r>
            <a:r>
              <a:rPr lang="it-IT" sz="2400" dirty="0" smtClean="0"/>
              <a:t>l paradosso della povertà nella Bibbia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31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 smtClean="0"/>
              <a:t/>
            </a:r>
            <a:br>
              <a:rPr lang="it-IT" u="sng" dirty="0" smtClean="0"/>
            </a:br>
            <a:r>
              <a:rPr lang="it-IT" u="sng" dirty="0"/>
              <a:t/>
            </a:r>
            <a:br>
              <a:rPr lang="it-IT" u="sng" dirty="0"/>
            </a:br>
            <a:r>
              <a:rPr lang="it-IT" u="sng" dirty="0" smtClean="0"/>
              <a:t/>
            </a:r>
            <a:br>
              <a:rPr lang="it-IT" u="sng" dirty="0" smtClean="0"/>
            </a:br>
            <a:r>
              <a:rPr lang="it-IT" u="sng" dirty="0" smtClean="0"/>
              <a:t>Evangelizzare </a:t>
            </a:r>
            <a:r>
              <a:rPr lang="it-IT" u="sng" dirty="0"/>
              <a:t>i poveri come sintesi dei segni </a:t>
            </a:r>
            <a:r>
              <a:rPr lang="it-IT" u="sng" dirty="0" smtClean="0"/>
              <a:t>messianici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t-IT" i="1" dirty="0" err="1"/>
              <a:t>Is</a:t>
            </a:r>
            <a:r>
              <a:rPr lang="it-IT" i="1" dirty="0"/>
              <a:t> 61, </a:t>
            </a:r>
            <a:r>
              <a:rPr lang="it-IT" i="1" dirty="0" smtClean="0"/>
              <a:t>1-3</a:t>
            </a:r>
            <a:r>
              <a:rPr lang="it-IT" i="1" baseline="30000" dirty="0" smtClean="0"/>
              <a:t>1</a:t>
            </a:r>
            <a:r>
              <a:rPr lang="it-IT" i="1" dirty="0"/>
              <a:t> </a:t>
            </a:r>
            <a:r>
              <a:rPr lang="it-IT" dirty="0"/>
              <a:t>Lo spirito del Signore Dio è su di me,</a:t>
            </a:r>
            <a:br>
              <a:rPr lang="it-IT" dirty="0"/>
            </a:br>
            <a:r>
              <a:rPr lang="it-IT" dirty="0"/>
              <a:t>perché il Signore mi ha consacrato con l'unzione;</a:t>
            </a:r>
            <a:br>
              <a:rPr lang="it-IT" dirty="0"/>
            </a:br>
            <a:r>
              <a:rPr lang="it-IT" dirty="0"/>
              <a:t>mi ha mandato</a:t>
            </a:r>
            <a:r>
              <a:rPr lang="it-IT" b="1" u="sng" dirty="0"/>
              <a:t> a portare il lieto annuncio ai miseri,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a fasciare le piaghe dei cuori spezzati,</a:t>
            </a:r>
            <a:br>
              <a:rPr lang="it-IT" dirty="0"/>
            </a:br>
            <a:r>
              <a:rPr lang="it-IT" dirty="0"/>
              <a:t>a proclamare la libertà degli schiavi,</a:t>
            </a:r>
            <a:br>
              <a:rPr lang="it-IT" dirty="0"/>
            </a:br>
            <a:r>
              <a:rPr lang="it-IT" dirty="0"/>
              <a:t>la scarcerazione dei prigionieri,</a:t>
            </a:r>
            <a:br>
              <a:rPr lang="it-IT" dirty="0"/>
            </a:br>
            <a:r>
              <a:rPr lang="it-IT" baseline="30000" dirty="0"/>
              <a:t>2</a:t>
            </a:r>
            <a:r>
              <a:rPr lang="it-IT" dirty="0"/>
              <a:t>a promulgare l'anno di grazia del Signore,</a:t>
            </a:r>
            <a:br>
              <a:rPr lang="it-IT" dirty="0"/>
            </a:br>
            <a:r>
              <a:rPr lang="it-IT" dirty="0"/>
              <a:t>il giorno di vendetta del nostro Dio,</a:t>
            </a:r>
            <a:br>
              <a:rPr lang="it-IT" dirty="0"/>
            </a:br>
            <a:r>
              <a:rPr lang="it-IT" dirty="0"/>
              <a:t>per consolare tutti gli afflitti,</a:t>
            </a:r>
            <a:br>
              <a:rPr lang="it-IT" dirty="0"/>
            </a:br>
            <a:r>
              <a:rPr lang="it-IT" baseline="30000" dirty="0"/>
              <a:t>3</a:t>
            </a:r>
            <a:r>
              <a:rPr lang="it-IT" dirty="0"/>
              <a:t>per dare agli afflitti di Sion</a:t>
            </a:r>
            <a:br>
              <a:rPr lang="it-IT" dirty="0"/>
            </a:br>
            <a:r>
              <a:rPr lang="it-IT" dirty="0"/>
              <a:t>una corona invece della cenere,</a:t>
            </a:r>
            <a:br>
              <a:rPr lang="it-IT" dirty="0"/>
            </a:br>
            <a:r>
              <a:rPr lang="it-IT" dirty="0"/>
              <a:t>olio di letizia invece dell'abito da lutto,</a:t>
            </a:r>
            <a:br>
              <a:rPr lang="it-IT" dirty="0"/>
            </a:br>
            <a:r>
              <a:rPr lang="it-IT" dirty="0"/>
              <a:t>veste di lode invece di uno spirito mesto.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t-IT" i="1" dirty="0"/>
              <a:t> Mt 11, </a:t>
            </a:r>
            <a:r>
              <a:rPr lang="it-IT" i="1" dirty="0" smtClean="0"/>
              <a:t>5-6: </a:t>
            </a:r>
            <a:r>
              <a:rPr lang="it-IT" baseline="30000" dirty="0"/>
              <a:t>4</a:t>
            </a:r>
            <a:r>
              <a:rPr lang="it-IT" dirty="0"/>
              <a:t>Gesù rispose loro: «Andate e riferite a Giovanni ciò che udite e vedete: </a:t>
            </a:r>
            <a:r>
              <a:rPr lang="it-IT" baseline="30000" dirty="0"/>
              <a:t>5</a:t>
            </a:r>
            <a:r>
              <a:rPr lang="it-IT" i="1" dirty="0"/>
              <a:t>i</a:t>
            </a:r>
            <a:r>
              <a:rPr lang="it-IT" dirty="0"/>
              <a:t> </a:t>
            </a:r>
            <a:r>
              <a:rPr lang="it-IT" i="1" dirty="0"/>
              <a:t>ciechi riacquistano</a:t>
            </a:r>
            <a:r>
              <a:rPr lang="it-IT" dirty="0"/>
              <a:t> </a:t>
            </a:r>
            <a:r>
              <a:rPr lang="it-IT" i="1" dirty="0"/>
              <a:t>la vista</a:t>
            </a:r>
            <a:r>
              <a:rPr lang="it-IT" dirty="0"/>
              <a:t>, gli zoppi camminano, i lebbrosi sono purificati, </a:t>
            </a:r>
            <a:r>
              <a:rPr lang="it-IT" i="1" dirty="0"/>
              <a:t>i sordi odono, i morti risuscitano,</a:t>
            </a:r>
            <a:r>
              <a:rPr lang="it-IT" dirty="0"/>
              <a:t> </a:t>
            </a:r>
            <a:r>
              <a:rPr lang="it-IT" sz="1900" b="1" u="sng" dirty="0"/>
              <a:t>ai poveri è annunciato il Vangelo</a:t>
            </a:r>
            <a:r>
              <a:rPr lang="it-IT" dirty="0"/>
              <a:t>. </a:t>
            </a:r>
            <a:r>
              <a:rPr lang="it-IT" baseline="30000" dirty="0"/>
              <a:t>6</a:t>
            </a:r>
            <a:r>
              <a:rPr lang="it-IT" dirty="0"/>
              <a:t>E beato è colui che non trova in me motivo di scandalo!».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6121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Il resto di Israele, umile e </a:t>
            </a:r>
            <a:r>
              <a:rPr lang="it-IT" u="sng" dirty="0" smtClean="0"/>
              <a:t>povero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i="1" dirty="0" err="1" smtClean="0"/>
              <a:t>Sof</a:t>
            </a:r>
            <a:r>
              <a:rPr lang="it-IT" sz="3600" i="1" dirty="0" smtClean="0"/>
              <a:t> 3, 12</a:t>
            </a:r>
          </a:p>
          <a:p>
            <a:pPr marL="0" indent="0">
              <a:buNone/>
            </a:pPr>
            <a:r>
              <a:rPr lang="it-IT" sz="3600" i="1" baseline="30000" dirty="0" smtClean="0"/>
              <a:t>12</a:t>
            </a:r>
            <a:r>
              <a:rPr lang="it-IT" sz="3600" i="1" dirty="0" smtClean="0"/>
              <a:t>Lascerò </a:t>
            </a:r>
            <a:r>
              <a:rPr lang="it-IT" sz="3600" i="1" dirty="0"/>
              <a:t>in mezzo a te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i="1" dirty="0"/>
              <a:t>un popolo </a:t>
            </a:r>
            <a:r>
              <a:rPr lang="it-IT" sz="3600" b="1" i="1" u="sng" dirty="0"/>
              <a:t>umile e </a:t>
            </a:r>
            <a:r>
              <a:rPr lang="it-IT" sz="3600" b="1" i="1" u="sng" dirty="0" smtClean="0"/>
              <a:t>povero</a:t>
            </a:r>
            <a:r>
              <a:rPr lang="it-IT" sz="3600" i="1" dirty="0" smtClean="0"/>
              <a:t>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xmlns="" val="323930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u="sng" dirty="0" smtClean="0"/>
              <a:t/>
            </a:r>
            <a:br>
              <a:rPr lang="it-IT" u="sng" dirty="0" smtClean="0"/>
            </a:br>
            <a:r>
              <a:rPr lang="it-IT" u="sng" dirty="0"/>
              <a:t/>
            </a:r>
            <a:br>
              <a:rPr lang="it-IT" u="sng" dirty="0"/>
            </a:br>
            <a:r>
              <a:rPr lang="it-IT" u="sng" dirty="0" smtClean="0"/>
              <a:t>Gerusalemme vedova povera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 err="1"/>
              <a:t>Is</a:t>
            </a:r>
            <a:r>
              <a:rPr lang="it-IT" dirty="0"/>
              <a:t> 54, </a:t>
            </a:r>
            <a:r>
              <a:rPr lang="it-IT" dirty="0" smtClean="0"/>
              <a:t>4 – 5: </a:t>
            </a:r>
            <a:r>
              <a:rPr lang="it-IT" baseline="30000" dirty="0"/>
              <a:t>4</a:t>
            </a:r>
            <a:r>
              <a:rPr lang="it-IT" dirty="0"/>
              <a:t>Non temere, perché non dovrai più arrossire;</a:t>
            </a:r>
            <a:br>
              <a:rPr lang="it-IT" dirty="0"/>
            </a:br>
            <a:r>
              <a:rPr lang="it-IT" dirty="0"/>
              <a:t>non vergognarti, perché non sarai più disonorata;</a:t>
            </a:r>
            <a:br>
              <a:rPr lang="it-IT" dirty="0"/>
            </a:br>
            <a:r>
              <a:rPr lang="it-IT" dirty="0"/>
              <a:t>anzi, dimenticherai la vergogna della tua giovinezza</a:t>
            </a:r>
            <a:br>
              <a:rPr lang="it-IT" dirty="0"/>
            </a:br>
            <a:r>
              <a:rPr lang="it-IT" dirty="0"/>
              <a:t>e non ricorderai più il disonore della tua </a:t>
            </a:r>
            <a:r>
              <a:rPr lang="it-IT" b="1" u="sng" dirty="0"/>
              <a:t>vedovanza.</a:t>
            </a:r>
            <a:r>
              <a:rPr lang="it-IT" dirty="0"/>
              <a:t/>
            </a:r>
            <a:br>
              <a:rPr lang="it-IT" dirty="0"/>
            </a:br>
            <a:r>
              <a:rPr lang="it-IT" baseline="30000" dirty="0"/>
              <a:t>5</a:t>
            </a:r>
            <a:r>
              <a:rPr lang="it-IT" dirty="0"/>
              <a:t>Poiché tuo sposo è il tuo creatore,</a:t>
            </a:r>
            <a:br>
              <a:rPr lang="it-IT" dirty="0"/>
            </a:br>
            <a:r>
              <a:rPr lang="it-IT" dirty="0"/>
              <a:t>Signore degli eserciti è il suo nome;</a:t>
            </a:r>
            <a:br>
              <a:rPr lang="it-IT" dirty="0"/>
            </a:br>
            <a:r>
              <a:rPr lang="it-IT" dirty="0"/>
              <a:t>tuo redentore è il Santo d'Israele,</a:t>
            </a:r>
            <a:br>
              <a:rPr lang="it-IT" dirty="0"/>
            </a:br>
            <a:r>
              <a:rPr lang="it-IT" dirty="0"/>
              <a:t>è chiamato Dio di tutta la </a:t>
            </a:r>
            <a:r>
              <a:rPr lang="it-IT" dirty="0" smtClean="0"/>
              <a:t>terra.</a:t>
            </a:r>
            <a:endParaRPr lang="it-IT" dirty="0"/>
          </a:p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Mc 12, 41-44: </a:t>
            </a:r>
            <a:r>
              <a:rPr lang="it-IT" baseline="30000" dirty="0"/>
              <a:t>41</a:t>
            </a:r>
            <a:r>
              <a:rPr lang="it-IT" dirty="0"/>
              <a:t>Seduto di fronte </a:t>
            </a:r>
            <a:r>
              <a:rPr lang="it-IT" sz="2400" b="1" dirty="0"/>
              <a:t>al tesoro</a:t>
            </a:r>
            <a:r>
              <a:rPr lang="it-IT" dirty="0"/>
              <a:t>, osservava come la folla vi gettava monete. Tanti ricchi ne gettavano molte. </a:t>
            </a:r>
            <a:r>
              <a:rPr lang="it-IT" baseline="30000" dirty="0"/>
              <a:t>42</a:t>
            </a:r>
            <a:r>
              <a:rPr lang="it-IT" dirty="0"/>
              <a:t>Ma, venuta una </a:t>
            </a:r>
            <a:r>
              <a:rPr lang="it-IT" b="1" u="sng" dirty="0"/>
              <a:t>vedova povera</a:t>
            </a:r>
            <a:r>
              <a:rPr lang="it-IT" dirty="0"/>
              <a:t>, vi gettò due monetine, che fanno un soldo. </a:t>
            </a:r>
            <a:r>
              <a:rPr lang="it-IT" baseline="30000" dirty="0"/>
              <a:t>43</a:t>
            </a:r>
            <a:r>
              <a:rPr lang="it-IT" dirty="0"/>
              <a:t>Allora, chiamati a sé i suoi discepoli, disse loro: «In verità io vi dico: questa vedova, così povera, ha gettato nel tesoro più di tutti gli altri. </a:t>
            </a:r>
            <a:r>
              <a:rPr lang="it-IT" baseline="30000" dirty="0"/>
              <a:t>44</a:t>
            </a:r>
            <a:r>
              <a:rPr lang="it-IT" dirty="0"/>
              <a:t>Tutti infatti hanno gettato parte del loro superfluo. Lei invece, nella sua miseria, vi ha gettato tutto quello che aveva, </a:t>
            </a:r>
            <a:r>
              <a:rPr lang="it-IT" b="1" u="sng" dirty="0"/>
              <a:t>tutto quanto aveva per vivere».</a:t>
            </a:r>
          </a:p>
        </p:txBody>
      </p:sp>
    </p:spTree>
    <p:extLst>
      <p:ext uri="{BB962C8B-B14F-4D97-AF65-F5344CB8AC3E}">
        <p14:creationId xmlns:p14="http://schemas.microsoft.com/office/powerpoint/2010/main" xmlns="" val="19399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Poveri nello spirito, una Chiesa nella </a:t>
            </a:r>
            <a:r>
              <a:rPr lang="it-IT" u="sng" dirty="0" smtClean="0"/>
              <a:t>persecuzione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5400" b="1" baseline="30000" dirty="0" smtClean="0"/>
              <a:t>Mt 5, 3. 10</a:t>
            </a:r>
            <a:endParaRPr lang="it-IT" sz="4000" b="1" baseline="30000" dirty="0" smtClean="0"/>
          </a:p>
          <a:p>
            <a:pPr marL="0" indent="0">
              <a:buNone/>
            </a:pPr>
            <a:r>
              <a:rPr lang="it-IT" sz="4000" baseline="30000" dirty="0" smtClean="0"/>
              <a:t>3</a:t>
            </a:r>
            <a:r>
              <a:rPr lang="it-IT" sz="4000" dirty="0" smtClean="0"/>
              <a:t>Beati </a:t>
            </a:r>
            <a:r>
              <a:rPr lang="it-IT" sz="4000" dirty="0"/>
              <a:t>i poveri in spirito,</a:t>
            </a:r>
            <a:br>
              <a:rPr lang="it-IT" sz="4000" dirty="0"/>
            </a:br>
            <a:r>
              <a:rPr lang="it-IT" sz="4000" i="1" dirty="0"/>
              <a:t>perché di essi è il regno dei cieli</a:t>
            </a:r>
            <a:r>
              <a:rPr lang="it-IT" sz="4000" dirty="0"/>
              <a:t>.</a:t>
            </a:r>
            <a:br>
              <a:rPr lang="it-IT" sz="4000" dirty="0"/>
            </a:br>
            <a:r>
              <a:rPr lang="it-IT" sz="4000" baseline="30000" dirty="0" smtClean="0"/>
              <a:t>10</a:t>
            </a:r>
            <a:r>
              <a:rPr lang="it-IT" sz="4000" dirty="0" smtClean="0"/>
              <a:t>Beati </a:t>
            </a:r>
            <a:r>
              <a:rPr lang="it-IT" sz="4000" dirty="0"/>
              <a:t>i perseguitati per la giustizia,</a:t>
            </a:r>
            <a:br>
              <a:rPr lang="it-IT" sz="4000" dirty="0"/>
            </a:br>
            <a:r>
              <a:rPr lang="it-IT" sz="4000" i="1" dirty="0"/>
              <a:t>perché di essi è il regno dei cieli</a:t>
            </a:r>
            <a:r>
              <a:rPr lang="it-IT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802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 smtClean="0"/>
              <a:t/>
            </a:r>
            <a:br>
              <a:rPr lang="it-IT" u="sng" dirty="0" smtClean="0"/>
            </a:br>
            <a:r>
              <a:rPr lang="it-IT" sz="3200" u="sng" dirty="0" smtClean="0"/>
              <a:t>Escatologia </a:t>
            </a:r>
            <a:r>
              <a:rPr lang="it-IT" sz="3200" u="sng" dirty="0"/>
              <a:t>e condivisione nella comunità cristiana: la lettura «popolare» della Parola di Dio</a:t>
            </a:r>
            <a:endParaRPr lang="it-IT" sz="3200" dirty="0"/>
          </a:p>
        </p:txBody>
      </p:sp>
      <p:sp>
        <p:nvSpPr>
          <p:cNvPr id="4" name="Segnaposto tes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b="1" dirty="0" smtClean="0"/>
              <a:t>At 2, 42-44</a:t>
            </a:r>
            <a:endParaRPr lang="it-IT" b="1" dirty="0" smtClean="0"/>
          </a:p>
          <a:p>
            <a:pPr marL="0" indent="0">
              <a:buNone/>
            </a:pPr>
            <a:r>
              <a:rPr lang="it-IT" baseline="30000" dirty="0" smtClean="0"/>
              <a:t>42</a:t>
            </a:r>
            <a:r>
              <a:rPr lang="it-IT" dirty="0" smtClean="0"/>
              <a:t>Erano </a:t>
            </a:r>
            <a:r>
              <a:rPr lang="it-IT" dirty="0"/>
              <a:t>perseveranti </a:t>
            </a:r>
            <a:r>
              <a:rPr lang="it-IT" u="sng" dirty="0"/>
              <a:t>nell'insegnamento degli apostoli </a:t>
            </a:r>
            <a:r>
              <a:rPr lang="it-IT" dirty="0"/>
              <a:t>e </a:t>
            </a:r>
            <a:r>
              <a:rPr lang="it-IT" u="sng" dirty="0"/>
              <a:t>nella comunione</a:t>
            </a:r>
            <a:r>
              <a:rPr lang="it-IT" dirty="0"/>
              <a:t>, </a:t>
            </a:r>
            <a:r>
              <a:rPr lang="it-IT" u="sng" dirty="0"/>
              <a:t>nello spezzare il pane e nelle preghiere</a:t>
            </a:r>
            <a:r>
              <a:rPr lang="it-IT" dirty="0"/>
              <a:t>. </a:t>
            </a:r>
            <a:r>
              <a:rPr lang="it-IT" baseline="30000" dirty="0"/>
              <a:t>43</a:t>
            </a:r>
            <a:r>
              <a:rPr lang="it-IT" dirty="0"/>
              <a:t>Un senso di timore era in tutti, e prodigi e segni avvenivano per opera degli apostoli. </a:t>
            </a:r>
            <a:r>
              <a:rPr lang="it-IT" baseline="30000" dirty="0"/>
              <a:t>44</a:t>
            </a:r>
            <a:r>
              <a:rPr lang="it-IT" dirty="0"/>
              <a:t>Tutti i credenti stavano insieme e </a:t>
            </a:r>
            <a:r>
              <a:rPr lang="it-IT" u="sng" dirty="0"/>
              <a:t>avevano ogni cosa in comune</a:t>
            </a:r>
            <a:r>
              <a:rPr lang="it-IT" dirty="0"/>
              <a:t>; </a:t>
            </a:r>
            <a:r>
              <a:rPr lang="it-IT" baseline="30000" dirty="0"/>
              <a:t>45</a:t>
            </a:r>
            <a:r>
              <a:rPr lang="it-IT" dirty="0"/>
              <a:t>vendevano le loro proprietà e sostanze e le dividevano con tutti, secondo il bisogno di ciascuno. </a:t>
            </a:r>
            <a:r>
              <a:rPr lang="it-IT" baseline="30000" dirty="0"/>
              <a:t>46</a:t>
            </a:r>
            <a:r>
              <a:rPr lang="it-IT" dirty="0"/>
              <a:t>Ogni giorno erano perseveranti insieme </a:t>
            </a:r>
            <a:r>
              <a:rPr lang="it-IT" sz="2800" b="1" dirty="0"/>
              <a:t>nel tempio </a:t>
            </a:r>
            <a:r>
              <a:rPr lang="it-IT" dirty="0"/>
              <a:t>e, spezzando il pane nelle case, prendevano cibo con letizia e semplicità di cuore, </a:t>
            </a:r>
            <a:r>
              <a:rPr lang="it-IT" baseline="30000" dirty="0"/>
              <a:t>47</a:t>
            </a:r>
            <a:r>
              <a:rPr lang="it-IT" dirty="0"/>
              <a:t>lodando Dio </a:t>
            </a:r>
            <a:r>
              <a:rPr lang="it-IT" u="sng" dirty="0"/>
              <a:t>e godendo il favore di tutto il popolo</a:t>
            </a:r>
            <a:r>
              <a:rPr lang="it-IT" dirty="0"/>
              <a:t>. Intanto il Signore ogni giorno aggiungeva alla comunità quelli che erano salvati.</a:t>
            </a:r>
          </a:p>
        </p:txBody>
      </p:sp>
    </p:spTree>
    <p:extLst>
      <p:ext uri="{BB962C8B-B14F-4D97-AF65-F5344CB8AC3E}">
        <p14:creationId xmlns:p14="http://schemas.microsoft.com/office/powerpoint/2010/main" xmlns="" val="34092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0837" y="114679"/>
            <a:ext cx="10571998" cy="970450"/>
          </a:xfrm>
        </p:spPr>
        <p:txBody>
          <a:bodyPr/>
          <a:lstStyle/>
          <a:p>
            <a:r>
              <a:rPr lang="it-IT" sz="3600" u="sng" dirty="0"/>
              <a:t>A chi è come i bambini appartiene il Regno di Dio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/>
              <a:t>Mc 9, 37</a:t>
            </a:r>
          </a:p>
          <a:p>
            <a:pPr marL="0" indent="0">
              <a:buNone/>
            </a:pPr>
            <a:r>
              <a:rPr lang="it-IT" sz="3200" baseline="30000" dirty="0" smtClean="0"/>
              <a:t>37</a:t>
            </a:r>
            <a:r>
              <a:rPr lang="it-IT" sz="3200" dirty="0" smtClean="0"/>
              <a:t>«Chi </a:t>
            </a:r>
            <a:r>
              <a:rPr lang="it-IT" sz="3200" dirty="0"/>
              <a:t>accoglie uno solo di questi bambini nel mio nome, accoglie me; e chi accoglie me, non accoglie me, ma colui che mi ha mandato».</a:t>
            </a:r>
          </a:p>
        </p:txBody>
      </p:sp>
    </p:spTree>
    <p:extLst>
      <p:ext uri="{BB962C8B-B14F-4D97-AF65-F5344CB8AC3E}">
        <p14:creationId xmlns:p14="http://schemas.microsoft.com/office/powerpoint/2010/main" xmlns="" val="35223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LA PAROLA AI PICCOLI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1804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Charimenti</a:t>
            </a:r>
            <a:r>
              <a:rPr lang="it-IT" dirty="0" smtClean="0"/>
              <a:t> terminologici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‘</a:t>
            </a:r>
            <a:r>
              <a:rPr lang="it-IT" sz="2800" i="1" dirty="0" err="1"/>
              <a:t>ānî</a:t>
            </a:r>
            <a:r>
              <a:rPr lang="it-IT" sz="2800" dirty="0"/>
              <a:t> </a:t>
            </a:r>
            <a:r>
              <a:rPr lang="it-IT" sz="2800" dirty="0" smtClean="0"/>
              <a:t>  </a:t>
            </a:r>
          </a:p>
          <a:p>
            <a:r>
              <a:rPr lang="it-IT" sz="2800" i="1" dirty="0"/>
              <a:t>dal</a:t>
            </a:r>
            <a:r>
              <a:rPr lang="it-IT" sz="2800" dirty="0"/>
              <a:t> </a:t>
            </a:r>
            <a:endParaRPr lang="it-IT" sz="2800" dirty="0" smtClean="0"/>
          </a:p>
          <a:p>
            <a:r>
              <a:rPr lang="it-IT" sz="2800" i="1" dirty="0"/>
              <a:t>’</a:t>
            </a:r>
            <a:r>
              <a:rPr lang="it-IT" sz="2800" i="1" dirty="0" err="1"/>
              <a:t>ebiôn</a:t>
            </a:r>
            <a:r>
              <a:rPr lang="it-IT" sz="2800" dirty="0"/>
              <a:t> </a:t>
            </a:r>
            <a:endParaRPr lang="it-IT" sz="2800" dirty="0" smtClean="0"/>
          </a:p>
          <a:p>
            <a:r>
              <a:rPr lang="it-IT" sz="2800" i="1" dirty="0" err="1"/>
              <a:t>ptochos</a:t>
            </a:r>
            <a:r>
              <a:rPr lang="it-IT" sz="2800" i="1" dirty="0"/>
              <a:t>, </a:t>
            </a:r>
            <a:r>
              <a:rPr lang="it-IT" sz="2800" i="1" dirty="0" err="1"/>
              <a:t>tapeinos</a:t>
            </a:r>
            <a:r>
              <a:rPr lang="it-IT" sz="2800" i="1" dirty="0"/>
              <a:t> e </a:t>
            </a:r>
            <a:r>
              <a:rPr lang="it-IT" sz="2800" i="1" dirty="0" err="1"/>
              <a:t>penes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28175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Attenzione al povero come aspetto essenziale dell’equilibrio </a:t>
            </a:r>
            <a:r>
              <a:rPr lang="it-IT" u="sng" dirty="0" err="1"/>
              <a:t>ecosistemico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Es 23, </a:t>
            </a:r>
            <a:r>
              <a:rPr lang="it-IT" sz="2800" dirty="0" smtClean="0"/>
              <a:t>10-12</a:t>
            </a:r>
            <a:r>
              <a:rPr lang="it-IT" sz="2800" i="1" dirty="0" smtClean="0"/>
              <a:t>: </a:t>
            </a:r>
            <a:r>
              <a:rPr lang="it-IT" sz="2800" baseline="30000" dirty="0"/>
              <a:t>10</a:t>
            </a:r>
            <a:r>
              <a:rPr lang="it-IT" sz="2800" dirty="0"/>
              <a:t>Per sei anni seminerai la tua terra e ne raccoglierai il prodotto, </a:t>
            </a:r>
            <a:r>
              <a:rPr lang="it-IT" sz="2800" baseline="30000" dirty="0"/>
              <a:t>11</a:t>
            </a:r>
            <a:r>
              <a:rPr lang="it-IT" sz="2800" dirty="0"/>
              <a:t>ma nel </a:t>
            </a:r>
            <a:r>
              <a:rPr lang="it-IT" sz="3600" b="1" dirty="0"/>
              <a:t>settimo anno</a:t>
            </a:r>
            <a:r>
              <a:rPr lang="it-IT" sz="2800" dirty="0"/>
              <a:t> non la sfrutterai e la lascerai incolta: ne mangeranno </a:t>
            </a:r>
            <a:r>
              <a:rPr lang="it-IT" sz="2800" u="sng" dirty="0"/>
              <a:t>gli indigenti</a:t>
            </a:r>
            <a:r>
              <a:rPr lang="it-IT" sz="2800" dirty="0"/>
              <a:t> del tuo popolo e ciò che lasceranno sarà consumato </a:t>
            </a:r>
            <a:r>
              <a:rPr lang="it-IT" sz="2800" i="1" u="sng" dirty="0"/>
              <a:t>dalle bestie selvatiche.</a:t>
            </a:r>
            <a:r>
              <a:rPr lang="it-IT" sz="2800" dirty="0"/>
              <a:t> Così farai per la tua vigna e per il tuo oliveto.</a:t>
            </a:r>
            <a:br>
              <a:rPr lang="it-IT" sz="2800" dirty="0"/>
            </a:br>
            <a:r>
              <a:rPr lang="it-IT" sz="2800" baseline="30000" dirty="0"/>
              <a:t>12</a:t>
            </a:r>
            <a:r>
              <a:rPr lang="it-IT" sz="2800" dirty="0"/>
              <a:t>Per sei giorni farai i tuoi lavori, ma nel </a:t>
            </a:r>
            <a:r>
              <a:rPr lang="it-IT" sz="3600" b="1" dirty="0"/>
              <a:t>settimo giorno</a:t>
            </a:r>
            <a:r>
              <a:rPr lang="it-IT" sz="2800" dirty="0"/>
              <a:t> farai riposo, perché possano godere quiete il tuo bue e il tuo asino e possano respirare </a:t>
            </a:r>
            <a:r>
              <a:rPr lang="it-IT" sz="2800" i="1" u="sng" dirty="0"/>
              <a:t>i figli della tua schiava e il forestiero.</a:t>
            </a:r>
          </a:p>
        </p:txBody>
      </p:sp>
    </p:spTree>
    <p:extLst>
      <p:ext uri="{BB962C8B-B14F-4D97-AF65-F5344CB8AC3E}">
        <p14:creationId xmlns:p14="http://schemas.microsoft.com/office/powerpoint/2010/main" xmlns="" val="12680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Attenzione al povero come riconoscimento dell’Altro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err="1" smtClean="0"/>
              <a:t>Lv</a:t>
            </a:r>
            <a:r>
              <a:rPr lang="it-IT" sz="2800" dirty="0" smtClean="0"/>
              <a:t> 19, 9-10</a:t>
            </a:r>
          </a:p>
          <a:p>
            <a:pPr marL="0" indent="0">
              <a:buNone/>
            </a:pPr>
            <a:r>
              <a:rPr lang="it-IT" sz="2800" baseline="30000" dirty="0" smtClean="0"/>
              <a:t>9</a:t>
            </a:r>
            <a:r>
              <a:rPr lang="it-IT" sz="2800" dirty="0" smtClean="0"/>
              <a:t>Quando </a:t>
            </a:r>
            <a:r>
              <a:rPr lang="it-IT" sz="2800" dirty="0"/>
              <a:t>mieterete la messe della vostra terra, non mieterete fino ai margini del campo, né raccoglierete ciò che resta da spigolare della messe; </a:t>
            </a:r>
            <a:r>
              <a:rPr lang="it-IT" sz="2800" baseline="30000" dirty="0"/>
              <a:t>10</a:t>
            </a:r>
            <a:r>
              <a:rPr lang="it-IT" sz="2800" dirty="0"/>
              <a:t>quanto alla tua vigna, non coglierai i racimoli e non raccoglierai gli acini caduti: li lascerai </a:t>
            </a:r>
            <a:r>
              <a:rPr lang="it-IT" sz="3600" b="1" dirty="0"/>
              <a:t>per il povero e per il forestiero</a:t>
            </a:r>
            <a:r>
              <a:rPr lang="it-IT" sz="2800" dirty="0"/>
              <a:t>. </a:t>
            </a:r>
            <a:r>
              <a:rPr lang="it-IT" sz="2800" i="1" u="sng" dirty="0"/>
              <a:t>Io sono il Signore, vostro Dio.</a:t>
            </a:r>
          </a:p>
        </p:txBody>
      </p:sp>
    </p:spTree>
    <p:extLst>
      <p:ext uri="{BB962C8B-B14F-4D97-AF65-F5344CB8AC3E}">
        <p14:creationId xmlns:p14="http://schemas.microsoft.com/office/powerpoint/2010/main" xmlns="" val="15938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Attenzione al povero come memoriale della </a:t>
            </a:r>
            <a:r>
              <a:rPr lang="it-IT" u="sng" dirty="0" smtClean="0"/>
              <a:t>salvezza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/>
              <a:t>Dt</a:t>
            </a:r>
            <a:r>
              <a:rPr lang="it-IT" sz="2400" dirty="0" smtClean="0"/>
              <a:t> </a:t>
            </a:r>
            <a:r>
              <a:rPr lang="it-IT" sz="2400" dirty="0"/>
              <a:t>24, </a:t>
            </a:r>
            <a:r>
              <a:rPr lang="it-IT" sz="2400" dirty="0" smtClean="0"/>
              <a:t>19-22</a:t>
            </a:r>
            <a:r>
              <a:rPr lang="it-IT" sz="2400" i="1" dirty="0" smtClean="0"/>
              <a:t>:</a:t>
            </a:r>
            <a:r>
              <a:rPr lang="it-IT" sz="2400" baseline="30000" dirty="0" smtClean="0"/>
              <a:t> </a:t>
            </a:r>
            <a:r>
              <a:rPr lang="it-IT" sz="2400" baseline="30000" dirty="0"/>
              <a:t>19</a:t>
            </a:r>
            <a:r>
              <a:rPr lang="it-IT" sz="2400" dirty="0"/>
              <a:t>Quando, facendo la mietitura nel tuo campo, vi avrai dimenticato qualche mannello, non tornerai indietro a prenderlo. Sarà </a:t>
            </a:r>
            <a:r>
              <a:rPr lang="it-IT" sz="2800" b="1" dirty="0"/>
              <a:t>per il forestiero, per l'orfano e per la vedova</a:t>
            </a:r>
            <a:r>
              <a:rPr lang="it-IT" sz="2400" dirty="0"/>
              <a:t>, perché il Signore, tuo Dio, ti benedica in ogni lavoro delle tue mani.</a:t>
            </a:r>
            <a:r>
              <a:rPr lang="it-IT" sz="2400" baseline="30000" dirty="0"/>
              <a:t>20</a:t>
            </a:r>
            <a:r>
              <a:rPr lang="it-IT" sz="2400" dirty="0"/>
              <a:t>Quando bacchierai i tuoi ulivi, non tornare a ripassare i rami. Sarà per il forestiero, per l'orfano e per la vedova. </a:t>
            </a:r>
            <a:r>
              <a:rPr lang="it-IT" sz="2400" baseline="30000" dirty="0"/>
              <a:t>21</a:t>
            </a:r>
            <a:r>
              <a:rPr lang="it-IT" sz="2400" dirty="0"/>
              <a:t>Quando vendemmierai la tua vigna, non tornerai indietro a racimolare. Sarà per il forestiero, per l'orfano e per la vedova. </a:t>
            </a:r>
            <a:r>
              <a:rPr lang="it-IT" sz="2800" i="1" u="sng" baseline="30000" dirty="0"/>
              <a:t>22</a:t>
            </a:r>
            <a:r>
              <a:rPr lang="it-IT" sz="2800" i="1" u="sng" dirty="0"/>
              <a:t>Ricòrdati </a:t>
            </a:r>
            <a:r>
              <a:rPr lang="it-IT" sz="2800" i="1" u="sng" dirty="0" smtClean="0"/>
              <a:t>che </a:t>
            </a:r>
            <a:r>
              <a:rPr lang="it-IT" sz="2800" i="1" u="sng" dirty="0"/>
              <a:t>sei stato schiavo nella terra d'Egitto; perciò ti comando di fare questo.</a:t>
            </a:r>
          </a:p>
        </p:txBody>
      </p:sp>
    </p:spTree>
    <p:extLst>
      <p:ext uri="{BB962C8B-B14F-4D97-AF65-F5344CB8AC3E}">
        <p14:creationId xmlns:p14="http://schemas.microsoft.com/office/powerpoint/2010/main" xmlns="" val="174080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0000" y="491300"/>
            <a:ext cx="10571998" cy="882227"/>
          </a:xfrm>
        </p:spPr>
        <p:txBody>
          <a:bodyPr/>
          <a:lstStyle/>
          <a:p>
            <a:r>
              <a:rPr lang="it-IT" u="sng" dirty="0"/>
              <a:t>Salmi di supplica e lode dei </a:t>
            </a:r>
            <a:r>
              <a:rPr lang="it-IT" u="sng" dirty="0" smtClean="0"/>
              <a:t>poveri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2600" dirty="0" smtClean="0"/>
              <a:t> </a:t>
            </a:r>
          </a:p>
          <a:p>
            <a:pPr marL="0" indent="0">
              <a:buNone/>
            </a:pPr>
            <a:r>
              <a:rPr lang="it-IT" sz="2600" i="1" dirty="0" err="1" smtClean="0"/>
              <a:t>Sal</a:t>
            </a:r>
            <a:r>
              <a:rPr lang="it-IT" sz="2600" i="1" dirty="0" smtClean="0"/>
              <a:t> 86, </a:t>
            </a:r>
            <a:r>
              <a:rPr lang="it-IT" sz="2600" i="1" dirty="0"/>
              <a:t>1</a:t>
            </a:r>
            <a:r>
              <a:rPr lang="it-IT" sz="2600" i="1" dirty="0" smtClean="0"/>
              <a:t>;</a:t>
            </a:r>
            <a:r>
              <a:rPr lang="it-IT" sz="2600" dirty="0"/>
              <a:t> Signore, tendi l'orecchio, rispondimi,</a:t>
            </a:r>
            <a:br>
              <a:rPr lang="it-IT" sz="2600" dirty="0"/>
            </a:br>
            <a:r>
              <a:rPr lang="it-IT" sz="2600" dirty="0"/>
              <a:t>perché io sono </a:t>
            </a:r>
            <a:r>
              <a:rPr lang="it-IT" sz="2600" u="sng" dirty="0"/>
              <a:t>povero e misero</a:t>
            </a:r>
            <a:r>
              <a:rPr lang="it-IT" sz="2600" dirty="0" smtClean="0"/>
              <a:t>.</a:t>
            </a:r>
            <a:r>
              <a:rPr lang="it-IT" sz="2600" dirty="0"/>
              <a:t> </a:t>
            </a:r>
            <a:endParaRPr lang="it-IT" sz="2600" dirty="0" smtClean="0"/>
          </a:p>
          <a:p>
            <a:pPr marL="0" indent="0">
              <a:buNone/>
            </a:pPr>
            <a:r>
              <a:rPr lang="it-IT" sz="2600" baseline="30000" dirty="0" smtClean="0"/>
              <a:t>14</a:t>
            </a:r>
            <a:r>
              <a:rPr lang="it-IT" sz="2600" dirty="0" smtClean="0"/>
              <a:t>O </a:t>
            </a:r>
            <a:r>
              <a:rPr lang="it-IT" sz="2600" dirty="0"/>
              <a:t>Dio, gli arroganti contro di me sono insorti </a:t>
            </a:r>
            <a:br>
              <a:rPr lang="it-IT" sz="2600" dirty="0"/>
            </a:br>
            <a:r>
              <a:rPr lang="it-IT" sz="2600" dirty="0"/>
              <a:t>e una banda di prepotenti insidia la mia vita,</a:t>
            </a:r>
            <a:br>
              <a:rPr lang="it-IT" sz="2600" dirty="0"/>
            </a:br>
            <a:r>
              <a:rPr lang="it-IT" sz="2600" dirty="0"/>
              <a:t>non pongono te davanti ai loro occhi.</a:t>
            </a:r>
          </a:p>
          <a:p>
            <a:pPr marL="0" indent="0">
              <a:buNone/>
            </a:pPr>
            <a:r>
              <a:rPr lang="it-IT" sz="2600" baseline="30000" dirty="0"/>
              <a:t>15</a:t>
            </a:r>
            <a:r>
              <a:rPr lang="it-IT" sz="2600" dirty="0"/>
              <a:t> Ma tu, Signore, </a:t>
            </a:r>
            <a:r>
              <a:rPr lang="it-IT" sz="3100" b="1" dirty="0"/>
              <a:t>Dio misericordioso e pietoso,</a:t>
            </a:r>
            <a:br>
              <a:rPr lang="it-IT" sz="3100" b="1" dirty="0"/>
            </a:br>
            <a:r>
              <a:rPr lang="it-IT" sz="3100" b="1" dirty="0"/>
              <a:t>lento all'ira e ricco di amore e di fedeltà</a:t>
            </a:r>
            <a:r>
              <a:rPr lang="it-IT" sz="2600" dirty="0"/>
              <a:t>,</a:t>
            </a:r>
          </a:p>
          <a:p>
            <a:pPr marL="0" indent="0">
              <a:buNone/>
            </a:pPr>
            <a:r>
              <a:rPr lang="it-IT" sz="2600" baseline="30000" dirty="0"/>
              <a:t>16</a:t>
            </a:r>
            <a:r>
              <a:rPr lang="it-IT" sz="2600" dirty="0"/>
              <a:t> volgiti a me e abbi pietà:</a:t>
            </a:r>
            <a:br>
              <a:rPr lang="it-IT" sz="2600" dirty="0"/>
            </a:br>
            <a:r>
              <a:rPr lang="it-IT" sz="2600" dirty="0"/>
              <a:t>dona </a:t>
            </a:r>
            <a:r>
              <a:rPr lang="it-IT" sz="2600" u="sng" dirty="0"/>
              <a:t>al tuo servo </a:t>
            </a:r>
            <a:r>
              <a:rPr lang="it-IT" sz="2600" dirty="0"/>
              <a:t>la tua forza,</a:t>
            </a:r>
            <a:br>
              <a:rPr lang="it-IT" sz="2600" dirty="0"/>
            </a:br>
            <a:r>
              <a:rPr lang="it-IT" sz="2600" dirty="0"/>
              <a:t>salva il figlio della tua serva.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879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Salmi di supplica e lode dei poveri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200" b="1" dirty="0" err="1" smtClean="0"/>
              <a:t>Sal</a:t>
            </a:r>
            <a:r>
              <a:rPr lang="it-IT" sz="2200" b="1" dirty="0" smtClean="0"/>
              <a:t> 22, 24-27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Lodate </a:t>
            </a:r>
            <a:r>
              <a:rPr lang="it-IT" dirty="0"/>
              <a:t>il Signore, voi suoi fedeli,</a:t>
            </a:r>
            <a:br>
              <a:rPr lang="it-IT" dirty="0"/>
            </a:br>
            <a:r>
              <a:rPr lang="it-IT" dirty="0"/>
              <a:t>gli dia gloria tutta la discendenza di Giacobbe,</a:t>
            </a:r>
            <a:br>
              <a:rPr lang="it-IT" dirty="0"/>
            </a:br>
            <a:r>
              <a:rPr lang="it-IT" dirty="0"/>
              <a:t>lo tema tutta la discendenza d'Israele;</a:t>
            </a:r>
          </a:p>
          <a:p>
            <a:pPr marL="0" indent="0">
              <a:buNone/>
            </a:pPr>
            <a:r>
              <a:rPr lang="it-IT" baseline="30000" dirty="0"/>
              <a:t>25</a:t>
            </a:r>
            <a:r>
              <a:rPr lang="it-IT" dirty="0"/>
              <a:t> perché egli non ha disprezzato</a:t>
            </a:r>
            <a:br>
              <a:rPr lang="it-IT" dirty="0"/>
            </a:br>
            <a:r>
              <a:rPr lang="it-IT" dirty="0"/>
              <a:t>né disdegnato </a:t>
            </a:r>
            <a:r>
              <a:rPr lang="it-IT" b="1" u="sng" dirty="0"/>
              <a:t>l'afflizione del povero</a:t>
            </a:r>
            <a:r>
              <a:rPr lang="it-IT" dirty="0"/>
              <a:t>,</a:t>
            </a:r>
            <a:br>
              <a:rPr lang="it-IT" dirty="0"/>
            </a:br>
            <a:r>
              <a:rPr lang="it-IT" dirty="0"/>
              <a:t>il proprio volto non gli ha nascosto</a:t>
            </a:r>
            <a:br>
              <a:rPr lang="it-IT" dirty="0"/>
            </a:br>
            <a:r>
              <a:rPr lang="it-IT" dirty="0"/>
              <a:t>ma ha ascoltato il suo grido di aiuto.</a:t>
            </a:r>
          </a:p>
          <a:p>
            <a:pPr marL="0" indent="0">
              <a:buNone/>
            </a:pPr>
            <a:r>
              <a:rPr lang="it-IT" baseline="30000" dirty="0"/>
              <a:t>26</a:t>
            </a:r>
            <a:r>
              <a:rPr lang="it-IT" dirty="0"/>
              <a:t> Da te la mia lode nella grande assemblea;</a:t>
            </a:r>
            <a:br>
              <a:rPr lang="it-IT" dirty="0"/>
            </a:br>
            <a:r>
              <a:rPr lang="it-IT" dirty="0"/>
              <a:t>scioglierò i miei voti davanti ai suoi fedeli.</a:t>
            </a:r>
          </a:p>
          <a:p>
            <a:pPr marL="0" indent="0">
              <a:buNone/>
            </a:pPr>
            <a:r>
              <a:rPr lang="it-IT" baseline="30000" dirty="0"/>
              <a:t>27</a:t>
            </a:r>
            <a:r>
              <a:rPr lang="it-IT" dirty="0"/>
              <a:t> </a:t>
            </a:r>
            <a:r>
              <a:rPr lang="it-IT" b="1" u="sng" dirty="0"/>
              <a:t>I poveri</a:t>
            </a:r>
            <a:r>
              <a:rPr lang="it-IT" dirty="0"/>
              <a:t> mangeranno e saranno saziati,</a:t>
            </a:r>
            <a:br>
              <a:rPr lang="it-IT" dirty="0"/>
            </a:br>
            <a:r>
              <a:rPr lang="it-IT" dirty="0"/>
              <a:t>loderanno il Signore quanti lo cercano;</a:t>
            </a:r>
            <a:br>
              <a:rPr lang="it-IT" dirty="0"/>
            </a:br>
            <a:r>
              <a:rPr lang="it-IT" dirty="0"/>
              <a:t>il vostro cuore viva per sempre!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5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messia umile di cuore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/>
              <a:t>Mt 11, 28-29</a:t>
            </a:r>
          </a:p>
          <a:p>
            <a:pPr marL="0" indent="0">
              <a:buNone/>
            </a:pPr>
            <a:r>
              <a:rPr lang="it-IT" sz="2800" baseline="30000" dirty="0" smtClean="0"/>
              <a:t>28</a:t>
            </a:r>
            <a:r>
              <a:rPr lang="it-IT" sz="2800" dirty="0" smtClean="0"/>
              <a:t>Venite </a:t>
            </a:r>
            <a:r>
              <a:rPr lang="it-IT" sz="2800" dirty="0"/>
              <a:t>a me, voi tutti che siete stanchi e oppressi, e io vi darò ristoro. </a:t>
            </a:r>
            <a:r>
              <a:rPr lang="it-IT" sz="2800" baseline="30000" dirty="0"/>
              <a:t>29</a:t>
            </a:r>
            <a:r>
              <a:rPr lang="it-IT" sz="2800" dirty="0"/>
              <a:t>Prendete il mio giogo sopra di voi e imparate da me, che sono </a:t>
            </a:r>
            <a:r>
              <a:rPr lang="it-IT" sz="2800" b="1" u="sng" dirty="0" smtClean="0"/>
              <a:t>mite (</a:t>
            </a:r>
            <a:r>
              <a:rPr lang="it-IT" sz="2800" b="1" u="sng" dirty="0" err="1" smtClean="0"/>
              <a:t>praus</a:t>
            </a:r>
            <a:r>
              <a:rPr lang="it-IT" sz="2800" b="1" u="sng" dirty="0" smtClean="0"/>
              <a:t>) </a:t>
            </a:r>
            <a:r>
              <a:rPr lang="it-IT" sz="2800" b="1" u="sng" dirty="0"/>
              <a:t>e </a:t>
            </a:r>
            <a:r>
              <a:rPr lang="it-IT" sz="2800" b="1" u="sng" dirty="0" smtClean="0"/>
              <a:t>umile (</a:t>
            </a:r>
            <a:r>
              <a:rPr lang="it-IT" sz="2800" b="1" u="sng" dirty="0" err="1" smtClean="0"/>
              <a:t>tapeinos</a:t>
            </a:r>
            <a:r>
              <a:rPr lang="it-IT" sz="2800" b="1" u="sng" dirty="0" smtClean="0"/>
              <a:t>) </a:t>
            </a:r>
            <a:r>
              <a:rPr lang="it-IT" sz="2800" dirty="0"/>
              <a:t>di cuore, </a:t>
            </a:r>
            <a:r>
              <a:rPr lang="it-IT" sz="2800" i="1" dirty="0"/>
              <a:t>e troverete ristoro per la vostra vita</a:t>
            </a:r>
            <a:r>
              <a:rPr lang="it-IT" sz="2800" dirty="0"/>
              <a:t>. </a:t>
            </a:r>
            <a:r>
              <a:rPr lang="it-IT" sz="2800" baseline="30000" dirty="0"/>
              <a:t>30</a:t>
            </a:r>
            <a:r>
              <a:rPr lang="it-IT" sz="2800" dirty="0"/>
              <a:t>Il mio giogo infatti è dolce e il mio peso leggero»</a:t>
            </a:r>
          </a:p>
        </p:txBody>
      </p:sp>
    </p:spTree>
    <p:extLst>
      <p:ext uri="{BB962C8B-B14F-4D97-AF65-F5344CB8AC3E}">
        <p14:creationId xmlns:p14="http://schemas.microsoft.com/office/powerpoint/2010/main" xmlns="" val="72175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Evangelizzare i poveri come sintesi dei segni messianici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6562" y="2222287"/>
            <a:ext cx="5185873" cy="3638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i="1" dirty="0" err="1" smtClean="0"/>
              <a:t>Is</a:t>
            </a:r>
            <a:r>
              <a:rPr lang="it-IT" i="1" dirty="0" smtClean="0"/>
              <a:t> 61, 1-3: </a:t>
            </a:r>
            <a:r>
              <a:rPr lang="it-IT" baseline="30000" dirty="0" smtClean="0"/>
              <a:t>1</a:t>
            </a:r>
            <a:r>
              <a:rPr lang="it-IT" dirty="0"/>
              <a:t> Lo spirito del Signore Dio è su di me,</a:t>
            </a:r>
            <a:br>
              <a:rPr lang="it-IT" dirty="0"/>
            </a:br>
            <a:r>
              <a:rPr lang="it-IT" dirty="0"/>
              <a:t>perché il Signore mi ha consacrato con l'unzione;</a:t>
            </a:r>
            <a:br>
              <a:rPr lang="it-IT" dirty="0"/>
            </a:br>
            <a:r>
              <a:rPr lang="it-IT" sz="1900" b="1" i="1" u="sng" dirty="0"/>
              <a:t>mi ha mandato a portare il lieto annuncio ai miseri,</a:t>
            </a:r>
            <a:br>
              <a:rPr lang="it-IT" sz="1900" b="1" i="1" u="sng" dirty="0"/>
            </a:br>
            <a:r>
              <a:rPr lang="it-IT" dirty="0"/>
              <a:t>a fasciare le piaghe dei cuori spezzati,</a:t>
            </a:r>
            <a:br>
              <a:rPr lang="it-IT" dirty="0"/>
            </a:br>
            <a:r>
              <a:rPr lang="it-IT" dirty="0"/>
              <a:t>a proclamare la libertà degli schiavi,</a:t>
            </a:r>
            <a:br>
              <a:rPr lang="it-IT" dirty="0"/>
            </a:br>
            <a:r>
              <a:rPr lang="it-IT" dirty="0"/>
              <a:t>la scarcerazione dei prigionieri,</a:t>
            </a:r>
            <a:br>
              <a:rPr lang="it-IT" dirty="0"/>
            </a:br>
            <a:r>
              <a:rPr lang="it-IT" baseline="30000" dirty="0"/>
              <a:t>2</a:t>
            </a:r>
            <a:r>
              <a:rPr lang="it-IT" dirty="0"/>
              <a:t>a promulgare l'anno di grazia del Signore,</a:t>
            </a:r>
            <a:br>
              <a:rPr lang="it-IT" dirty="0"/>
            </a:br>
            <a:r>
              <a:rPr lang="it-IT" dirty="0"/>
              <a:t>il giorno di vendetta del nostro Dio,</a:t>
            </a:r>
            <a:br>
              <a:rPr lang="it-IT" dirty="0"/>
            </a:br>
            <a:r>
              <a:rPr lang="it-IT" dirty="0"/>
              <a:t>per consolare tutti gli afflitti,</a:t>
            </a:r>
            <a:br>
              <a:rPr lang="it-IT" dirty="0"/>
            </a:br>
            <a:r>
              <a:rPr lang="it-IT" baseline="30000" dirty="0"/>
              <a:t>3</a:t>
            </a:r>
            <a:r>
              <a:rPr lang="it-IT" dirty="0"/>
              <a:t>per dare agli afflitti di Sion</a:t>
            </a:r>
            <a:br>
              <a:rPr lang="it-IT" dirty="0"/>
            </a:br>
            <a:r>
              <a:rPr lang="it-IT" dirty="0"/>
              <a:t>una corona invece della cenere,</a:t>
            </a:r>
            <a:br>
              <a:rPr lang="it-IT" dirty="0"/>
            </a:br>
            <a:r>
              <a:rPr lang="it-IT" dirty="0"/>
              <a:t>olio di letizia invece dell'abito da lutto,</a:t>
            </a:r>
            <a:br>
              <a:rPr lang="it-IT" dirty="0"/>
            </a:br>
            <a:r>
              <a:rPr lang="it-IT" dirty="0"/>
              <a:t>veste di lode invece di uno spirito mesto.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Lc 4, 16 – 19 Venne </a:t>
            </a:r>
            <a:r>
              <a:rPr lang="it-IT" dirty="0"/>
              <a:t>a </a:t>
            </a:r>
            <a:r>
              <a:rPr lang="it-IT" dirty="0" err="1"/>
              <a:t>Nàzaret</a:t>
            </a:r>
            <a:r>
              <a:rPr lang="it-IT" dirty="0"/>
              <a:t>, dove era cresciuto, e secondo il suo solito, di sabato, entrò nella sinagoga e si alzò a leggere. </a:t>
            </a:r>
            <a:r>
              <a:rPr lang="it-IT" baseline="30000" dirty="0"/>
              <a:t>17</a:t>
            </a:r>
            <a:r>
              <a:rPr lang="it-IT" dirty="0"/>
              <a:t>Gli fu dato il rotolo del profeta Isaia; aprì il rotolo e trovò il passo dove era scritto:</a:t>
            </a:r>
          </a:p>
          <a:p>
            <a:pPr marL="0" indent="0">
              <a:buNone/>
            </a:pPr>
            <a:r>
              <a:rPr lang="it-IT" baseline="30000" dirty="0"/>
              <a:t>18</a:t>
            </a:r>
            <a:r>
              <a:rPr lang="it-IT" i="1" dirty="0"/>
              <a:t>Lo Spirito del Signore è sopra di me;</a:t>
            </a:r>
            <a:br>
              <a:rPr lang="it-IT" i="1" dirty="0"/>
            </a:br>
            <a:r>
              <a:rPr lang="it-IT" i="1" dirty="0"/>
              <a:t>per questo mi ha consacrato con l'unzione</a:t>
            </a:r>
            <a:br>
              <a:rPr lang="it-IT" i="1" dirty="0"/>
            </a:br>
            <a:r>
              <a:rPr lang="it-IT" sz="1900" b="1" i="1" u="sng" dirty="0"/>
              <a:t>e mi ha mandato a portare ai poveri il lieto annuncio,</a:t>
            </a:r>
            <a:br>
              <a:rPr lang="it-IT" sz="1900" b="1" i="1" u="sng" dirty="0"/>
            </a:br>
            <a:r>
              <a:rPr lang="it-IT" i="1" dirty="0"/>
              <a:t>a proclamare ai prigionieri la liberazione</a:t>
            </a:r>
            <a:br>
              <a:rPr lang="it-IT" i="1" dirty="0"/>
            </a:br>
            <a:r>
              <a:rPr lang="it-IT" i="1" dirty="0"/>
              <a:t>e ai ciechi la vista;</a:t>
            </a:r>
            <a:br>
              <a:rPr lang="it-IT" i="1" dirty="0"/>
            </a:br>
            <a:r>
              <a:rPr lang="it-IT" i="1" dirty="0"/>
              <a:t>a rimettere in libertà gli oppressi,</a:t>
            </a:r>
            <a:br>
              <a:rPr lang="it-IT" i="1" dirty="0"/>
            </a:br>
            <a:r>
              <a:rPr lang="it-IT" baseline="30000" dirty="0"/>
              <a:t>19</a:t>
            </a:r>
            <a:r>
              <a:rPr lang="it-IT" i="1" dirty="0"/>
              <a:t>a proclamare l'anno di grazia del Signore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9732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TM03457503[[fn=Citazione]]</Template>
  <TotalTime>140</TotalTime>
  <Words>453</Words>
  <Application>Microsoft Office PowerPoint</Application>
  <PresentationFormat>Personalizzato</PresentationFormat>
  <Paragraphs>54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Citazione</vt:lpstr>
      <vt:lpstr>LA PAROLA AI PICCOLI </vt:lpstr>
      <vt:lpstr>Charimenti terminologici</vt:lpstr>
      <vt:lpstr>Attenzione al povero come aspetto essenziale dell’equilibrio ecosistemico</vt:lpstr>
      <vt:lpstr>Attenzione al povero come riconoscimento dell’Altro</vt:lpstr>
      <vt:lpstr>Attenzione al povero come memoriale della salvezza</vt:lpstr>
      <vt:lpstr>Salmi di supplica e lode dei poveri</vt:lpstr>
      <vt:lpstr>Salmi di supplica e lode dei poveri</vt:lpstr>
      <vt:lpstr>Il messia umile di cuore </vt:lpstr>
      <vt:lpstr>Evangelizzare i poveri come sintesi dei segni messianici</vt:lpstr>
      <vt:lpstr>   Evangelizzare i poveri come sintesi dei segni messianici</vt:lpstr>
      <vt:lpstr>Il resto di Israele, umile e povero</vt:lpstr>
      <vt:lpstr>  Gerusalemme vedova povera</vt:lpstr>
      <vt:lpstr>Poveri nello spirito, una Chiesa nella persecuzione</vt:lpstr>
      <vt:lpstr> Escatologia e condivisione nella comunità cristiana: la lettura «popolare» della Parola di Dio</vt:lpstr>
      <vt:lpstr>A chi è come i bambini appartiene il Regno di Dio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PAROLA AI PICCOLI</dc:title>
  <dc:creator>Davide Arcangeli</dc:creator>
  <cp:lastModifiedBy>AnnaMaria</cp:lastModifiedBy>
  <cp:revision>14</cp:revision>
  <dcterms:created xsi:type="dcterms:W3CDTF">2015-02-27T08:42:42Z</dcterms:created>
  <dcterms:modified xsi:type="dcterms:W3CDTF">2015-07-12T11:38:58Z</dcterms:modified>
</cp:coreProperties>
</file>