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5" r:id="rId3"/>
    <p:sldId id="257" r:id="rId4"/>
    <p:sldId id="258" r:id="rId5"/>
    <p:sldId id="260" r:id="rId6"/>
    <p:sldId id="263" r:id="rId7"/>
    <p:sldId id="259" r:id="rId8"/>
    <p:sldId id="262" r:id="rId9"/>
    <p:sldId id="266" r:id="rId10"/>
    <p:sldId id="269" r:id="rId11"/>
    <p:sldId id="277" r:id="rId12"/>
    <p:sldId id="268" r:id="rId13"/>
    <p:sldId id="271" r:id="rId14"/>
    <p:sldId id="272" r:id="rId15"/>
    <p:sldId id="273" r:id="rId16"/>
    <p:sldId id="274" r:id="rId17"/>
    <p:sldId id="278" r:id="rId18"/>
    <p:sldId id="270"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50" autoAdjust="0"/>
    <p:restoredTop sz="94706" autoAdjust="0"/>
  </p:normalViewPr>
  <p:slideViewPr>
    <p:cSldViewPr>
      <p:cViewPr varScale="1">
        <p:scale>
          <a:sx n="41" d="100"/>
          <a:sy n="41"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191DD80C-2A4B-498E-8EB1-6F611EC0E16A}"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91DD80C-2A4B-498E-8EB1-6F611EC0E16A}"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191DD80C-2A4B-498E-8EB1-6F611EC0E16A}"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91DD80C-2A4B-498E-8EB1-6F611EC0E16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F87BA3CD-7E8B-40DE-B78A-D3C334E6B1E5}" type="datetimeFigureOut">
              <a:rPr lang="it-IT" smtClean="0"/>
              <a:pPr/>
              <a:t>12/07/2015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91DD80C-2A4B-498E-8EB1-6F611EC0E16A}"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7BA3CD-7E8B-40DE-B78A-D3C334E6B1E5}" type="datetimeFigureOut">
              <a:rPr lang="it-IT" smtClean="0"/>
              <a:pPr/>
              <a:t>12/07/2015</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91DD80C-2A4B-498E-8EB1-6F611EC0E16A}"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FOTOGRAMMI DI POVERTA’</a:t>
            </a:r>
            <a:endParaRPr lang="it-IT" dirty="0"/>
          </a:p>
        </p:txBody>
      </p:sp>
      <p:sp>
        <p:nvSpPr>
          <p:cNvPr id="3" name="Sottotitolo 2"/>
          <p:cNvSpPr>
            <a:spLocks noGrp="1"/>
          </p:cNvSpPr>
          <p:nvPr>
            <p:ph type="subTitle" idx="1"/>
          </p:nvPr>
        </p:nvSpPr>
        <p:spPr/>
        <p:txBody>
          <a:bodyPr>
            <a:normAutofit fontScale="85000" lnSpcReduction="20000"/>
          </a:bodyPr>
          <a:lstStyle/>
          <a:p>
            <a:endParaRPr lang="it-IT" dirty="0" smtClean="0"/>
          </a:p>
          <a:p>
            <a:r>
              <a:rPr lang="it-IT" dirty="0" smtClean="0"/>
              <a:t>Prof. Gianpiero Dalla Zuanna</a:t>
            </a:r>
          </a:p>
          <a:p>
            <a:r>
              <a:rPr lang="it-IT" dirty="0" smtClean="0"/>
              <a:t>Senatore del Partito Democratico</a:t>
            </a:r>
          </a:p>
          <a:p>
            <a:endParaRPr lang="it-IT" dirty="0" smtClean="0"/>
          </a:p>
          <a:p>
            <a:r>
              <a:rPr lang="it-IT" dirty="0" smtClean="0"/>
              <a:t>Ancona, 1 marzo 2015</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 name="Oggetto 2"/>
          <p:cNvGraphicFramePr>
            <a:graphicFrameLocks noChangeAspect="1"/>
          </p:cNvGraphicFramePr>
          <p:nvPr>
            <p:extLst>
              <p:ext uri="{D42A27DB-BD31-4B8C-83A1-F6EECF244321}">
                <p14:modId xmlns:p14="http://schemas.microsoft.com/office/powerpoint/2010/main" xmlns="" val="3232806811"/>
              </p:ext>
            </p:extLst>
          </p:nvPr>
        </p:nvGraphicFramePr>
        <p:xfrm>
          <a:off x="1331640" y="260648"/>
          <a:ext cx="7416824" cy="6477813"/>
        </p:xfrm>
        <a:graphic>
          <a:graphicData uri="http://schemas.openxmlformats.org/presentationml/2006/ole">
            <p:oleObj spid="_x0000_s1037" r:id="rId3" imgW="4866667" imgH="4915586" progId="">
              <p:embed/>
            </p:oleObj>
          </a:graphicData>
        </a:graphic>
      </p:graphicFrame>
    </p:spTree>
    <p:extLst>
      <p:ext uri="{BB962C8B-B14F-4D97-AF65-F5344CB8AC3E}">
        <p14:creationId xmlns:p14="http://schemas.microsoft.com/office/powerpoint/2010/main" xmlns="" val="2122470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0100" y="764704"/>
            <a:ext cx="8143900" cy="1143000"/>
          </a:xfrm>
        </p:spPr>
        <p:txBody>
          <a:bodyPr>
            <a:normAutofit fontScale="90000"/>
          </a:bodyPr>
          <a:lstStyle/>
          <a:p>
            <a:pPr algn="ctr"/>
            <a:r>
              <a:rPr lang="it-IT" sz="4000" b="1" dirty="0" smtClean="0">
                <a:effectLst/>
              </a:rPr>
              <a:t>Perché la lotta alla povertà minorile è una priorità? </a:t>
            </a:r>
            <a:r>
              <a:rPr lang="it-IT" dirty="0">
                <a:effectLst/>
              </a:rPr>
              <a:t/>
            </a:r>
            <a:br>
              <a:rPr lang="it-IT" dirty="0">
                <a:effectLst/>
              </a:rPr>
            </a:br>
            <a:endParaRPr lang="it-IT" dirty="0"/>
          </a:p>
        </p:txBody>
      </p:sp>
      <p:sp>
        <p:nvSpPr>
          <p:cNvPr id="3" name="Segnaposto contenuto 2"/>
          <p:cNvSpPr>
            <a:spLocks noGrp="1"/>
          </p:cNvSpPr>
          <p:nvPr>
            <p:ph idx="1"/>
          </p:nvPr>
        </p:nvSpPr>
        <p:spPr>
          <a:xfrm>
            <a:off x="1000100" y="1857364"/>
            <a:ext cx="8143900" cy="5000636"/>
          </a:xfrm>
        </p:spPr>
        <p:txBody>
          <a:bodyPr>
            <a:normAutofit/>
          </a:bodyPr>
          <a:lstStyle/>
          <a:p>
            <a:r>
              <a:rPr lang="it-IT" b="1" dirty="0" smtClean="0">
                <a:solidFill>
                  <a:srgbClr val="FF0000"/>
                </a:solidFill>
              </a:rPr>
              <a:t>Le pari opportunità sono un diritto costituzionale</a:t>
            </a:r>
            <a:r>
              <a:rPr lang="it-IT" dirty="0" smtClean="0"/>
              <a:t>, e per i minori non si può immaginare una responsabilità individuale sulla condizione di povertà</a:t>
            </a:r>
          </a:p>
          <a:p>
            <a:r>
              <a:rPr lang="it-IT" b="1" dirty="0" smtClean="0">
                <a:solidFill>
                  <a:srgbClr val="FF0000"/>
                </a:solidFill>
              </a:rPr>
              <a:t>Effetto trascinamento della povertà minorile</a:t>
            </a:r>
            <a:r>
              <a:rPr lang="it-IT" dirty="0" smtClean="0"/>
              <a:t>: un minore povero ha altissime probabilità di diventare un adulto povero</a:t>
            </a:r>
            <a:endParaRPr lang="it-IT" dirty="0"/>
          </a:p>
          <a:p>
            <a:r>
              <a:rPr lang="it-IT" b="1" dirty="0" smtClean="0">
                <a:solidFill>
                  <a:srgbClr val="FF0000"/>
                </a:solidFill>
              </a:rPr>
              <a:t>È meno costoso</a:t>
            </a:r>
            <a:r>
              <a:rPr lang="it-IT" dirty="0" smtClean="0"/>
              <a:t> combattere la povertà dei minori che quella degli adulti</a:t>
            </a:r>
          </a:p>
        </p:txBody>
      </p:sp>
    </p:spTree>
    <p:extLst>
      <p:ext uri="{BB962C8B-B14F-4D97-AF65-F5344CB8AC3E}">
        <p14:creationId xmlns:p14="http://schemas.microsoft.com/office/powerpoint/2010/main" xmlns="" val="121488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0100" y="764704"/>
            <a:ext cx="8143900" cy="735470"/>
          </a:xfrm>
        </p:spPr>
        <p:txBody>
          <a:bodyPr>
            <a:normAutofit fontScale="90000"/>
          </a:bodyPr>
          <a:lstStyle/>
          <a:p>
            <a:pPr algn="ctr"/>
            <a:r>
              <a:rPr lang="it-IT" sz="4000" b="1" dirty="0" smtClean="0">
                <a:effectLst/>
              </a:rPr>
              <a:t>Anni orribili 2007-14 </a:t>
            </a:r>
            <a:r>
              <a:rPr lang="it-IT" dirty="0">
                <a:effectLst/>
              </a:rPr>
              <a:t/>
            </a:r>
            <a:br>
              <a:rPr lang="it-IT" dirty="0">
                <a:effectLst/>
              </a:rPr>
            </a:br>
            <a:endParaRPr lang="it-IT" dirty="0"/>
          </a:p>
        </p:txBody>
      </p:sp>
      <p:sp>
        <p:nvSpPr>
          <p:cNvPr id="3" name="Segnaposto contenuto 2"/>
          <p:cNvSpPr>
            <a:spLocks noGrp="1"/>
          </p:cNvSpPr>
          <p:nvPr>
            <p:ph idx="1"/>
          </p:nvPr>
        </p:nvSpPr>
        <p:spPr>
          <a:xfrm>
            <a:off x="1000100" y="1643050"/>
            <a:ext cx="8143900" cy="5214950"/>
          </a:xfrm>
        </p:spPr>
        <p:txBody>
          <a:bodyPr>
            <a:normAutofit/>
          </a:bodyPr>
          <a:lstStyle/>
          <a:p>
            <a:r>
              <a:rPr lang="it-IT" dirty="0"/>
              <a:t>Riduzione </a:t>
            </a:r>
            <a:r>
              <a:rPr lang="it-IT" dirty="0" smtClean="0"/>
              <a:t>complessiva dei </a:t>
            </a:r>
            <a:r>
              <a:rPr lang="it-IT" dirty="0"/>
              <a:t>fondi dedicati </a:t>
            </a:r>
            <a:r>
              <a:rPr lang="it-IT" dirty="0" smtClean="0"/>
              <a:t>a infanzia, scuola e </a:t>
            </a:r>
            <a:r>
              <a:rPr lang="it-IT" dirty="0"/>
              <a:t>politiche </a:t>
            </a:r>
            <a:r>
              <a:rPr lang="it-IT" dirty="0" smtClean="0"/>
              <a:t>sociali (sia a livello centrale che territoriale)</a:t>
            </a:r>
            <a:endParaRPr lang="it-IT" dirty="0"/>
          </a:p>
          <a:p>
            <a:r>
              <a:rPr lang="it-IT" dirty="0" smtClean="0"/>
              <a:t>Prevalenza dei trasferimenti monetari (peraltro in continuo calo) rispetto alla fornitura dei servizi</a:t>
            </a:r>
          </a:p>
          <a:p>
            <a:r>
              <a:rPr lang="it-IT" dirty="0" smtClean="0"/>
              <a:t>Sbilanciamento a favore della spesa pensionistica (si inizia a cambiare con la riforma </a:t>
            </a:r>
            <a:r>
              <a:rPr lang="it-IT" dirty="0" err="1" smtClean="0"/>
              <a:t>Fornero</a:t>
            </a:r>
            <a:r>
              <a:rPr lang="it-IT" dirty="0" smtClean="0"/>
              <a:t>)</a:t>
            </a:r>
          </a:p>
        </p:txBody>
      </p:sp>
    </p:spTree>
    <p:extLst>
      <p:ext uri="{BB962C8B-B14F-4D97-AF65-F5344CB8AC3E}">
        <p14:creationId xmlns:p14="http://schemas.microsoft.com/office/powerpoint/2010/main" xmlns="" val="121488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582594"/>
          </a:xfrm>
        </p:spPr>
        <p:txBody>
          <a:bodyPr>
            <a:normAutofit fontScale="90000"/>
          </a:bodyPr>
          <a:lstStyle/>
          <a:p>
            <a:r>
              <a:rPr lang="it-IT" dirty="0" smtClean="0"/>
              <a:t/>
            </a:r>
            <a:br>
              <a:rPr lang="it-IT" dirty="0" smtClean="0"/>
            </a:br>
            <a:r>
              <a:rPr lang="it-IT" dirty="0" smtClean="0">
                <a:solidFill>
                  <a:srgbClr val="FF0000"/>
                </a:solidFill>
              </a:rPr>
              <a:t>Qualche timido miglioramento? (1)</a:t>
            </a:r>
            <a:r>
              <a:rPr lang="it-IT" dirty="0" smtClean="0"/>
              <a:t/>
            </a:r>
            <a:br>
              <a:rPr lang="it-IT" dirty="0" smtClean="0"/>
            </a:br>
            <a:endParaRPr lang="it-IT" dirty="0"/>
          </a:p>
        </p:txBody>
      </p:sp>
      <p:sp>
        <p:nvSpPr>
          <p:cNvPr id="3" name="Segnaposto contenuto 2"/>
          <p:cNvSpPr>
            <a:spLocks noGrp="1"/>
          </p:cNvSpPr>
          <p:nvPr>
            <p:ph idx="1"/>
          </p:nvPr>
        </p:nvSpPr>
        <p:spPr>
          <a:xfrm>
            <a:off x="1214414" y="928670"/>
            <a:ext cx="7929586" cy="5319730"/>
          </a:xfrm>
        </p:spPr>
        <p:txBody>
          <a:bodyPr>
            <a:noAutofit/>
          </a:bodyPr>
          <a:lstStyle/>
          <a:p>
            <a:pPr>
              <a:buNone/>
            </a:pPr>
            <a:r>
              <a:rPr lang="it-IT" sz="2600" dirty="0" smtClean="0"/>
              <a:t>In prospettiva, gli intendimenti generali del governo </a:t>
            </a:r>
            <a:r>
              <a:rPr lang="it-IT" sz="2600" dirty="0" err="1" smtClean="0"/>
              <a:t>Renzi</a:t>
            </a:r>
            <a:r>
              <a:rPr lang="it-IT" sz="2600" dirty="0" smtClean="0"/>
              <a:t> possono essere favorevoli anche per i bambini con fratelli e sorelle. Infatti, un mercato del lavoro con più elementi di </a:t>
            </a:r>
            <a:r>
              <a:rPr lang="it-IT" sz="2600" i="1" dirty="0" err="1" smtClean="0"/>
              <a:t>flexicurity</a:t>
            </a:r>
            <a:r>
              <a:rPr lang="it-IT" sz="2600" dirty="0" smtClean="0"/>
              <a:t>, una scuola migliore, un tessuto sociale e legislativo più favorevole agli investimenti sono premessa indispensabile per un miglior futuro (anche) di tutti i bambini.</a:t>
            </a:r>
          </a:p>
          <a:p>
            <a:pPr>
              <a:buNone/>
            </a:pPr>
            <a:r>
              <a:rPr lang="it-IT" sz="2600" dirty="0" smtClean="0"/>
              <a:t>Tuttavia queste misure non hanno ancora avuto effetti diretti sul loro benessere materiale, anche se si intravedono primi segnali di miglioramento nel mercato del lavoro e nel sistema produttivo, specialmente al Nord.</a:t>
            </a:r>
          </a:p>
          <a:p>
            <a:pPr>
              <a:buNone/>
            </a:pPr>
            <a:endParaRPr lang="it-IT"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796908"/>
          </a:xfrm>
        </p:spPr>
        <p:txBody>
          <a:bodyPr>
            <a:normAutofit fontScale="90000"/>
          </a:bodyPr>
          <a:lstStyle/>
          <a:p>
            <a:r>
              <a:rPr lang="it-IT" dirty="0" smtClean="0">
                <a:solidFill>
                  <a:srgbClr val="FF0000"/>
                </a:solidFill>
              </a:rPr>
              <a:t>Qualche timido miglioramento? (2) </a:t>
            </a:r>
            <a:r>
              <a:rPr lang="it-IT" sz="2700" dirty="0" smtClean="0">
                <a:solidFill>
                  <a:srgbClr val="FF0000"/>
                </a:solidFill>
              </a:rPr>
              <a:t>Legge di stabilità 2015</a:t>
            </a:r>
            <a:endParaRPr lang="it-IT" sz="2700" dirty="0">
              <a:solidFill>
                <a:srgbClr val="FF0000"/>
              </a:solidFill>
            </a:endParaRPr>
          </a:p>
        </p:txBody>
      </p:sp>
      <p:sp>
        <p:nvSpPr>
          <p:cNvPr id="3" name="Segnaposto contenuto 2"/>
          <p:cNvSpPr>
            <a:spLocks noGrp="1"/>
          </p:cNvSpPr>
          <p:nvPr>
            <p:ph idx="1"/>
          </p:nvPr>
        </p:nvSpPr>
        <p:spPr>
          <a:xfrm>
            <a:off x="1142976" y="714356"/>
            <a:ext cx="8001024" cy="5534044"/>
          </a:xfrm>
        </p:spPr>
        <p:txBody>
          <a:bodyPr>
            <a:noAutofit/>
          </a:bodyPr>
          <a:lstStyle/>
          <a:p>
            <a:pPr>
              <a:buNone/>
            </a:pPr>
            <a:endParaRPr lang="it-IT" sz="2000" dirty="0" smtClean="0"/>
          </a:p>
          <a:p>
            <a:pPr>
              <a:buNone/>
            </a:pPr>
            <a:r>
              <a:rPr lang="it-IT" sz="2000" dirty="0" smtClean="0"/>
              <a:t>1. Alle coppie con ISEE inferiore a 25 mila euro annui verranno erogati 960 euro l’anno per i primi tre anni di vita dei nuovi nati del 2015, 2016 e 2017, che raddoppiano a 1.920 euro l’anno per le coppie con ISEE inferiore a 7.000 euro l’anno (il cosiddetto </a:t>
            </a:r>
            <a:r>
              <a:rPr lang="it-IT" sz="2000" i="1" dirty="0" smtClean="0"/>
              <a:t>bonus bebè</a:t>
            </a:r>
            <a:r>
              <a:rPr lang="it-IT" sz="2000" dirty="0" smtClean="0"/>
              <a:t>). Se la natalità sarà vicina a quella del 2014, più di 300 mila coppie all’anno, per il prossimo triennio, dovrebbero usufruire di questo bonus. </a:t>
            </a:r>
          </a:p>
          <a:p>
            <a:pPr>
              <a:buNone/>
            </a:pPr>
            <a:r>
              <a:rPr lang="it-IT" sz="2000" dirty="0" smtClean="0"/>
              <a:t>2. Per il 2015 vengono stanziati 45 milioni di euro per l'acquisto di beni e servizi a favore dei nuclei familiari con quattro o più figli minori con ISEE inferiore a 8.500 euro annui. Dovrebbe trattarsi di circa 40 mila famiglie, ognuna delle quali potrà usufruire di un migliaio di euro all’anno in buoni per accedere a beni e servizi di prima necessità. </a:t>
            </a:r>
          </a:p>
          <a:p>
            <a:pPr>
              <a:buNone/>
            </a:pPr>
            <a:r>
              <a:rPr lang="it-IT" sz="2000" dirty="0" smtClean="0"/>
              <a:t>3. È stato istituito un fondo di 112 milioni di euro per l'anno 2015, da destinare a interventi in favore della famiglia, di cui una quota pari a 100 milioni di euro è riservata per il rilancio del piano per lo sviluppo del sistema territoriale dei servizi socio-educativi per la prima infanzia (nidi e altre misure di conciliazione fra lavoro dei genitori e cura dei figli).</a:t>
            </a:r>
            <a:endParaRPr lang="it-IT"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Qualche timido miglioramento? (3)</a:t>
            </a:r>
            <a:endParaRPr lang="it-IT" dirty="0">
              <a:solidFill>
                <a:srgbClr val="FF0000"/>
              </a:solidFill>
            </a:endParaRPr>
          </a:p>
        </p:txBody>
      </p:sp>
      <p:sp>
        <p:nvSpPr>
          <p:cNvPr id="3" name="Segnaposto contenuto 2"/>
          <p:cNvSpPr>
            <a:spLocks noGrp="1"/>
          </p:cNvSpPr>
          <p:nvPr>
            <p:ph idx="1"/>
          </p:nvPr>
        </p:nvSpPr>
        <p:spPr>
          <a:xfrm>
            <a:off x="1000100" y="1447800"/>
            <a:ext cx="8143900" cy="5410200"/>
          </a:xfrm>
        </p:spPr>
        <p:txBody>
          <a:bodyPr>
            <a:normAutofit fontScale="85000" lnSpcReduction="20000"/>
          </a:bodyPr>
          <a:lstStyle/>
          <a:p>
            <a:r>
              <a:rPr lang="it-IT" dirty="0" smtClean="0"/>
              <a:t>Siamo ancora lontani dalle attenzioni riservate alle famiglie numerose dal </a:t>
            </a:r>
            <a:r>
              <a:rPr lang="it-IT" i="1" dirty="0" smtClean="0"/>
              <a:t>welfare </a:t>
            </a:r>
            <a:r>
              <a:rPr lang="it-IT" dirty="0" smtClean="0"/>
              <a:t>e dal sistema fiscale della Francia, dall’universalismo dei servizi pro-famiglia della Svezia, dalle opportunità garantite ai giovani dai mercati flessibili degli USA o del Regno Unito. Di conseguenza,l’</a:t>
            </a:r>
            <a:r>
              <a:rPr lang="it-IT" i="1" dirty="0" smtClean="0"/>
              <a:t>incipit</a:t>
            </a:r>
            <a:r>
              <a:rPr lang="it-IT" dirty="0" smtClean="0"/>
              <a:t> della norma sul </a:t>
            </a:r>
            <a:r>
              <a:rPr lang="it-IT" i="1" dirty="0" smtClean="0"/>
              <a:t>bonus bebè </a:t>
            </a:r>
            <a:r>
              <a:rPr lang="it-IT" dirty="0" smtClean="0"/>
              <a:t>(“al fine di incentivare la natalità …”) suona velleitario. </a:t>
            </a:r>
          </a:p>
          <a:p>
            <a:r>
              <a:rPr lang="it-IT" dirty="0" smtClean="0"/>
              <a:t>Tuttavia, sarebbe ingeneroso sottovalutare la portata di queste misure, sia come segnale di inversione di tendenza, sia per il loro contributo alla lotta contro la povertà dei bambini.</a:t>
            </a:r>
          </a:p>
          <a:p>
            <a:r>
              <a:rPr lang="it-IT" dirty="0" smtClean="0"/>
              <a:t>Infatti, integrandole con quelle già esistenti, le famiglie povere e con più di tre figli minori potranno contare su aiuti monetari consistenti, specialmente nei primi anni di vita dei bambini.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1538" y="0"/>
            <a:ext cx="8072462" cy="5891234"/>
          </a:xfrm>
        </p:spPr>
        <p:txBody>
          <a:bodyPr>
            <a:noAutofit/>
          </a:bodyPr>
          <a:lstStyle/>
          <a:p>
            <a:pPr>
              <a:buNone/>
            </a:pPr>
            <a:r>
              <a:rPr lang="it-IT" sz="4000" dirty="0" smtClean="0">
                <a:solidFill>
                  <a:srgbClr val="FF0000"/>
                </a:solidFill>
              </a:rPr>
              <a:t>Qualche timido miglioramento? (4)</a:t>
            </a:r>
          </a:p>
          <a:p>
            <a:r>
              <a:rPr lang="it-IT" sz="2000" dirty="0" smtClean="0"/>
              <a:t>Grazie all’insieme delle misure contenute nella nuova legge di stabilità, una coppia monoreddito a lavoro dipendente con meno di 1.500 euro mensili e senza rendite aggiuntive, se avrà il quarto figlio nel 2015, vedrà il suo reddito mensile crescere di più di 300 euro rispetto all’aprile del 2014 (80 euro di </a:t>
            </a:r>
            <a:r>
              <a:rPr lang="it-IT" sz="2000" i="1" dirty="0" smtClean="0"/>
              <a:t>bonus</a:t>
            </a:r>
            <a:r>
              <a:rPr lang="it-IT" sz="2000" dirty="0" smtClean="0"/>
              <a:t> fiscale indipendente dai figli; 160 euro di </a:t>
            </a:r>
            <a:r>
              <a:rPr lang="it-IT" sz="2000" i="1" dirty="0" smtClean="0"/>
              <a:t>bonus bebè </a:t>
            </a:r>
            <a:r>
              <a:rPr lang="it-IT" sz="2000" dirty="0" smtClean="0"/>
              <a:t>per la nascita del quarto figlio; 80 euro in beni e servizi). </a:t>
            </a:r>
          </a:p>
          <a:p>
            <a:r>
              <a:rPr lang="it-IT" sz="2000" dirty="0" smtClean="0"/>
              <a:t>A ciò vanno aggiunte le agevolazioni – tutte confermate – preesistenti al governo </a:t>
            </a:r>
            <a:r>
              <a:rPr lang="it-IT" sz="2000" dirty="0" err="1" smtClean="0"/>
              <a:t>Renzi</a:t>
            </a:r>
            <a:r>
              <a:rPr lang="it-IT" sz="2000" dirty="0" smtClean="0"/>
              <a:t>: l’assegno della legge Turco 1998 a favore delle famiglie povere con tre o più figli (all’incirca 150 euro mensili), gli assegni familiari per i lavoratori dipendenti, le agevolazioni fiscali dirette e indirette a favore delle famiglie con quattro o più figli conviventi …). </a:t>
            </a:r>
          </a:p>
          <a:p>
            <a:r>
              <a:rPr lang="it-IT" sz="2000" dirty="0" smtClean="0"/>
              <a:t>Nel complesso, si tratta di una cifra superiore al costo di un figlio per una famiglia media italiana, stimato dagli economisti attorno a 420 euro mensili. </a:t>
            </a:r>
          </a:p>
          <a:p>
            <a:r>
              <a:rPr lang="it-IT" sz="2000" dirty="0" smtClean="0"/>
              <a:t>L’Italia non è certo diventato il paese di Bengodi per le famiglie numerose, ma oggi l’articolo 31 della Costituzione è meno vilipeso di ieri.</a:t>
            </a:r>
          </a:p>
          <a:p>
            <a:r>
              <a:rPr lang="it-IT" sz="2000" dirty="0" smtClean="0"/>
              <a:t>Bisogna continuare su questa strada</a:t>
            </a:r>
            <a:endParaRPr lang="it-IT"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Bisogna continuare su questa strada!</a:t>
            </a:r>
            <a:endParaRPr lang="it-IT" b="1"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endParaRPr lang="it-IT" dirty="0" smtClean="0"/>
          </a:p>
          <a:p>
            <a:r>
              <a:rPr lang="it-IT" dirty="0" smtClean="0"/>
              <a:t>Estendendo la </a:t>
            </a:r>
            <a:r>
              <a:rPr lang="it-IT" b="1" dirty="0" smtClean="0">
                <a:solidFill>
                  <a:srgbClr val="FF0000"/>
                </a:solidFill>
              </a:rPr>
              <a:t>fiscalità di vantaggio per i bambini con più fratelli</a:t>
            </a:r>
            <a:r>
              <a:rPr lang="it-IT" dirty="0" smtClean="0"/>
              <a:t> a tutto il tratto di vita in cui sono a carico dei loro genitori, iniziando dalle famiglie più povere;</a:t>
            </a:r>
          </a:p>
          <a:p>
            <a:r>
              <a:rPr lang="it-IT" dirty="0" smtClean="0"/>
              <a:t>Favorendo in tutti i modi le possibilità di </a:t>
            </a:r>
            <a:r>
              <a:rPr lang="it-IT" b="1" dirty="0" smtClean="0">
                <a:solidFill>
                  <a:srgbClr val="FF0000"/>
                </a:solidFill>
              </a:rPr>
              <a:t>lavoro per entrambi i genitori </a:t>
            </a:r>
            <a:r>
              <a:rPr lang="it-IT" dirty="0" smtClean="0"/>
              <a:t>(conciliazione);</a:t>
            </a:r>
          </a:p>
          <a:p>
            <a:r>
              <a:rPr lang="it-IT" dirty="0" smtClean="0"/>
              <a:t>Favorendo la costruzione, in capo a ogni bambino, di un adeguato capitale sociale, economico e umano, a prescindere dal numero di fratelli, dalla nazionalità, dal comune di </a:t>
            </a:r>
            <a:r>
              <a:rPr lang="it-IT" dirty="0" err="1" smtClean="0"/>
              <a:t>residenza…</a:t>
            </a:r>
            <a:r>
              <a:rPr lang="it-IT" dirty="0" smtClean="0"/>
              <a:t> </a:t>
            </a:r>
            <a:r>
              <a:rPr lang="it-IT" b="1" dirty="0" smtClean="0">
                <a:solidFill>
                  <a:srgbClr val="FF0000"/>
                </a:solidFill>
              </a:rPr>
              <a:t>Verso vere pari opportunità!</a:t>
            </a:r>
            <a:endParaRPr lang="it-IT"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Riflessioni finali sparse</a:t>
            </a:r>
            <a:endParaRPr lang="it-IT" dirty="0"/>
          </a:p>
        </p:txBody>
      </p:sp>
      <p:sp>
        <p:nvSpPr>
          <p:cNvPr id="3" name="Segnaposto contenuto 2"/>
          <p:cNvSpPr>
            <a:spLocks noGrp="1"/>
          </p:cNvSpPr>
          <p:nvPr>
            <p:ph idx="1"/>
          </p:nvPr>
        </p:nvSpPr>
        <p:spPr>
          <a:xfrm>
            <a:off x="1000100" y="1447800"/>
            <a:ext cx="8143900" cy="5410200"/>
          </a:xfrm>
        </p:spPr>
        <p:txBody>
          <a:bodyPr>
            <a:normAutofit fontScale="77500" lnSpcReduction="20000"/>
          </a:bodyPr>
          <a:lstStyle/>
          <a:p>
            <a:r>
              <a:rPr lang="it-IT" dirty="0" smtClean="0"/>
              <a:t>Va assunta una prospettiva di </a:t>
            </a:r>
            <a:r>
              <a:rPr lang="it-IT" b="1" dirty="0" smtClean="0"/>
              <a:t>pari opportunità</a:t>
            </a:r>
          </a:p>
          <a:p>
            <a:r>
              <a:rPr lang="it-IT" dirty="0" smtClean="0"/>
              <a:t>Va superato il concetto di </a:t>
            </a:r>
            <a:r>
              <a:rPr lang="it-IT" b="1" dirty="0" smtClean="0"/>
              <a:t>erogazione a pioggia</a:t>
            </a:r>
            <a:endParaRPr lang="it-IT" dirty="0" smtClean="0"/>
          </a:p>
          <a:p>
            <a:r>
              <a:rPr lang="it-IT" dirty="0" smtClean="0"/>
              <a:t>Progettare e promuovere un nuovo modello di </a:t>
            </a:r>
            <a:r>
              <a:rPr lang="it-IT" b="1" dirty="0" smtClean="0"/>
              <a:t>welfare «generativo»</a:t>
            </a:r>
            <a:r>
              <a:rPr lang="it-IT" dirty="0" smtClean="0"/>
              <a:t> versus welfare assistenzialistico</a:t>
            </a:r>
          </a:p>
          <a:p>
            <a:r>
              <a:rPr lang="it-IT" dirty="0" smtClean="0"/>
              <a:t>Il primo welfare per i bambini è avere </a:t>
            </a:r>
            <a:r>
              <a:rPr lang="it-IT" b="1" dirty="0" smtClean="0"/>
              <a:t>entrambi i genitori che lavorano</a:t>
            </a:r>
          </a:p>
          <a:p>
            <a:r>
              <a:rPr lang="it-IT" dirty="0" smtClean="0"/>
              <a:t>Il secondo è avere </a:t>
            </a:r>
            <a:r>
              <a:rPr lang="it-IT" b="1" dirty="0" smtClean="0"/>
              <a:t>uno Stato che si preoccupa della loro “qualità”</a:t>
            </a:r>
          </a:p>
          <a:p>
            <a:r>
              <a:rPr lang="it-IT" dirty="0" smtClean="0"/>
              <a:t>Puntare alla “qualità dei bambini” non è “consumare di risorse” ma piuttosto “</a:t>
            </a:r>
            <a:r>
              <a:rPr lang="it-IT" b="1" dirty="0" smtClean="0"/>
              <a:t>investire a </a:t>
            </a:r>
            <a:r>
              <a:rPr lang="it-IT" b="1" dirty="0" err="1" smtClean="0"/>
              <a:t>medio-lungo</a:t>
            </a:r>
            <a:r>
              <a:rPr lang="it-IT" b="1" dirty="0" smtClean="0"/>
              <a:t> termine</a:t>
            </a:r>
            <a:r>
              <a:rPr lang="it-IT" dirty="0" smtClean="0"/>
              <a:t>”</a:t>
            </a:r>
          </a:p>
          <a:p>
            <a:r>
              <a:rPr lang="it-IT" dirty="0" smtClean="0"/>
              <a:t>Il lavoro educativo sui bambini, accrescendo il loro capitale sociale,  può essere considerato un capitolo della lotta alla povertà.  </a:t>
            </a:r>
            <a:r>
              <a:rPr lang="it-IT" b="1" dirty="0" smtClean="0"/>
              <a:t>L’ACR si pone il problema di privilegiare, nelle sue proposte, i bambini poveri?</a:t>
            </a:r>
          </a:p>
          <a:p>
            <a:endParaRPr lang="it-IT" dirty="0"/>
          </a:p>
        </p:txBody>
      </p:sp>
    </p:spTree>
    <p:extLst>
      <p:ext uri="{BB962C8B-B14F-4D97-AF65-F5344CB8AC3E}">
        <p14:creationId xmlns:p14="http://schemas.microsoft.com/office/powerpoint/2010/main" xmlns="" val="284174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511156"/>
          </a:xfrm>
        </p:spPr>
        <p:txBody>
          <a:bodyPr>
            <a:normAutofit fontScale="90000"/>
          </a:bodyPr>
          <a:lstStyle/>
          <a:p>
            <a:r>
              <a:rPr lang="it-IT" dirty="0" smtClean="0"/>
              <a:t>Due definizioni indispensabili</a:t>
            </a:r>
            <a:endParaRPr lang="it-IT" dirty="0"/>
          </a:p>
        </p:txBody>
      </p:sp>
      <p:sp>
        <p:nvSpPr>
          <p:cNvPr id="3" name="Segnaposto contenuto 2"/>
          <p:cNvSpPr>
            <a:spLocks noGrp="1"/>
          </p:cNvSpPr>
          <p:nvPr>
            <p:ph idx="1"/>
          </p:nvPr>
        </p:nvSpPr>
        <p:spPr>
          <a:xfrm>
            <a:off x="1000100" y="1000108"/>
            <a:ext cx="8143900" cy="5857892"/>
          </a:xfrm>
        </p:spPr>
        <p:txBody>
          <a:bodyPr>
            <a:normAutofit fontScale="77500" lnSpcReduction="20000"/>
          </a:bodyPr>
          <a:lstStyle/>
          <a:p>
            <a:r>
              <a:rPr lang="it-IT" dirty="0" smtClean="0"/>
              <a:t>La </a:t>
            </a:r>
            <a:r>
              <a:rPr lang="it-IT" b="1" dirty="0" smtClean="0"/>
              <a:t>POVERTÀ RELATIVA </a:t>
            </a:r>
            <a:r>
              <a:rPr lang="it-IT" dirty="0" smtClean="0"/>
              <a:t>viene calcolata sulla base di una soglia convenzionale (linea di povertà) che individua il valore di spesa per consumi al di sotto del quale una famiglia viene definita povera in termini relativi</a:t>
            </a:r>
            <a:r>
              <a:rPr lang="it-IT" b="1" dirty="0" smtClean="0">
                <a:solidFill>
                  <a:srgbClr val="FF0000"/>
                </a:solidFill>
              </a:rPr>
              <a:t>. La soglia di povertà relativa per una famiglia di due componenti è pari alla spesa media mensile individuale nel Paese</a:t>
            </a:r>
            <a:r>
              <a:rPr lang="it-IT" dirty="0" smtClean="0"/>
              <a:t>, che nel 2013 è risultata di 972,52 euro (-1,9% rispetto al valore della soglia nel 2012, che era di 990,88 euro). </a:t>
            </a:r>
          </a:p>
          <a:p>
            <a:r>
              <a:rPr lang="it-IT" dirty="0" smtClean="0"/>
              <a:t>La </a:t>
            </a:r>
            <a:r>
              <a:rPr lang="it-IT" b="1" dirty="0" smtClean="0"/>
              <a:t>POVERTÀ ASSOLUTA</a:t>
            </a:r>
            <a:r>
              <a:rPr lang="it-IT" dirty="0" smtClean="0"/>
              <a:t> corrisponde alla </a:t>
            </a:r>
            <a:r>
              <a:rPr lang="it-IT" b="1" dirty="0" smtClean="0">
                <a:solidFill>
                  <a:srgbClr val="FF0000"/>
                </a:solidFill>
              </a:rPr>
              <a:t>spesa mensile minima necessaria per acquisire il paniere di beni e servizi che è considerato essenziale a uno standard di vita minimamente accettabile.</a:t>
            </a:r>
            <a:r>
              <a:rPr lang="it-IT" dirty="0" smtClean="0"/>
              <a:t> Vengono classificate come assolutamente povere le famiglie con una spesa mensile inferiore a tale soglia, che si differenzia per dimensione e composizione per età della famiglia, per ripartizione geografica e ampiezza demografica del comune di residenza).</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Fotogrammi di povertà</a:t>
            </a:r>
            <a:endParaRPr lang="it-IT" dirty="0"/>
          </a:p>
        </p:txBody>
      </p:sp>
      <p:sp>
        <p:nvSpPr>
          <p:cNvPr id="3" name="Segnaposto contenuto 2"/>
          <p:cNvSpPr>
            <a:spLocks noGrp="1"/>
          </p:cNvSpPr>
          <p:nvPr>
            <p:ph idx="1"/>
          </p:nvPr>
        </p:nvSpPr>
        <p:spPr>
          <a:xfrm>
            <a:off x="1547664" y="1285860"/>
            <a:ext cx="7498080" cy="5215548"/>
          </a:xfrm>
        </p:spPr>
        <p:txBody>
          <a:bodyPr>
            <a:normAutofit fontScale="77500" lnSpcReduction="20000"/>
          </a:bodyPr>
          <a:lstStyle/>
          <a:p>
            <a:pPr>
              <a:buNone/>
            </a:pPr>
            <a:endParaRPr lang="it-IT" b="1" dirty="0" smtClean="0">
              <a:solidFill>
                <a:srgbClr val="FF0000"/>
              </a:solidFill>
            </a:endParaRPr>
          </a:p>
          <a:p>
            <a:r>
              <a:rPr lang="it-IT" b="1" dirty="0" smtClean="0">
                <a:solidFill>
                  <a:srgbClr val="FF0000"/>
                </a:solidFill>
              </a:rPr>
              <a:t>COMUNQUE LA SI MISURI, NEGLI ULTIMI ANNI LA POVERTA’ AUMENTA, SPECIALMENTE NELLE FAMIGLIE CON MINORI E AL SUD</a:t>
            </a:r>
          </a:p>
          <a:p>
            <a:endParaRPr lang="it-IT" sz="2800" b="1" dirty="0" smtClean="0">
              <a:solidFill>
                <a:srgbClr val="FF0000"/>
              </a:solidFill>
            </a:endParaRPr>
          </a:p>
          <a:p>
            <a:r>
              <a:rPr lang="it-IT" sz="2800" b="1" dirty="0" smtClean="0"/>
              <a:t>Povertà relativa</a:t>
            </a:r>
          </a:p>
          <a:p>
            <a:pPr marL="82296" indent="0">
              <a:buNone/>
            </a:pPr>
            <a:r>
              <a:rPr lang="it-IT" sz="2800" dirty="0" smtClean="0"/>
              <a:t>Nel 2013, sono 3 milioni 230 mila le famiglie in condizione di povertà relativa (12,6%), per un totale di 10 milioni 48 mila individui (il 16,6% dell’intera popolazione)</a:t>
            </a:r>
          </a:p>
          <a:p>
            <a:endParaRPr lang="it-IT" sz="2800" dirty="0" smtClean="0"/>
          </a:p>
          <a:p>
            <a:r>
              <a:rPr lang="it-IT" sz="2800" b="1" dirty="0" smtClean="0"/>
              <a:t>Povertà assoluta</a:t>
            </a:r>
          </a:p>
          <a:p>
            <a:pPr marL="82296" indent="0">
              <a:buNone/>
            </a:pPr>
            <a:r>
              <a:rPr lang="it-IT" sz="2800" dirty="0" smtClean="0"/>
              <a:t>Nel 2013, in Italia, 2 milioni e 28 mila famiglie (7,9%) risultano in condizione di povertà assoluta, per un totale di 6 milioni e 20 mila individui (il 9,9% dell’intera popolazione).</a:t>
            </a:r>
          </a:p>
          <a:p>
            <a:pPr>
              <a:buFontTx/>
              <a:buChar char="-"/>
            </a:pPr>
            <a:endParaRPr lang="it-IT" sz="2800" b="1" dirty="0" smtClean="0">
              <a:solidFill>
                <a:srgbClr val="FF0000"/>
              </a:solidFill>
            </a:endParaRPr>
          </a:p>
          <a:p>
            <a:pPr>
              <a:buFontTx/>
              <a:buChar char="-"/>
            </a:pPr>
            <a:endParaRPr lang="it-IT" sz="2800" b="1" dirty="0" smtClean="0"/>
          </a:p>
          <a:p>
            <a:pPr>
              <a:buFontTx/>
              <a:buChar char="-"/>
            </a:pPr>
            <a:endParaRPr lang="it-IT" sz="2800" dirty="0"/>
          </a:p>
          <a:p>
            <a:pPr marL="82296" indent="0">
              <a:buNone/>
            </a:pPr>
            <a:endParaRPr lang="it-IT"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 Fotogrammi </a:t>
            </a:r>
            <a:r>
              <a:rPr lang="it-IT" dirty="0"/>
              <a:t>di </a:t>
            </a:r>
            <a:r>
              <a:rPr lang="it-IT" dirty="0" smtClean="0"/>
              <a:t>povertà …</a:t>
            </a:r>
            <a:endParaRPr lang="it-IT" dirty="0"/>
          </a:p>
        </p:txBody>
      </p:sp>
      <p:sp>
        <p:nvSpPr>
          <p:cNvPr id="3" name="Segnaposto contenuto 2"/>
          <p:cNvSpPr>
            <a:spLocks noGrp="1"/>
          </p:cNvSpPr>
          <p:nvPr>
            <p:ph idx="1"/>
          </p:nvPr>
        </p:nvSpPr>
        <p:spPr>
          <a:xfrm>
            <a:off x="1115616" y="1340768"/>
            <a:ext cx="7848872" cy="4933528"/>
          </a:xfrm>
        </p:spPr>
        <p:txBody>
          <a:bodyPr>
            <a:normAutofit fontScale="32500" lnSpcReduction="20000"/>
          </a:bodyPr>
          <a:lstStyle/>
          <a:p>
            <a:pPr marL="82296" indent="0">
              <a:buNone/>
            </a:pPr>
            <a:endParaRPr lang="it-IT" sz="4300" b="1" dirty="0" smtClean="0"/>
          </a:p>
          <a:p>
            <a:pPr marL="82296" indent="0">
              <a:spcBef>
                <a:spcPts val="1200"/>
              </a:spcBef>
              <a:buNone/>
            </a:pPr>
            <a:r>
              <a:rPr lang="it-IT" sz="7200" dirty="0"/>
              <a:t>Tra il 2012 e il 2013 la </a:t>
            </a:r>
            <a:r>
              <a:rPr lang="it-IT" sz="7200" b="1" dirty="0"/>
              <a:t>povertà assoluta</a:t>
            </a:r>
            <a:r>
              <a:rPr lang="it-IT" sz="7200" dirty="0"/>
              <a:t> aumenta tra le famiglie con tre (dal 6,6 all'8,3%), quattro (dall'8,3 all'11,8%) e cinque o più componenti (dal 17,2 al 22,1%). Peggiora la condizione delle coppie con figli: dal 5,9 al 7,5% se il figlio è uno solo, dal 7,8 al 10,9% se sono due </a:t>
            </a:r>
            <a:r>
              <a:rPr lang="it-IT" sz="7200" dirty="0" smtClean="0"/>
              <a:t>e dal </a:t>
            </a:r>
            <a:r>
              <a:rPr lang="it-IT" sz="7200" dirty="0"/>
              <a:t>16,2 al 21,3% se i figli sono tre o </a:t>
            </a:r>
            <a:r>
              <a:rPr lang="it-IT" sz="7200" dirty="0" smtClean="0"/>
              <a:t>più</a:t>
            </a:r>
          </a:p>
          <a:p>
            <a:pPr marL="82296" indent="0">
              <a:spcBef>
                <a:spcPts val="1200"/>
              </a:spcBef>
              <a:buNone/>
            </a:pPr>
            <a:r>
              <a:rPr lang="it-IT" sz="7200" dirty="0" smtClean="0"/>
              <a:t>Stesso andamento per la </a:t>
            </a:r>
            <a:r>
              <a:rPr lang="it-IT" sz="7200" b="1" dirty="0" smtClean="0"/>
              <a:t>povertà relativa</a:t>
            </a:r>
            <a:r>
              <a:rPr lang="it-IT" sz="7200" dirty="0" smtClean="0"/>
              <a:t>: </a:t>
            </a:r>
            <a:r>
              <a:rPr lang="it-IT" sz="7200" dirty="0"/>
              <a:t>peggiora la condizione delle famiglie con quattro (dal 18,1 al 21,7%) e cinque o più componenti (dal 30,2 al 34,6%), in particolare quella delle coppie con due figli (dal 17,4 al 20,4%), soprattutto se minori (dal 20,1 al 23,1%).</a:t>
            </a:r>
          </a:p>
          <a:p>
            <a:pPr marL="82296" indent="0">
              <a:spcBef>
                <a:spcPts val="1200"/>
              </a:spcBef>
              <a:buNone/>
            </a:pPr>
            <a:r>
              <a:rPr lang="it-IT" sz="7200" dirty="0"/>
              <a:t>Nel Mezzogiorno, </a:t>
            </a:r>
            <a:r>
              <a:rPr lang="it-IT" sz="7200" dirty="0" smtClean="0"/>
              <a:t> all'aumento </a:t>
            </a:r>
            <a:r>
              <a:rPr lang="it-IT" sz="7200" dirty="0"/>
              <a:t>dell'incidenza della povertà assoluta (circa 725 mila poveri in più, arrivando a 3 milioni 72 mila persone), si accompagna un aumento dell'intensità della povertà relativa, dal 21,4 al 23,5%.</a:t>
            </a:r>
          </a:p>
          <a:p>
            <a:pPr marL="82296" indent="0">
              <a:buNone/>
            </a:pPr>
            <a:endParaRPr lang="it-IT"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getDocumento"/>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043608" y="476672"/>
            <a:ext cx="7920880" cy="6120680"/>
          </a:xfrm>
          <a:prstGeom prst="rect">
            <a:avLst/>
          </a:prstGeom>
          <a:noFill/>
          <a:ln>
            <a:noFill/>
          </a:ln>
        </p:spPr>
      </p:pic>
    </p:spTree>
    <p:extLst>
      <p:ext uri="{BB962C8B-B14F-4D97-AF65-F5344CB8AC3E}">
        <p14:creationId xmlns:p14="http://schemas.microsoft.com/office/powerpoint/2010/main" xmlns="" val="3415440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getDocumento"/>
          <p:cNvPicPr/>
          <p:nvPr/>
        </p:nvPicPr>
        <p:blipFill>
          <a:blip r:embed="rId2">
            <a:extLst>
              <a:ext uri="{28A0092B-C50C-407E-A947-70E740481C1C}">
                <a14:useLocalDpi xmlns:a14="http://schemas.microsoft.com/office/drawing/2010/main" xmlns="" val="0"/>
              </a:ext>
            </a:extLst>
          </a:blip>
          <a:srcRect/>
          <a:stretch>
            <a:fillRect/>
          </a:stretch>
        </p:blipFill>
        <p:spPr bwMode="auto">
          <a:xfrm>
            <a:off x="1187624" y="0"/>
            <a:ext cx="7704856" cy="6669360"/>
          </a:xfrm>
          <a:prstGeom prst="rect">
            <a:avLst/>
          </a:prstGeom>
          <a:noFill/>
          <a:ln>
            <a:noFill/>
          </a:ln>
        </p:spPr>
      </p:pic>
    </p:spTree>
    <p:extLst>
      <p:ext uri="{BB962C8B-B14F-4D97-AF65-F5344CB8AC3E}">
        <p14:creationId xmlns:p14="http://schemas.microsoft.com/office/powerpoint/2010/main" xmlns="" val="359151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 Fotogrammi </a:t>
            </a:r>
            <a:r>
              <a:rPr lang="it-IT" dirty="0"/>
              <a:t>di povertà</a:t>
            </a:r>
          </a:p>
        </p:txBody>
      </p:sp>
      <p:sp>
        <p:nvSpPr>
          <p:cNvPr id="3" name="Segnaposto contenuto 2"/>
          <p:cNvSpPr>
            <a:spLocks noGrp="1"/>
          </p:cNvSpPr>
          <p:nvPr>
            <p:ph idx="1"/>
          </p:nvPr>
        </p:nvSpPr>
        <p:spPr>
          <a:xfrm>
            <a:off x="1187624" y="1556792"/>
            <a:ext cx="7746064" cy="5005536"/>
          </a:xfrm>
        </p:spPr>
        <p:txBody>
          <a:bodyPr>
            <a:normAutofit fontScale="70000" lnSpcReduction="20000"/>
          </a:bodyPr>
          <a:lstStyle/>
          <a:p>
            <a:r>
              <a:rPr lang="it-IT" b="1" dirty="0" smtClean="0">
                <a:solidFill>
                  <a:srgbClr val="FF0000"/>
                </a:solidFill>
              </a:rPr>
              <a:t>Aumento delle disuguaglianze</a:t>
            </a:r>
            <a:endParaRPr lang="it-IT" dirty="0">
              <a:solidFill>
                <a:srgbClr val="FF0000"/>
              </a:solidFill>
            </a:endParaRPr>
          </a:p>
          <a:p>
            <a:pPr marL="82296" indent="0">
              <a:buNone/>
            </a:pPr>
            <a:r>
              <a:rPr lang="it-IT" dirty="0"/>
              <a:t>Secondo la Banca d'Italia, gli indici di concentrazione della ricchezza detenuta dalle fasce più agiate della popolazione sono elevati: nel 2012 il 10% delle famiglie italiane più ricche possedeva il 46,6% della ricchezza netta familiare totale (contro il 44,3% del 2008) mentre il 50% delle famiglie meno abbienti possedeva circa l'8% (contro il 10% del 2008). </a:t>
            </a:r>
          </a:p>
          <a:p>
            <a:pPr marL="82296" indent="0">
              <a:buNone/>
            </a:pPr>
            <a:r>
              <a:rPr lang="it-IT" dirty="0"/>
              <a:t>La concentrazione della ricchezza misurata con l'indice di </a:t>
            </a:r>
            <a:r>
              <a:rPr lang="it-IT" dirty="0" err="1"/>
              <a:t>Gini</a:t>
            </a:r>
            <a:r>
              <a:rPr lang="it-IT" dirty="0"/>
              <a:t> è aumentata dal 60,7% nel 2008 al 64% nel </a:t>
            </a:r>
            <a:r>
              <a:rPr lang="it-IT" dirty="0" smtClean="0"/>
              <a:t>2012</a:t>
            </a:r>
          </a:p>
          <a:p>
            <a:pPr marL="82296" indent="0">
              <a:buNone/>
            </a:pPr>
            <a:endParaRPr lang="it-IT" sz="2300" dirty="0">
              <a:solidFill>
                <a:srgbClr val="FF0000"/>
              </a:solidFill>
            </a:endParaRPr>
          </a:p>
          <a:p>
            <a:r>
              <a:rPr lang="it-IT" b="1" dirty="0" smtClean="0">
                <a:solidFill>
                  <a:srgbClr val="FF0000"/>
                </a:solidFill>
              </a:rPr>
              <a:t>Aumento della disoccupazione </a:t>
            </a:r>
            <a:endParaRPr lang="it-IT" dirty="0">
              <a:solidFill>
                <a:srgbClr val="FF0000"/>
              </a:solidFill>
            </a:endParaRPr>
          </a:p>
          <a:p>
            <a:pPr marL="82296" indent="0">
              <a:buNone/>
            </a:pPr>
            <a:r>
              <a:rPr lang="it-IT" dirty="0"/>
              <a:t>Nel periodo 2007/2013 il tasso di disoccupazione complessivo è raddoppiato passando da 6,1% a 12,2%; quello relativo ai 15-24 anni è passato dal 20,3% al 40%. Si è quindi ulteriormente allargata la forbice tra i giovani e le fasce più anziane nel mercato del lavoro.</a:t>
            </a:r>
          </a:p>
          <a:p>
            <a:endParaRPr lang="it-IT" dirty="0"/>
          </a:p>
        </p:txBody>
      </p:sp>
    </p:spTree>
    <p:extLst>
      <p:ext uri="{BB962C8B-B14F-4D97-AF65-F5344CB8AC3E}">
        <p14:creationId xmlns:p14="http://schemas.microsoft.com/office/powerpoint/2010/main" xmlns="" val="3977330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Altri dati sulla povertà minorile </a:t>
            </a:r>
            <a:endParaRPr lang="it-IT" dirty="0"/>
          </a:p>
        </p:txBody>
      </p:sp>
      <p:sp>
        <p:nvSpPr>
          <p:cNvPr id="3" name="Segnaposto contenuto 2"/>
          <p:cNvSpPr>
            <a:spLocks noGrp="1"/>
          </p:cNvSpPr>
          <p:nvPr>
            <p:ph idx="1"/>
          </p:nvPr>
        </p:nvSpPr>
        <p:spPr>
          <a:xfrm>
            <a:off x="1187624" y="1650770"/>
            <a:ext cx="7746064" cy="5221560"/>
          </a:xfrm>
        </p:spPr>
        <p:txBody>
          <a:bodyPr>
            <a:normAutofit fontScale="62500" lnSpcReduction="20000"/>
          </a:bodyPr>
          <a:lstStyle/>
          <a:p>
            <a:pPr>
              <a:lnSpc>
                <a:spcPct val="120000"/>
              </a:lnSpc>
              <a:spcBef>
                <a:spcPts val="1200"/>
              </a:spcBef>
            </a:pPr>
            <a:r>
              <a:rPr lang="it-IT" dirty="0"/>
              <a:t>Nel 2013, i minori poveri in termini assoluti </a:t>
            </a:r>
            <a:r>
              <a:rPr lang="it-IT" dirty="0" smtClean="0"/>
              <a:t>sono </a:t>
            </a:r>
            <a:r>
              <a:rPr lang="it-IT" b="1" dirty="0" smtClean="0"/>
              <a:t>un </a:t>
            </a:r>
            <a:r>
              <a:rPr lang="it-IT" b="1" dirty="0"/>
              <a:t>milione 434 mila</a:t>
            </a:r>
            <a:r>
              <a:rPr lang="it-IT" dirty="0"/>
              <a:t> (</a:t>
            </a:r>
            <a:r>
              <a:rPr lang="it-IT" b="1" dirty="0">
                <a:solidFill>
                  <a:srgbClr val="FF0000"/>
                </a:solidFill>
              </a:rPr>
              <a:t>il doppio rispetto al 2011</a:t>
            </a:r>
            <a:r>
              <a:rPr lang="it-IT" dirty="0"/>
              <a:t>) ossia un minore su sette. </a:t>
            </a:r>
            <a:endParaRPr lang="it-IT" dirty="0" smtClean="0"/>
          </a:p>
          <a:p>
            <a:pPr>
              <a:lnSpc>
                <a:spcPct val="120000"/>
              </a:lnSpc>
              <a:spcBef>
                <a:spcPts val="1200"/>
              </a:spcBef>
            </a:pPr>
            <a:r>
              <a:rPr lang="it-IT" dirty="0" smtClean="0"/>
              <a:t>L’indicatore </a:t>
            </a:r>
            <a:r>
              <a:rPr lang="it-IT" dirty="0"/>
              <a:t>di rischio di povertà o esclusione sociale è pari al </a:t>
            </a:r>
            <a:r>
              <a:rPr lang="it-IT" b="1" dirty="0"/>
              <a:t>31,9% </a:t>
            </a:r>
            <a:r>
              <a:rPr lang="it-IT" dirty="0"/>
              <a:t>(contro il 27,6% relativo alla media EU-28)</a:t>
            </a:r>
          </a:p>
          <a:p>
            <a:pPr>
              <a:lnSpc>
                <a:spcPct val="120000"/>
              </a:lnSpc>
              <a:spcBef>
                <a:spcPts val="1200"/>
              </a:spcBef>
            </a:pPr>
            <a:r>
              <a:rPr lang="it-IT" dirty="0" smtClean="0"/>
              <a:t>L’incidenza </a:t>
            </a:r>
            <a:r>
              <a:rPr lang="it-IT" dirty="0"/>
              <a:t>della povertà assoluta diminuisce al crescere dell’età: differenziale con anziani </a:t>
            </a:r>
            <a:r>
              <a:rPr lang="it-IT" dirty="0" smtClean="0"/>
              <a:t>ultrasessantacinquenni</a:t>
            </a:r>
          </a:p>
          <a:p>
            <a:pPr>
              <a:lnSpc>
                <a:spcPct val="120000"/>
              </a:lnSpc>
              <a:spcBef>
                <a:spcPts val="1200"/>
              </a:spcBef>
            </a:pPr>
            <a:r>
              <a:rPr lang="it-IT" dirty="0"/>
              <a:t>Nel 2013 quasi due milioni e mezzo di </a:t>
            </a:r>
            <a:r>
              <a:rPr lang="it-IT" b="1" dirty="0"/>
              <a:t>NEET (</a:t>
            </a:r>
            <a:r>
              <a:rPr lang="it-IT" b="1" i="1" dirty="0" err="1"/>
              <a:t>Not</a:t>
            </a:r>
            <a:r>
              <a:rPr lang="it-IT" b="1" i="1" dirty="0"/>
              <a:t> in </a:t>
            </a:r>
            <a:r>
              <a:rPr lang="it-IT" b="1" i="1" dirty="0" err="1"/>
              <a:t>Education</a:t>
            </a:r>
            <a:r>
              <a:rPr lang="it-IT" b="1" i="1" dirty="0"/>
              <a:t>, </a:t>
            </a:r>
            <a:r>
              <a:rPr lang="it-IT" b="1" i="1" dirty="0" err="1"/>
              <a:t>Employment</a:t>
            </a:r>
            <a:r>
              <a:rPr lang="it-IT" b="1" i="1" dirty="0"/>
              <a:t> or Training</a:t>
            </a:r>
            <a:r>
              <a:rPr lang="it-IT" b="1" dirty="0"/>
              <a:t>)</a:t>
            </a:r>
            <a:r>
              <a:rPr lang="it-IT" dirty="0"/>
              <a:t> 15-29 anni, pari al 26% della popolazione totale in questa fascia di età (un terzo in più rispetto al valore relativo al 2007) contro una media europea pari al 15,9%. La situazione più critica riguarda sempre il Mezzogiorno, dove tale percentuale sale al 35,4</a:t>
            </a:r>
            <a:r>
              <a:rPr lang="it-IT" dirty="0" smtClean="0"/>
              <a:t>%.</a:t>
            </a:r>
          </a:p>
          <a:p>
            <a:pPr>
              <a:lnSpc>
                <a:spcPct val="120000"/>
              </a:lnSpc>
              <a:spcBef>
                <a:spcPts val="1200"/>
              </a:spcBef>
            </a:pPr>
            <a:r>
              <a:rPr lang="it-IT" dirty="0" smtClean="0"/>
              <a:t>I poveri sono più numerosi, in proporzione, fra gli </a:t>
            </a:r>
            <a:r>
              <a:rPr lang="it-IT" dirty="0" smtClean="0">
                <a:solidFill>
                  <a:srgbClr val="FF0000"/>
                </a:solidFill>
              </a:rPr>
              <a:t>stranieri</a:t>
            </a:r>
            <a:r>
              <a:rPr lang="it-IT" dirty="0" smtClean="0"/>
              <a:t>, fra i </a:t>
            </a:r>
            <a:r>
              <a:rPr lang="it-IT" dirty="0" smtClean="0">
                <a:solidFill>
                  <a:srgbClr val="FF0000"/>
                </a:solidFill>
              </a:rPr>
              <a:t>rom</a:t>
            </a:r>
            <a:r>
              <a:rPr lang="it-IT" dirty="0" smtClean="0"/>
              <a:t>, fra le </a:t>
            </a:r>
            <a:r>
              <a:rPr lang="it-IT" dirty="0" smtClean="0">
                <a:solidFill>
                  <a:srgbClr val="FF0000"/>
                </a:solidFill>
              </a:rPr>
              <a:t>famiglie prive di parenti</a:t>
            </a:r>
            <a:r>
              <a:rPr lang="it-IT" dirty="0" smtClean="0"/>
              <a:t> o che </a:t>
            </a:r>
            <a:r>
              <a:rPr lang="it-IT" dirty="0" smtClean="0">
                <a:solidFill>
                  <a:srgbClr val="FF0000"/>
                </a:solidFill>
              </a:rPr>
              <a:t>abitano lontano dai propri parenti</a:t>
            </a:r>
            <a:endParaRPr lang="it-IT" dirty="0">
              <a:solidFill>
                <a:srgbClr val="FF0000"/>
              </a:solidFill>
            </a:endParaRPr>
          </a:p>
        </p:txBody>
      </p:sp>
    </p:spTree>
    <p:extLst>
      <p:ext uri="{BB962C8B-B14F-4D97-AF65-F5344CB8AC3E}">
        <p14:creationId xmlns:p14="http://schemas.microsoft.com/office/powerpoint/2010/main" xmlns="" val="975701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FF0000"/>
                </a:solidFill>
                <a:effectLst/>
              </a:rPr>
              <a:t>B</a:t>
            </a:r>
            <a:r>
              <a:rPr lang="it-IT" b="1" dirty="0" smtClean="0">
                <a:solidFill>
                  <a:srgbClr val="FF0000"/>
                </a:solidFill>
                <a:effectLst/>
              </a:rPr>
              <a:t>revi </a:t>
            </a:r>
            <a:r>
              <a:rPr lang="it-IT" b="1" dirty="0">
                <a:solidFill>
                  <a:srgbClr val="FF0000"/>
                </a:solidFill>
                <a:effectLst/>
              </a:rPr>
              <a:t>considerazioni </a:t>
            </a:r>
            <a:r>
              <a:rPr lang="it-IT" b="1" dirty="0" smtClean="0">
                <a:solidFill>
                  <a:srgbClr val="FF0000"/>
                </a:solidFill>
                <a:effectLst/>
              </a:rPr>
              <a:t>su </a:t>
            </a:r>
            <a:r>
              <a:rPr lang="it-IT" b="1" i="1" dirty="0" smtClean="0">
                <a:solidFill>
                  <a:srgbClr val="FF0000"/>
                </a:solidFill>
                <a:effectLst/>
              </a:rPr>
              <a:t>come</a:t>
            </a:r>
            <a:r>
              <a:rPr lang="it-IT" b="1" dirty="0" smtClean="0">
                <a:solidFill>
                  <a:srgbClr val="FF0000"/>
                </a:solidFill>
                <a:effectLst/>
              </a:rPr>
              <a:t> </a:t>
            </a:r>
            <a:r>
              <a:rPr lang="it-IT" b="1" i="1" dirty="0" smtClean="0">
                <a:solidFill>
                  <a:srgbClr val="FF0000"/>
                </a:solidFill>
                <a:effectLst/>
              </a:rPr>
              <a:t>leggere</a:t>
            </a:r>
            <a:r>
              <a:rPr lang="it-IT" b="1" dirty="0" smtClean="0">
                <a:solidFill>
                  <a:srgbClr val="FF0000"/>
                </a:solidFill>
                <a:effectLst/>
              </a:rPr>
              <a:t> la povertà </a:t>
            </a:r>
            <a:r>
              <a:rPr lang="it-IT" b="1" dirty="0">
                <a:solidFill>
                  <a:srgbClr val="FF0000"/>
                </a:solidFill>
                <a:effectLst/>
              </a:rPr>
              <a:t>minorile</a:t>
            </a:r>
            <a:endParaRPr lang="it-IT" dirty="0">
              <a:solidFill>
                <a:srgbClr val="FF0000"/>
              </a:solidFill>
            </a:endParaRPr>
          </a:p>
        </p:txBody>
      </p:sp>
      <p:sp>
        <p:nvSpPr>
          <p:cNvPr id="3" name="Segnaposto contenuto 2"/>
          <p:cNvSpPr>
            <a:spLocks noGrp="1"/>
          </p:cNvSpPr>
          <p:nvPr>
            <p:ph idx="1"/>
          </p:nvPr>
        </p:nvSpPr>
        <p:spPr>
          <a:xfrm>
            <a:off x="1331640" y="1689448"/>
            <a:ext cx="7632848" cy="5184576"/>
          </a:xfrm>
        </p:spPr>
        <p:txBody>
          <a:bodyPr>
            <a:normAutofit fontScale="70000" lnSpcReduction="20000"/>
          </a:bodyPr>
          <a:lstStyle/>
          <a:p>
            <a:pPr lvl="0"/>
            <a:r>
              <a:rPr lang="it-IT" dirty="0"/>
              <a:t>Principale fattore di povertà minorile:  </a:t>
            </a:r>
            <a:r>
              <a:rPr lang="it-IT" b="1" dirty="0"/>
              <a:t>situazione lavorativa dei genitori </a:t>
            </a:r>
            <a:r>
              <a:rPr lang="it-IT" dirty="0"/>
              <a:t>(mancanza di lavoro e la precarietà economica) soprattutto nel Sud.</a:t>
            </a:r>
          </a:p>
          <a:p>
            <a:pPr lvl="0"/>
            <a:r>
              <a:rPr lang="it-IT" dirty="0"/>
              <a:t>Associazione tra </a:t>
            </a:r>
            <a:r>
              <a:rPr lang="it-IT" b="1" dirty="0"/>
              <a:t>povertà, bassi livelli d’istruzione, bassi profilo professionali</a:t>
            </a:r>
            <a:r>
              <a:rPr lang="it-IT" dirty="0"/>
              <a:t> (</a:t>
            </a:r>
            <a:r>
              <a:rPr lang="it-IT" i="1" dirty="0" err="1"/>
              <a:t>working</a:t>
            </a:r>
            <a:r>
              <a:rPr lang="it-IT" i="1" dirty="0"/>
              <a:t> </a:t>
            </a:r>
            <a:r>
              <a:rPr lang="it-IT" i="1" dirty="0" err="1"/>
              <a:t>poor</a:t>
            </a:r>
            <a:r>
              <a:rPr lang="it-IT" dirty="0"/>
              <a:t>) ed esclusione dal mercato del lavoro. </a:t>
            </a:r>
          </a:p>
          <a:p>
            <a:pPr lvl="0"/>
            <a:r>
              <a:rPr lang="it-IT" dirty="0"/>
              <a:t>Le condizioni economico-reddituali di una famiglia possono essere associate a </a:t>
            </a:r>
            <a:r>
              <a:rPr lang="it-IT" b="1" dirty="0"/>
              <a:t>diverse dimensioni del disagio</a:t>
            </a:r>
            <a:r>
              <a:rPr lang="it-IT" dirty="0"/>
              <a:t> (sanitario, educativo, alloggiativo….).</a:t>
            </a:r>
          </a:p>
          <a:p>
            <a:pPr lvl="0"/>
            <a:r>
              <a:rPr lang="it-IT" dirty="0"/>
              <a:t>Il </a:t>
            </a:r>
            <a:r>
              <a:rPr lang="it-IT" b="1" dirty="0"/>
              <a:t>reddito</a:t>
            </a:r>
            <a:r>
              <a:rPr lang="it-IT" dirty="0"/>
              <a:t> come misura dominante della povertà minorile ma “unidimensionale” e quindi non sempre significativo poiché rischia di “rendere invisibili” i bisogni dei minori. </a:t>
            </a:r>
          </a:p>
          <a:p>
            <a:pPr lvl="0"/>
            <a:r>
              <a:rPr lang="it-IT" dirty="0"/>
              <a:t>Il concetto di </a:t>
            </a:r>
            <a:r>
              <a:rPr lang="it-IT" b="1" dirty="0" smtClean="0"/>
              <a:t>deprivazione materiale</a:t>
            </a:r>
            <a:r>
              <a:rPr lang="it-IT" dirty="0" smtClean="0"/>
              <a:t> </a:t>
            </a:r>
            <a:r>
              <a:rPr lang="it-IT" dirty="0"/>
              <a:t>parte dai bisogni specifici dei bambini e ragazzi e consente di identificare coloro che sono privi (deprivati) di tali elementi. </a:t>
            </a:r>
          </a:p>
          <a:p>
            <a:pPr lvl="0"/>
            <a:r>
              <a:rPr lang="it-IT" dirty="0"/>
              <a:t>Utilità del concetto di “</a:t>
            </a:r>
            <a:r>
              <a:rPr lang="it-IT" b="1" dirty="0"/>
              <a:t>benessere</a:t>
            </a:r>
            <a:r>
              <a:rPr lang="it-IT" dirty="0"/>
              <a:t>” nello studio della povertà. </a:t>
            </a:r>
          </a:p>
          <a:p>
            <a:endParaRPr lang="it-IT" dirty="0"/>
          </a:p>
        </p:txBody>
      </p:sp>
    </p:spTree>
    <p:extLst>
      <p:ext uri="{BB962C8B-B14F-4D97-AF65-F5344CB8AC3E}">
        <p14:creationId xmlns:p14="http://schemas.microsoft.com/office/powerpoint/2010/main" xmlns="" val="2115095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1480</TotalTime>
  <Words>1904</Words>
  <Application>Microsoft Office PowerPoint</Application>
  <PresentationFormat>Presentazione su schermo (4:3)</PresentationFormat>
  <Paragraphs>84</Paragraphs>
  <Slides>18</Slides>
  <Notes>0</Notes>
  <HiddenSlides>0</HiddenSlides>
  <MMClips>0</MMClips>
  <ScaleCrop>false</ScaleCrop>
  <HeadingPairs>
    <vt:vector size="6" baseType="variant">
      <vt:variant>
        <vt:lpstr>Tema</vt:lpstr>
      </vt:variant>
      <vt:variant>
        <vt:i4>1</vt:i4>
      </vt:variant>
      <vt:variant>
        <vt:lpstr>Server OLE incorporati</vt:lpstr>
      </vt:variant>
      <vt:variant>
        <vt:i4>0</vt:i4>
      </vt:variant>
      <vt:variant>
        <vt:lpstr>Titoli diapositive</vt:lpstr>
      </vt:variant>
      <vt:variant>
        <vt:i4>18</vt:i4>
      </vt:variant>
    </vt:vector>
  </HeadingPairs>
  <TitlesOfParts>
    <vt:vector size="19" baseType="lpstr">
      <vt:lpstr>Solstizio</vt:lpstr>
      <vt:lpstr>FOTOGRAMMI DI POVERTA’</vt:lpstr>
      <vt:lpstr>Due definizioni indispensabili</vt:lpstr>
      <vt:lpstr>Fotogrammi di povertà</vt:lpstr>
      <vt:lpstr>… Fotogrammi di povertà …</vt:lpstr>
      <vt:lpstr>Diapositiva 5</vt:lpstr>
      <vt:lpstr>Diapositiva 6</vt:lpstr>
      <vt:lpstr>… Fotogrammi di povertà</vt:lpstr>
      <vt:lpstr>Altri dati sulla povertà minorile </vt:lpstr>
      <vt:lpstr>Brevi considerazioni su come leggere la povertà minorile</vt:lpstr>
      <vt:lpstr>Diapositiva 10</vt:lpstr>
      <vt:lpstr>Perché la lotta alla povertà minorile è una priorità?  </vt:lpstr>
      <vt:lpstr>Anni orribili 2007-14  </vt:lpstr>
      <vt:lpstr> Qualche timido miglioramento? (1) </vt:lpstr>
      <vt:lpstr>Qualche timido miglioramento? (2) Legge di stabilità 2015</vt:lpstr>
      <vt:lpstr>Qualche timido miglioramento? (3)</vt:lpstr>
      <vt:lpstr>Diapositiva 16</vt:lpstr>
      <vt:lpstr>Bisogna continuare su questa strada!</vt:lpstr>
      <vt:lpstr>Riflessioni finali sparse</vt:lpstr>
    </vt:vector>
  </TitlesOfParts>
  <Company>Senato della Repubblica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Gianpiero Dalla Zuanna</dc:creator>
  <cp:lastModifiedBy>AnnaMaria</cp:lastModifiedBy>
  <cp:revision>64</cp:revision>
  <dcterms:created xsi:type="dcterms:W3CDTF">2015-02-25T11:25:14Z</dcterms:created>
  <dcterms:modified xsi:type="dcterms:W3CDTF">2015-07-12T11:39:33Z</dcterms:modified>
</cp:coreProperties>
</file>