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8" r:id="rId3"/>
    <p:sldId id="256" r:id="rId4"/>
    <p:sldId id="257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Custodi di un legame</a:t>
            </a:r>
            <a:endParaRPr lang="it-IT" b="1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Lo stile e il metodo della promozione associativa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584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Raccontare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it-IT" sz="2400" dirty="0" smtClean="0"/>
          </a:p>
          <a:p>
            <a:pPr marL="201168" lvl="1" indent="0">
              <a:buNone/>
            </a:pPr>
            <a:r>
              <a:rPr lang="it-IT" sz="2400" dirty="0" smtClean="0"/>
              <a:t>C’è una vita associativa che non aspetta altro che essere raccontata!</a:t>
            </a:r>
          </a:p>
          <a:p>
            <a:pPr marL="201168" lvl="1" indent="0">
              <a:buNone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Conversione narrativa: basta parole «senza speranza»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Non aver paura: la bellezza non è mai troppa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Comunicare con «l’esterno»: </a:t>
            </a:r>
            <a:r>
              <a:rPr lang="it-IT" sz="2400" b="1" dirty="0" smtClean="0"/>
              <a:t>dimensione pubblica </a:t>
            </a:r>
            <a:r>
              <a:rPr lang="it-IT" sz="2400" dirty="0" smtClean="0"/>
              <a:t>dell’associazione</a:t>
            </a:r>
          </a:p>
        </p:txBody>
      </p:sp>
    </p:spTree>
    <p:extLst>
      <p:ext uri="{BB962C8B-B14F-4D97-AF65-F5344CB8AC3E}">
        <p14:creationId xmlns:p14="http://schemas.microsoft.com/office/powerpoint/2010/main" val="304125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Condividere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	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Valorizzare la </a:t>
            </a:r>
            <a:r>
              <a:rPr lang="it-IT" sz="2400" b="1" dirty="0" smtClean="0">
                <a:solidFill>
                  <a:srgbClr val="FF0000"/>
                </a:solidFill>
              </a:rPr>
              <a:t>dimensione affettiva </a:t>
            </a:r>
            <a:r>
              <a:rPr lang="it-IT" sz="2400" dirty="0" smtClean="0"/>
              <a:t>dell’appartenenza</a:t>
            </a:r>
          </a:p>
          <a:p>
            <a:pPr marL="0" indent="0">
              <a:buNone/>
            </a:pPr>
            <a:r>
              <a:rPr lang="it-IT" sz="2400" dirty="0" smtClean="0"/>
              <a:t>	Vivere e condividere la GIOIA dell’essere parte di una famiglia che, </a:t>
            </a:r>
            <a:br>
              <a:rPr lang="it-IT" sz="2400" dirty="0" smtClean="0"/>
            </a:br>
            <a:r>
              <a:rPr lang="it-IT" sz="2400" dirty="0" smtClean="0"/>
              <a:t>	nello sforzo di fedeltà che ci può chiedere, ci sa rendere FELICI!</a:t>
            </a:r>
          </a:p>
          <a:p>
            <a:pPr marL="0" indent="0">
              <a:buNone/>
            </a:pPr>
            <a:r>
              <a:rPr lang="it-IT" sz="2400" b="1" dirty="0" smtClean="0"/>
              <a:t>	</a:t>
            </a:r>
            <a:r>
              <a:rPr lang="it-IT" sz="2400" i="1" dirty="0" smtClean="0">
                <a:solidFill>
                  <a:schemeClr val="tx1"/>
                </a:solidFill>
              </a:rPr>
              <a:t>Nessuno si iscrive ad un’associazione di persone tristi…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FF0000"/>
                </a:solidFill>
              </a:rPr>
              <a:t>	</a:t>
            </a:r>
            <a:r>
              <a:rPr lang="it-IT" sz="2800" dirty="0" smtClean="0"/>
              <a:t>EG</a:t>
            </a:r>
            <a:r>
              <a:rPr lang="it-IT" sz="2800" dirty="0"/>
              <a:t>: la comunità cristiana sa anche </a:t>
            </a:r>
            <a:r>
              <a:rPr lang="it-IT" sz="2800" b="1" dirty="0"/>
              <a:t>festeggiare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	</a:t>
            </a:r>
            <a:r>
              <a:rPr lang="it-IT" dirty="0" smtClean="0">
                <a:solidFill>
                  <a:schemeClr val="tx1"/>
                </a:solidFill>
              </a:rPr>
              <a:t>P.S.: festeggiate gli anniversari, le occasioni speciali, premiate i soci più fedeli, quelli che 	si iscrivono per la prima volta, le famiglie che tesserano per la prima volta i loro piccoli…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323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Santi, lieti e coraggiosi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Persone che cercano e si impegnano per il bene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Persone felici, corresponsabili della GIOIA DI VIVERE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Persone che non si arrendono!</a:t>
            </a:r>
            <a:br>
              <a:rPr lang="it-IT" sz="2400" dirty="0" smtClean="0"/>
            </a:br>
            <a:r>
              <a:rPr lang="it-IT" sz="2400" dirty="0" smtClean="0"/>
              <a:t>… Verso l’alto e fino in cima…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4420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161674" y="260847"/>
            <a:ext cx="10058400" cy="1450757"/>
          </a:xfrm>
        </p:spPr>
        <p:txBody>
          <a:bodyPr/>
          <a:lstStyle/>
          <a:p>
            <a:pPr algn="ctr"/>
            <a:r>
              <a:rPr lang="it-IT" b="1" dirty="0" smtClean="0"/>
              <a:t>Buon cammino!!!</a:t>
            </a:r>
            <a:endParaRPr lang="it-IT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3039413" y="4031087"/>
            <a:ext cx="6903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</a:rPr>
              <a:t>Monica Del Vecchio</a:t>
            </a:r>
          </a:p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Responsabile nazionale dell’Area della Promozione associativa</a:t>
            </a:r>
          </a:p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m.delvecchio@azionecattolica.it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1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Promuovere per coinvolgere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	Non è questione di </a:t>
            </a:r>
            <a:r>
              <a:rPr lang="it-IT" sz="2400" i="1" dirty="0" smtClean="0"/>
              <a:t>marketing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>	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è evangelizzazione</a:t>
            </a:r>
          </a:p>
          <a:p>
            <a:pPr marL="0" indent="0">
              <a:buNone/>
            </a:pPr>
            <a:r>
              <a:rPr lang="it-IT" sz="2400" dirty="0" smtClean="0"/>
              <a:t>	è apostolato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è </a:t>
            </a:r>
            <a:r>
              <a:rPr lang="it-IT" sz="2400" dirty="0" err="1" smtClean="0"/>
              <a:t>missionarietà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/>
              <a:t>	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	Promuoviamo </a:t>
            </a:r>
            <a:r>
              <a:rPr lang="it-IT" sz="2400" dirty="0">
                <a:solidFill>
                  <a:srgbClr val="FF0000"/>
                </a:solidFill>
              </a:rPr>
              <a:t>l’AC nella misura in cui ci crediamo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	Ci crediamo nella misura in cui promuoviamo </a:t>
            </a:r>
            <a:r>
              <a:rPr lang="it-IT" sz="2400" dirty="0" smtClean="0">
                <a:solidFill>
                  <a:srgbClr val="FF0000"/>
                </a:solidFill>
              </a:rPr>
              <a:t>l’AC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056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Perché promuovere l’AC?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400" dirty="0" smtClean="0"/>
              <a:t>	</a:t>
            </a:r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Per custodire la forza del </a:t>
            </a:r>
            <a:r>
              <a:rPr lang="it-IT" sz="2800" b="1" dirty="0" smtClean="0"/>
              <a:t>legame associativo</a:t>
            </a:r>
          </a:p>
          <a:p>
            <a:pPr marL="0" indent="0">
              <a:buNone/>
            </a:pPr>
            <a:r>
              <a:rPr lang="it-IT" sz="2800" dirty="0" smtClean="0"/>
              <a:t>	</a:t>
            </a:r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Perché crediamo che</a:t>
            </a:r>
            <a:endParaRPr lang="it-IT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smtClean="0"/>
              <a:t> L’AC è una esperienza di </a:t>
            </a:r>
            <a:r>
              <a:rPr lang="it-IT" sz="2400" b="1" dirty="0" smtClean="0"/>
              <a:t>vita bella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smtClean="0"/>
              <a:t> L’AC è una esperienza di </a:t>
            </a:r>
            <a:r>
              <a:rPr lang="it-IT" sz="2400" b="1" dirty="0" smtClean="0"/>
              <a:t>Chiesa bella </a:t>
            </a:r>
            <a:r>
              <a:rPr lang="it-IT" sz="2400" dirty="0" smtClean="0">
                <a:sym typeface="Wingdings" panose="05000000000000000000" pitchFamily="2" charset="2"/>
              </a:rPr>
              <a:t> la </a:t>
            </a:r>
            <a:r>
              <a:rPr lang="it-IT" sz="2400" i="1" dirty="0" smtClean="0">
                <a:sym typeface="Wingdings" panose="05000000000000000000" pitchFamily="2" charset="2"/>
              </a:rPr>
              <a:t>Chiesa in uscita</a:t>
            </a:r>
            <a:endParaRPr lang="it-IT" sz="2400" i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/>
              <a:t> L</a:t>
            </a:r>
            <a:r>
              <a:rPr lang="it-IT" sz="2400" dirty="0" smtClean="0"/>
              <a:t>’AC aiuta a realizzare la propria vocazione </a:t>
            </a:r>
            <a:r>
              <a:rPr lang="it-IT" sz="2400" b="1" dirty="0" smtClean="0"/>
              <a:t>nel mondo</a:t>
            </a:r>
          </a:p>
          <a:p>
            <a:pPr marL="0" indent="0">
              <a:buNone/>
            </a:pPr>
            <a:r>
              <a:rPr lang="it-IT" sz="2400" b="1" dirty="0" smtClean="0"/>
              <a:t>	</a:t>
            </a:r>
            <a:r>
              <a:rPr lang="it-IT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3000" b="1" dirty="0" smtClean="0">
                <a:solidFill>
                  <a:srgbClr val="FF0000"/>
                </a:solidFill>
              </a:rPr>
              <a:t>Perché #CISTACUORE</a:t>
            </a:r>
          </a:p>
          <a:p>
            <a:pPr marL="0" indent="0">
              <a:buNone/>
            </a:pPr>
            <a:r>
              <a:rPr lang="it-IT" sz="2400" dirty="0" smtClean="0"/>
              <a:t>	</a:t>
            </a:r>
          </a:p>
          <a:p>
            <a:pPr marL="0" indent="0">
              <a:buNone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98050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E’ questione di stile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pPr marL="201168" lvl="1" indent="0">
              <a:buNone/>
            </a:pPr>
            <a:r>
              <a:rPr lang="it-IT" sz="4400" b="1" dirty="0" smtClean="0"/>
              <a:t>(e di metodo)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3791173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Conoscere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it-IT" sz="2400" dirty="0" smtClean="0"/>
          </a:p>
          <a:p>
            <a:pPr marL="566928" lvl="3" indent="0">
              <a:buNone/>
            </a:pPr>
            <a:r>
              <a:rPr lang="it-IT" sz="2400" b="1" dirty="0" smtClean="0"/>
              <a:t>	Analisi</a:t>
            </a:r>
          </a:p>
          <a:p>
            <a:pPr marL="566928" lvl="3" indent="0">
              <a:buNone/>
            </a:pPr>
            <a:endParaRPr lang="it-IT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L’associazione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400" dirty="0" smtClean="0"/>
              <a:t>La realtà territoriale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sz="2400" dirty="0" smtClean="0"/>
          </a:p>
          <a:p>
            <a:pPr lvl="2">
              <a:buFont typeface="Wingdings" panose="05000000000000000000" pitchFamily="2" charset="2"/>
              <a:buChar char="à"/>
            </a:pPr>
            <a:r>
              <a:rPr lang="it-IT" sz="2400" dirty="0" smtClean="0">
                <a:sym typeface="Wingdings" panose="05000000000000000000" pitchFamily="2" charset="2"/>
              </a:rPr>
              <a:t>In una prospettiva evangelica: la nostra cifra è la Resurrezione!</a:t>
            </a:r>
          </a:p>
          <a:p>
            <a:pPr marL="384048" lvl="2" indent="0">
              <a:buNone/>
            </a:pPr>
            <a:r>
              <a:rPr lang="it-IT" sz="2400" dirty="0" smtClean="0">
                <a:sym typeface="Wingdings" panose="05000000000000000000" pitchFamily="2" charset="2"/>
              </a:rPr>
              <a:t>(non schiacciarsi troppo sull’analisi e le letture mortificanti)</a:t>
            </a:r>
            <a:endParaRPr lang="it-IT" sz="2400" dirty="0"/>
          </a:p>
          <a:p>
            <a:pPr marL="384048" lvl="2" indent="0">
              <a:buNone/>
            </a:pPr>
            <a:r>
              <a:rPr lang="it-IT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731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e </a:t>
            </a:r>
            <a:r>
              <a:rPr lang="it-IT" b="1" dirty="0" smtClean="0"/>
              <a:t>saper guardare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pPr marL="201168" lvl="1" indent="0">
              <a:buNone/>
            </a:pPr>
            <a:r>
              <a:rPr lang="it-IT" sz="2400" i="1" dirty="0" smtClean="0"/>
              <a:t>La realtà è più importante dell’idea</a:t>
            </a:r>
            <a:r>
              <a:rPr lang="it-IT" sz="2400" dirty="0" smtClean="0"/>
              <a:t> (EG)</a:t>
            </a:r>
          </a:p>
          <a:p>
            <a:pPr marL="201168" lvl="1" indent="0">
              <a:buNone/>
            </a:pPr>
            <a:endParaRPr lang="it-IT" sz="2400" dirty="0"/>
          </a:p>
          <a:p>
            <a:pPr marL="201168" lvl="1" indent="0">
              <a:buNone/>
            </a:pPr>
            <a:r>
              <a:rPr lang="it-IT" sz="2400" dirty="0" smtClean="0"/>
              <a:t>Prima il </a:t>
            </a:r>
            <a:r>
              <a:rPr lang="it-IT" sz="2400" b="1" dirty="0" smtClean="0"/>
              <a:t>bene</a:t>
            </a:r>
            <a:r>
              <a:rPr lang="it-IT" sz="2400" dirty="0" smtClean="0"/>
              <a:t> e solo dopo gli ostacoli!</a:t>
            </a:r>
          </a:p>
          <a:p>
            <a:pPr marL="201168" lvl="1" indent="0">
              <a:buNone/>
            </a:pPr>
            <a:endParaRPr lang="it-IT" sz="2400" dirty="0"/>
          </a:p>
          <a:p>
            <a:pPr marL="201168" lvl="1" indent="0">
              <a:buNone/>
            </a:pPr>
            <a:r>
              <a:rPr lang="it-IT" sz="2400" dirty="0" smtClean="0"/>
              <a:t>«Se ti guardo cercando le tue ombre, io già ti condanno. Io devo confermare l’altro che ha luce in sé, allora lui camminerà avanti». (E. Ronchi)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3461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Accompagnare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	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Più delle «soluzioni» ci serve stare nelle domande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 smtClean="0"/>
              <a:t> farsi vicini, prossimi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/>
              <a:t> </a:t>
            </a:r>
            <a:r>
              <a:rPr lang="it-IT" sz="2400" dirty="0" smtClean="0"/>
              <a:t>aiutare le parrocchie a scommettere sulla (buona vita) associativa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400" dirty="0"/>
              <a:t> </a:t>
            </a:r>
            <a:r>
              <a:rPr lang="it-IT" sz="2400" i="1" dirty="0" err="1" smtClean="0"/>
              <a:t>ri</a:t>
            </a:r>
            <a:r>
              <a:rPr lang="it-IT" sz="2400" i="1" dirty="0" smtClean="0"/>
              <a:t>-conoscersi</a:t>
            </a:r>
            <a:r>
              <a:rPr lang="it-IT" sz="2400" dirty="0" smtClean="0"/>
              <a:t> nella cura reciproca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56328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Osare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27432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it-IT" sz="2400" dirty="0"/>
              <a:t>Tentare il possibile oltre il già </a:t>
            </a:r>
            <a:r>
              <a:rPr lang="it-IT" sz="2400" dirty="0" smtClean="0"/>
              <a:t>noto:</a:t>
            </a:r>
          </a:p>
          <a:p>
            <a:pPr marL="525780" lvl="2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t-IT" sz="2400" dirty="0" smtClean="0"/>
              <a:t>Uscire dal «si è sempre fatto così»</a:t>
            </a:r>
          </a:p>
          <a:p>
            <a:pPr marL="525780" lvl="2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t-IT" sz="2400" dirty="0" smtClean="0"/>
              <a:t>Promuovere la conversione pastorale delle nostre realtà (EG)</a:t>
            </a:r>
          </a:p>
          <a:p>
            <a:pPr marL="525780" lvl="2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it-IT" sz="2400" dirty="0" smtClean="0"/>
              <a:t>Incamminarsi lungo nuove vie del bene</a:t>
            </a:r>
            <a:endParaRPr lang="it-IT" sz="2400" dirty="0"/>
          </a:p>
          <a:p>
            <a:endParaRPr lang="it-IT" dirty="0" smtClean="0"/>
          </a:p>
          <a:p>
            <a:pPr marL="201168" lvl="1" indent="0">
              <a:buNone/>
            </a:pPr>
            <a:r>
              <a:rPr lang="it-IT" sz="2400" dirty="0" smtClean="0"/>
              <a:t>Ottica progettuale: il valore del </a:t>
            </a:r>
            <a:r>
              <a:rPr lang="it-IT" sz="2400" b="1" dirty="0" smtClean="0"/>
              <a:t>metodo laboratoriale</a:t>
            </a:r>
          </a:p>
          <a:p>
            <a:pPr marL="201168" lvl="1" indent="0">
              <a:buNone/>
            </a:pPr>
            <a:r>
              <a:rPr lang="it-IT" sz="2400" dirty="0" smtClean="0"/>
              <a:t>Partire dall’esperienza ed esercitarsi a pensare in modo creativo per fare proposte efficaci e di qualità</a:t>
            </a:r>
          </a:p>
          <a:p>
            <a:pPr marL="201168" lvl="1" indent="0">
              <a:buNone/>
            </a:pPr>
            <a:endParaRPr lang="it-IT" sz="2400" dirty="0"/>
          </a:p>
          <a:p>
            <a:pPr marL="201168" lvl="1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5893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512282"/>
          </a:xfrm>
        </p:spPr>
        <p:txBody>
          <a:bodyPr>
            <a:normAutofit/>
          </a:bodyPr>
          <a:lstStyle/>
          <a:p>
            <a:pPr marL="201168" lvl="1" indent="0" algn="ctr"/>
            <a:r>
              <a:rPr lang="it-IT" sz="4400" dirty="0" smtClean="0"/>
              <a:t>«Se l’Azione Cattolica sta ferma </a:t>
            </a:r>
            <a:br>
              <a:rPr lang="it-IT" sz="4400" dirty="0" smtClean="0"/>
            </a:br>
            <a:r>
              <a:rPr lang="it-IT" sz="4400" dirty="0" smtClean="0"/>
              <a:t>è una stazione cattolica!» </a:t>
            </a:r>
            <a:endParaRPr lang="it-IT" sz="44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44750" y="3515464"/>
            <a:ext cx="10058400" cy="1143000"/>
          </a:xfrm>
        </p:spPr>
        <p:txBody>
          <a:bodyPr/>
          <a:lstStyle/>
          <a:p>
            <a:pPr algn="ctr"/>
            <a:r>
              <a:rPr lang="it-IT" dirty="0"/>
              <a:t>(Pollutri, 19 </a:t>
            </a:r>
            <a:r>
              <a:rPr lang="it-IT" dirty="0" smtClean="0"/>
              <a:t>dicembre 2015)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39982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241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Retrospettivo</vt:lpstr>
      <vt:lpstr>Custodi di un legame</vt:lpstr>
      <vt:lpstr>Promuovere per coinvolgere</vt:lpstr>
      <vt:lpstr>Perché promuovere l’AC?</vt:lpstr>
      <vt:lpstr>E’ questione di stile</vt:lpstr>
      <vt:lpstr>Conoscere</vt:lpstr>
      <vt:lpstr>… e saper guardare</vt:lpstr>
      <vt:lpstr>Accompagnare</vt:lpstr>
      <vt:lpstr>Osare</vt:lpstr>
      <vt:lpstr>«Se l’Azione Cattolica sta ferma  è una stazione cattolica!» </vt:lpstr>
      <vt:lpstr>Raccontare</vt:lpstr>
      <vt:lpstr>Condividere</vt:lpstr>
      <vt:lpstr>Santi, lieti e coraggiosi</vt:lpstr>
      <vt:lpstr>Buon cammino!!!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Perché promuovere l’AC?</dc:title>
  <dc:creator>Monica</dc:creator>
  <cp:lastModifiedBy>Monica</cp:lastModifiedBy>
  <cp:revision>11</cp:revision>
  <dcterms:created xsi:type="dcterms:W3CDTF">2016-02-20T17:35:17Z</dcterms:created>
  <dcterms:modified xsi:type="dcterms:W3CDTF">2016-02-26T18:36:20Z</dcterms:modified>
</cp:coreProperties>
</file>