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90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14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388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51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112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843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113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70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919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755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309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8763-5876-4B40-94F8-C48D0A87D3A4}" type="datetimeFigureOut">
              <a:rPr lang="it-IT" smtClean="0"/>
              <a:pPr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258A-70B8-4F52-99F2-DF86E024E5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13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7735" y="9900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1150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#RICÀRICÀTI</a:t>
            </a:r>
            <a:endParaRPr lang="it-IT" sz="11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1984" y="3602038"/>
            <a:ext cx="9144000" cy="1655762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ANNO ASSOCIATIVO 2018 - 2019</a:t>
            </a:r>
          </a:p>
          <a:p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Una passione che rigenera</a:t>
            </a:r>
          </a:p>
        </p:txBody>
      </p:sp>
    </p:spTree>
    <p:extLst>
      <p:ext uri="{BB962C8B-B14F-4D97-AF65-F5344CB8AC3E}">
        <p14:creationId xmlns:p14="http://schemas.microsoft.com/office/powerpoint/2010/main" xmlns="" val="24853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8000" y="1338727"/>
            <a:ext cx="8136000" cy="45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2413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8000" y="1320805"/>
            <a:ext cx="8136000" cy="4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616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28000" y="1332754"/>
            <a:ext cx="8136000" cy="45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2740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94988" y="1396248"/>
            <a:ext cx="8136000" cy="4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2692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 descr="msa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666" y="967909"/>
            <a:ext cx="3683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2528" y="2536166"/>
            <a:ext cx="5977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La proposta formativa </a:t>
            </a:r>
            <a:r>
              <a:rPr lang="it-IT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dell’anno</a:t>
            </a:r>
            <a:endParaRPr lang="it-IT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Il </a:t>
            </a:r>
            <a:r>
              <a:rPr lang="it-IT" dirty="0" err="1">
                <a:solidFill>
                  <a:srgbClr val="002060"/>
                </a:solidFill>
                <a:latin typeface="Arial Narrow" panose="020B0606020202030204" pitchFamily="34" charset="0"/>
              </a:rPr>
              <a:t>Msac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propone 6 temi di approfondimento per gli incontri nelle scuole: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Dialogo nella comunità scolastica (ottobre 2018)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1968/2018: un anniversario che ci interpella (novembre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Tratta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degli esseri umani (gennaio 2019)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Nuove forme di violenza ideologica (marzo 2019)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Diritto di cittadinanza (aprile 2019)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002060"/>
                </a:solidFill>
                <a:latin typeface="Arial Narrow" panose="020B0606020202030204" pitchFamily="34" charset="0"/>
              </a:rPr>
              <a:t>Brexit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e futuro dell’Europa (maggio 2019)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E inoltre lancia l’iniziativa annuale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“</a:t>
            </a:r>
            <a:r>
              <a:rPr lang="it-IT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Swipe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 up! Metti in Movimento il Comitato Studentesco”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per una maggiore conoscenza di tutti gli organi collegiali.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7998">
            <a:off x="6445044" y="1907943"/>
            <a:ext cx="5347760" cy="3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68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43291" y="1529750"/>
            <a:ext cx="53253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Gli 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appuntamenti </a:t>
            </a: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nazionali</a:t>
            </a: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Movimento in Cantiere (</a:t>
            </a:r>
            <a:r>
              <a:rPr 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Mo.Ca.</a:t>
            </a: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: dal 2 al 4 novembre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una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tre giorni di riflessione a carattere legislativo su come la scuola ci aiuta a maturare in spirito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critico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it-IT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Scuola di Formazione per Studenti (SFS):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 dall’8 al 10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marzo 2019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 Montesilvano (PE) incontro di formazione, di confronto e di festa con più di un migliaio di studenti di tutta Italia per ragionare sul nostro desiderio di prenderci a cuore la realtà che ci circonda come studenti.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18400" y1="44444" x2="18400" y2="44444"/>
                        <a14:foregroundMark x1="27200" y1="36111" x2="27200" y2="36111"/>
                        <a14:foregroundMark x1="38800" y1="33333" x2="38800" y2="33333"/>
                        <a14:foregroundMark x1="42400" y1="26190" x2="42400" y2="26190"/>
                        <a14:foregroundMark x1="52400" y1="18254" x2="52400" y2="18254"/>
                        <a14:foregroundMark x1="51200" y1="16667" x2="51200" y2="16667"/>
                        <a14:foregroundMark x1="64400" y1="13492" x2="64400" y2="13492"/>
                        <a14:foregroundMark x1="66000" y1="21429" x2="66000" y2="21429"/>
                        <a14:foregroundMark x1="59600" y1="25794" x2="59600" y2="25794"/>
                        <a14:foregroundMark x1="56800" y1="28175" x2="56800" y2="28175"/>
                        <a14:foregroundMark x1="45600" y1="35317" x2="45600" y2="35317"/>
                        <a14:foregroundMark x1="29600" y1="48810" x2="29600" y2="48810"/>
                        <a14:foregroundMark x1="45200" y1="47619" x2="45200" y2="47619"/>
                        <a14:foregroundMark x1="58400" y1="55556" x2="58400" y2="55556"/>
                        <a14:foregroundMark x1="67200" y1="45635" x2="67200" y2="45635"/>
                        <a14:foregroundMark x1="47200" y1="76587" x2="47200" y2="76587"/>
                        <a14:foregroundMark x1="44400" y1="80952" x2="44400" y2="80952"/>
                        <a14:foregroundMark x1="38000" y1="43254" x2="38000" y2="43254"/>
                        <a14:foregroundMark x1="34400" y1="45238" x2="34400" y2="45238"/>
                        <a14:foregroundMark x1="86000" y1="34127" x2="86000" y2="34127"/>
                        <a14:foregroundMark x1="85600" y1="32937" x2="85600" y2="3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685" y="1776333"/>
            <a:ext cx="2823893" cy="28464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67" y="3429000"/>
            <a:ext cx="3183512" cy="2387634"/>
          </a:xfrm>
          <a:prstGeom prst="rect">
            <a:avLst/>
          </a:prstGeom>
        </p:spPr>
      </p:pic>
      <p:pic>
        <p:nvPicPr>
          <p:cNvPr id="5" name="Immagine 8" descr="msa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7" y="1077177"/>
            <a:ext cx="3683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567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82735" y="1736229"/>
            <a:ext cx="3134278" cy="30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5554" y="1736229"/>
            <a:ext cx="5479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Attività MLAC del 2019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Seminario giornata del lavoro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dignitoso</a:t>
            </a: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(Intelligenza Artificiale)</a:t>
            </a: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6 Ottobre 2018 Reggio Calabria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Giornate della progettazione sociale </a:t>
            </a:r>
            <a:endParaRPr lang="it-IT" sz="2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26-27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Gennaio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Festa di San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Giuseppe</a:t>
            </a:r>
          </a:p>
          <a:p>
            <a:pPr marL="285750" indent="-285750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19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Marzo e dintorni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Veglia del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1°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Maggio sul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Lavoro</a:t>
            </a:r>
          </a:p>
          <a:p>
            <a:endParaRPr lang="it-IT" dirty="0">
              <a:latin typeface="Arial Narrow" panose="020B0606020202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658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0057" y="989556"/>
            <a:ext cx="2001320" cy="18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853" y="2916284"/>
            <a:ext cx="4351339" cy="25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435305" y="1305464"/>
            <a:ext cx="53541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CONCORSO IDEE IN MOVIMENTO </a:t>
            </a:r>
          </a:p>
          <a:p>
            <a:pPr algn="ctr"/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FINALITA' DEL BANDO</a:t>
            </a:r>
          </a:p>
          <a:p>
            <a:pPr algn="ctr"/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Incentivare forme di collaborazione tra comunità civile ed ecclesiale, favorendo costruzioni di reti sul territorio.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Incentivare la diffusione della cultura della progettualità, anche sviluppando l’uso di sistemi di condivisione innovativi e di piattaforme digitali.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Promuovere una cultura dell’imprenditorialità a livello personale e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sociale</a:t>
            </a:r>
          </a:p>
          <a:p>
            <a:pPr algn="just"/>
            <a:endParaRPr lang="it-IT" dirty="0">
              <a:latin typeface="Arial Narrow" panose="020B0606020202030204" pitchFamily="34" charset="0"/>
            </a:endParaRPr>
          </a:p>
          <a:p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6558" y="4433976"/>
            <a:ext cx="5463397" cy="1529751"/>
          </a:xfrm>
        </p:spPr>
        <p:txBody>
          <a:bodyPr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IL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FIAC </a:t>
            </a:r>
          </a:p>
          <a:p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Il Forum Internazionale Azione Cattolica è l’organismo di cui fanno parte tutte le AC del mondo. L’AC italiana lo ha promosso e ne è membro 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attivo.</a:t>
            </a: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540" l="4400" r="95200">
                        <a14:foregroundMark x1="45200" y1="31799" x2="4400" y2="0"/>
                        <a14:foregroundMark x1="52000" y1="43096" x2="84400" y2="54393"/>
                        <a14:foregroundMark x1="95200" y1="47280" x2="95200" y2="47280"/>
                        <a14:foregroundMark x1="13600" y1="77824" x2="13600" y2="77824"/>
                        <a14:foregroundMark x1="10000" y1="56904" x2="40800" y2="84937"/>
                        <a14:foregroundMark x1="9200" y1="69874" x2="30800" y2="83682"/>
                        <a14:foregroundMark x1="35600" y1="88285" x2="31600" y2="79916"/>
                        <a14:foregroundMark x1="31200" y1="86192" x2="42800" y2="82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804" y="732118"/>
            <a:ext cx="2381250" cy="2276475"/>
          </a:xfrm>
        </p:spPr>
      </p:pic>
      <p:sp>
        <p:nvSpPr>
          <p:cNvPr id="2" name="CasellaDiTesto 1"/>
          <p:cNvSpPr txBox="1"/>
          <p:nvPr/>
        </p:nvSpPr>
        <p:spPr>
          <a:xfrm>
            <a:off x="356558" y="1540876"/>
            <a:ext cx="36748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L’AC AMA IL MONDO </a:t>
            </a:r>
            <a:endParaRPr lang="it-IT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L’AC sente il bisogno di aprirsi! La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dimensione diocesana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e quella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internazionale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sono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parte integrante del nostro stile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. Attraverso i gemellaggi e momenti di scambio con le Chiese sorelle partecipiamo alla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geografia di Dio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, che va oltre ogni confine umano. 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45250" y="1540875"/>
            <a:ext cx="5099050" cy="3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125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2660" y="854877"/>
            <a:ext cx="5852160" cy="1638299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#RICÀRICÀTI</a:t>
            </a:r>
            <a:r>
              <a:rPr lang="it-IT" sz="36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it-IT" sz="36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it-IT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Una passione che rigenera </a:t>
            </a:r>
            <a:endParaRPr lang="it-IT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6576" y="1210770"/>
            <a:ext cx="3463226" cy="4948713"/>
          </a:xfrm>
        </p:spPr>
      </p:pic>
      <p:sp>
        <p:nvSpPr>
          <p:cNvPr id="5" name="CasellaDiTesto 4"/>
          <p:cNvSpPr txBox="1"/>
          <p:nvPr/>
        </p:nvSpPr>
        <p:spPr>
          <a:xfrm>
            <a:off x="6055186" y="2394022"/>
            <a:ext cx="5852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 quest’anno associativo siamo chiamati a generare, siamo chiamati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ad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«apprendere la virtù dell’incontro»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(Vittorio Bachelet), accogliere l’invito a 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primerear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(prendere l’iniziativa) e ad uscire fuori da </a:t>
            </a:r>
            <a:r>
              <a:rPr 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noi stessi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per </a:t>
            </a:r>
            <a:r>
              <a:rPr 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farci 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prossimi e accompagnare i passaggi dell’esistenza di ciascuno curandone la vita spirituale.</a:t>
            </a:r>
          </a:p>
        </p:txBody>
      </p:sp>
    </p:spTree>
    <p:extLst>
      <p:ext uri="{BB962C8B-B14F-4D97-AF65-F5344CB8AC3E}">
        <p14:creationId xmlns:p14="http://schemas.microsoft.com/office/powerpoint/2010/main" xmlns="" val="259692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4467" y="1155941"/>
            <a:ext cx="3453146" cy="4934310"/>
          </a:xfrm>
        </p:spPr>
      </p:pic>
      <p:sp>
        <p:nvSpPr>
          <p:cNvPr id="3" name="CasellaDiTesto 2"/>
          <p:cNvSpPr txBox="1"/>
          <p:nvPr/>
        </p:nvSpPr>
        <p:spPr>
          <a:xfrm>
            <a:off x="6280030" y="1243582"/>
            <a:ext cx="5187351" cy="430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L’adesione 2019 sarà l’occasione per «generare», ma per farlo innanzitutto dobbiamo farci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«generatori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di senso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»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EG,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73). La vita spirituale di ciascuno deve essere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in grado di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animare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passione verso l’impegno per il mondo</a:t>
            </a:r>
            <a:r>
              <a:rPr lang="it-IT" sz="2200" dirty="0">
                <a:latin typeface="Arial Narrow" panose="020B0606020202030204" pitchFamily="34" charset="0"/>
              </a:rPr>
              <a:t>,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di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generare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relazioni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nuove,</a:t>
            </a:r>
            <a:r>
              <a:rPr lang="it-IT" sz="2200" dirty="0">
                <a:latin typeface="Arial Narrow" panose="020B0606020202030204" pitchFamily="34" charset="0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di preferire gli orizzonti inclusivi ai confini limitanti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Proveremo in questo anno a fare nostro l’atteggiamento materno di </a:t>
            </a: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«donare la vita»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 a pensarci sempre in relazione, alzando lo sguardo a chi come noi condivide l’attenzione alla promozione umana e al bene comune.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09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half" idx="1"/>
          </p:nvPr>
        </p:nvSpPr>
        <p:spPr>
          <a:xfrm>
            <a:off x="838200" y="1302707"/>
            <a:ext cx="5687860" cy="47724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Il </a:t>
            </a:r>
            <a:r>
              <a:rPr lang="it-IT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TESTO PERSONALE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anche quest’anno, si inserisce nella proposta dell’Azione Cattolica per evidenziarne alcune caratteristiche:</a:t>
            </a:r>
          </a:p>
          <a:p>
            <a:pPr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- Il valore della 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formazione personale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 (o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autoformazione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), complementare a quanto condiviso nei gruppi parrocchiali e nelle iniziative delle Chiese locali;</a:t>
            </a:r>
          </a:p>
          <a:p>
            <a:pPr algn="just">
              <a:buNone/>
              <a:tabLst>
                <a:tab pos="450850" algn="l"/>
              </a:tabLst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-  Il desiderio di fare sempre più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sintesi armonica tra fede e vita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lasciando che la Parola eterna accompagni ogni tempo, secondo la scansione della liturgia;</a:t>
            </a:r>
          </a:p>
          <a:p>
            <a:pPr algn="just">
              <a:buNone/>
              <a:tabLst>
                <a:tab pos="363538" algn="l"/>
              </a:tabLst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- La 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bellezza della comunione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attraverso l’uso di uno strumento nato ed arricchito dal confronto tra una ventina di aggregazioni ecclesiali.</a:t>
            </a:r>
          </a:p>
          <a:p>
            <a:pPr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	Il testo personale si affianca agli altri strumenti: le pubblicazioni per i tempi forti ed i mesi estivi (a cura dei Settori), le brevi video-meditazioni “</a:t>
            </a:r>
            <a:r>
              <a:rPr lang="it-IT" sz="18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Così come sei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”… (sui social dell’</a:t>
            </a:r>
            <a:r>
              <a:rPr 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Ac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 perché la Parola, seminata nei cuori e nelle vite di ciascuno, produca frutti abbondanti.</a:t>
            </a:r>
            <a:endParaRPr lang="it-IT" sz="1800" dirty="0"/>
          </a:p>
        </p:txBody>
      </p:sp>
      <p:pic>
        <p:nvPicPr>
          <p:cNvPr id="24" name="Segnaposto contenuto 23" descr="TestoUnitario2018-19_co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28560" y="1290181"/>
            <a:ext cx="3569918" cy="4571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6533590" y="1226617"/>
            <a:ext cx="5174699" cy="46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3200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Settore Adulti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sfida che attende gli adulti, oggi, è vivere le questioni centrali della vita da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protagonisti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In questo contesto la proposta formativa incoraggia gli adulti a mettere in campo tutta la loro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creatività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ed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originalità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per diventare attori e 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generatori di processi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illuminare e cambiare la realtà di tutti i giorni nei propri ambienti di vita.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Dall’Amore 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 dall’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incontro con il Vangelo </a:t>
            </a:r>
            <a:r>
              <a:rPr lang="it-IT" alt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si è generati, per amore si diventa capaci di</a:t>
            </a:r>
            <a:r>
              <a:rPr lang="it-IT" alt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generare.</a:t>
            </a:r>
          </a:p>
        </p:txBody>
      </p:sp>
      <p:pic>
        <p:nvPicPr>
          <p:cNvPr id="5" name="Immagin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9541" y="1173191"/>
            <a:ext cx="3815533" cy="47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42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4100">
            <a:off x="2484654" y="2740927"/>
            <a:ext cx="2560226" cy="32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017179" y="515653"/>
            <a:ext cx="5657236" cy="56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2000" b="1" dirty="0" smtClean="0">
              <a:solidFill>
                <a:srgbClr val="0000FF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Settore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Adulti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GENERATORI</a:t>
            </a:r>
            <a:endParaRPr lang="it-IT" altLang="it-IT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Siamo adulti spesso in ricerca di sintesi nella complessità del tempo che viviamo. 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 bilico tra il desiderio di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riscoprire la dimensione contemplativa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nella nostra esistenza e la necessità di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essere protagonisti attivi 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nel momento storico che siamo chiamati ad abitare. Ad accompagnarci in questa «tensione» è l’itinerario formativo proposto quest’anno, che trova l’icona di riferimento nelle figure di Marta e Maria. Con loro inizieremo un cammino che, passo dopo passo,  ci porterà ad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accogliere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ascoltare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discernere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precedere nell’amore</a:t>
            </a: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ed infine </a:t>
            </a: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accompagnare la vita.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COMPAGNI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DI STRADA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È uno 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strumento consegnato alla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passione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e alla </a:t>
            </a:r>
            <a:r>
              <a:rPr lang="it-IT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creatività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degli animatori dei gruppi Adulti, a cui si è voluto dedicare una particolare attenzione offrendo spunti e possibili percorsi per la loro formazione. </a:t>
            </a:r>
          </a:p>
        </p:txBody>
      </p:sp>
      <p:pic>
        <p:nvPicPr>
          <p:cNvPr id="6" name="Im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30" t="4936" r="2855" b="3366"/>
          <a:stretch>
            <a:fillRect/>
          </a:stretch>
        </p:blipFill>
        <p:spPr bwMode="auto">
          <a:xfrm rot="21364406">
            <a:off x="1095016" y="1063119"/>
            <a:ext cx="2415478" cy="34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30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374" y="1280624"/>
            <a:ext cx="3078232" cy="43081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5" y="1280624"/>
            <a:ext cx="3036539" cy="43081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12340" y="1075907"/>
            <a:ext cx="51713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SETTORE GIOVANI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PROPOSTA FORMATIVA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 -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Marta e Maria, due modi diversi ma complementari di rapportarsi con Gesù: donazione 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operosa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e ascolto attento. Ma in nessuno dei due poli e nemmeno nel mezzo sta LA PARTE MIGLIORE: essa risiede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“nell'oltre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”, che è il luogo dove abita la speranza.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Giovanissimi - </a:t>
            </a:r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Nel suo stare ai piedi di Gesù, Maria non è immobile, è stabile ma non statica. Per tenere unite accoglienza e servizio è necessario, dunque, proprio l’ascolto, che diviene un’elezione, una scelta strategica, una scelta </a:t>
            </a: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sicura, da veri FUORI SERIE. 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34918" y="1259457"/>
            <a:ext cx="5540991" cy="4307456"/>
          </a:xfrm>
        </p:spPr>
        <p:txBody>
          <a:bodyPr>
            <a:noAutofit/>
          </a:bodyPr>
          <a:lstStyle/>
          <a:p>
            <a:pPr marL="0" indent="0" algn="just">
              <a:lnSpc>
                <a:spcPts val="1600"/>
              </a:lnSpc>
              <a:buNone/>
            </a:pPr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Giovani: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 L’ EQUILIBRIO,  non  come stato  di  fatto, piuttosto  come  moto  interiore, è il tema chiave. Immaginiamo la  bicicletta: è in equilibrio solo nel suo essere in movimento e solo il movimento favorisce il continuo ristabilirsi dell’equilibrio. </a:t>
            </a:r>
            <a:endParaRPr lang="it-IT" sz="1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Moduli</a:t>
            </a:r>
            <a:b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Apertura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Scelte: In-Stabile.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La scelta come occasione di ricerca nella precarietà.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Affettività-Relazioni: Un cuore docile.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	La custodia delle relazioni in uno stile di ascolto, accoglienza e servizio.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Comunità-Mondo: Piedi a terra, occhi al cielo.</a:t>
            </a: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In equilibrio tra voglia di spendersi per il mondo e paure ed egoismi che frenano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Sintesi</a:t>
            </a:r>
            <a:endParaRPr 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336524" y="1259457"/>
            <a:ext cx="5286354" cy="43074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Giovanissimi: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Sogniamo giovanissimi che sappiano essere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insieme a Marta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e Maria, “esploratori” di se stessi per riscoprirsi preziosi, generativi della bellezza altrui. Dei veri e propri FUORI  SERIE, perché ognuno è un prodotto unico ed originale, un’autentica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meraviglia.</a:t>
            </a:r>
            <a:endParaRPr lang="it-IT" sz="7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it-IT" sz="8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Moduli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it-IT" sz="80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Let’s</a:t>
            </a:r>
            <a:r>
              <a:rPr lang="it-IT" sz="8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Start</a:t>
            </a: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Ascolto: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strumento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di discernimento e di crescita personale, base delle relazioni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umane.</a:t>
            </a:r>
            <a:endParaRPr lang="it-IT" sz="7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Diversità: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incoraggiare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al desiderio di essere alternativi per scoprire la propria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unicità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Stile: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riscoprire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i comportamenti quotidiani come opportunità per esprimere il proprio vero modo di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essere.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Prospettiva: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guardare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al futuro con speranza, riscoprendo il valore della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fatica </a:t>
            </a:r>
            <a:r>
              <a:rPr lang="it-IT" sz="7200" dirty="0">
                <a:solidFill>
                  <a:srgbClr val="002060"/>
                </a:solidFill>
                <a:latin typeface="Arial Narrow" panose="020B0606020202030204" pitchFamily="34" charset="0"/>
              </a:rPr>
              <a:t>senza cedere </a:t>
            </a:r>
            <a:r>
              <a:rPr lang="it-IT" sz="7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all’affanno.</a:t>
            </a:r>
          </a:p>
          <a:p>
            <a:pPr marL="0" indent="0" algn="ctr">
              <a:buNone/>
            </a:pPr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72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Summing</a:t>
            </a:r>
            <a:r>
              <a:rPr lang="it-IT" sz="7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Up</a:t>
            </a:r>
            <a:endParaRPr lang="it-IT" sz="72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67360" y="747008"/>
            <a:ext cx="2683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spc="300" dirty="0">
                <a:solidFill>
                  <a:srgbClr val="002060"/>
                </a:solidFill>
                <a:latin typeface="Arial Narrow" panose="020B0606020202030204" pitchFamily="34" charset="0"/>
              </a:rPr>
              <a:t>SETTORE </a:t>
            </a:r>
            <a:r>
              <a:rPr lang="it-IT" sz="2000" b="1" spc="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GIOVANI</a:t>
            </a:r>
          </a:p>
          <a:p>
            <a:pPr algn="ctr"/>
            <a:r>
              <a:rPr lang="it-IT" sz="2000" b="1" spc="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Testi </a:t>
            </a:r>
            <a:endParaRPr lang="it-IT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6523" y="5612920"/>
            <a:ext cx="52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Traccia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Campo: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 La meraviglia e lo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stupore. 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34917" y="5612920"/>
            <a:ext cx="554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ATTENTI </a:t>
            </a: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</a:rPr>
              <a:t>AL SINODO! </a:t>
            </a: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</a:rPr>
              <a:t>Pagine dedicate al termine di ogni </a:t>
            </a: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modulo.</a:t>
            </a:r>
            <a:endParaRPr lang="it-IT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  <p:bldP spid="3" grpId="0"/>
      <p:bldP spid="9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8800" y="1333794"/>
            <a:ext cx="8134400" cy="45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2526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975</Words>
  <Application>Microsoft Macintosh PowerPoint</Application>
  <PresentationFormat>Personalizzato</PresentationFormat>
  <Paragraphs>80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#RICÀRICÀTI</vt:lpstr>
      <vt:lpstr>#RICÀRICÀTI Una passione che rigenera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#RICÀRICÀTI</dc:title>
  <dc:creator>Marcello Spinelli</dc:creator>
  <cp:keywords>Azione Cattolica 2017-2018</cp:keywords>
  <cp:lastModifiedBy>AnnaMaria</cp:lastModifiedBy>
  <cp:revision>90</cp:revision>
  <dcterms:created xsi:type="dcterms:W3CDTF">2018-07-23T19:11:59Z</dcterms:created>
  <dcterms:modified xsi:type="dcterms:W3CDTF">2018-09-26T05:18:29Z</dcterms:modified>
</cp:coreProperties>
</file>