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67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2626D-EB23-45C0-8343-723D29A257F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1FFE26B-1CC9-476B-BCDE-6AB15C3799E1}">
      <dgm:prSet phldrT="[Text]" custT="1"/>
      <dgm:spPr/>
      <dgm:t>
        <a:bodyPr/>
        <a:lstStyle/>
        <a:p>
          <a:pPr algn="ctr"/>
          <a:r>
            <a:rPr lang="it-IT" sz="2400" b="1" dirty="0">
              <a:latin typeface="Ink Free" panose="03080402000500000000" pitchFamily="66" charset="0"/>
            </a:rPr>
            <a:t>Parto dal GRUPPO</a:t>
          </a:r>
        </a:p>
      </dgm:t>
    </dgm:pt>
    <dgm:pt modelId="{66224A1E-ED82-4480-8797-C325336AAA0A}" type="parTrans" cxnId="{B73D7AA4-AB4D-4857-ABB7-FC917AC17044}">
      <dgm:prSet/>
      <dgm:spPr/>
      <dgm:t>
        <a:bodyPr/>
        <a:lstStyle/>
        <a:p>
          <a:endParaRPr lang="it-IT"/>
        </a:p>
      </dgm:t>
    </dgm:pt>
    <dgm:pt modelId="{C631C46A-7CEA-4556-B51D-78D5410CFE3A}" type="sibTrans" cxnId="{B73D7AA4-AB4D-4857-ABB7-FC917AC17044}">
      <dgm:prSet/>
      <dgm:spPr/>
      <dgm:t>
        <a:bodyPr/>
        <a:lstStyle/>
        <a:p>
          <a:endParaRPr lang="it-IT"/>
        </a:p>
      </dgm:t>
    </dgm:pt>
    <dgm:pt modelId="{E7C467AE-1BEF-4CDC-B3AF-372ABD174498}">
      <dgm:prSet phldrT="[Text]" custT="1"/>
      <dgm:spPr/>
      <dgm:t>
        <a:bodyPr/>
        <a:lstStyle/>
        <a:p>
          <a:pPr algn="ctr"/>
          <a:r>
            <a:rPr lang="it-IT" sz="2400" b="1" dirty="0">
              <a:latin typeface="Ink Free" panose="03080402000500000000" pitchFamily="66" charset="0"/>
            </a:rPr>
            <a:t>Guardo il territorio</a:t>
          </a:r>
        </a:p>
      </dgm:t>
    </dgm:pt>
    <dgm:pt modelId="{0165F45C-2E5F-44FB-8F02-2FF919895ADF}" type="parTrans" cxnId="{A89C2B56-1C5A-4700-AA7E-0633519CE750}">
      <dgm:prSet/>
      <dgm:spPr/>
      <dgm:t>
        <a:bodyPr/>
        <a:lstStyle/>
        <a:p>
          <a:endParaRPr lang="it-IT"/>
        </a:p>
      </dgm:t>
    </dgm:pt>
    <dgm:pt modelId="{16C17813-67AC-4662-982C-B57EB549B309}" type="sibTrans" cxnId="{A89C2B56-1C5A-4700-AA7E-0633519CE750}">
      <dgm:prSet/>
      <dgm:spPr/>
      <dgm:t>
        <a:bodyPr/>
        <a:lstStyle/>
        <a:p>
          <a:endParaRPr lang="it-IT"/>
        </a:p>
      </dgm:t>
    </dgm:pt>
    <dgm:pt modelId="{B3CCE459-BB22-4DF4-9417-4CD4763E1701}">
      <dgm:prSet phldrT="[Text]" custT="1"/>
      <dgm:spPr/>
      <dgm:t>
        <a:bodyPr/>
        <a:lstStyle/>
        <a:p>
          <a:pPr algn="ctr"/>
          <a:r>
            <a:rPr lang="it-IT" sz="2400" b="1" dirty="0">
              <a:latin typeface="Ink Free" panose="03080402000500000000" pitchFamily="66" charset="0"/>
            </a:rPr>
            <a:t>Apro la guida</a:t>
          </a:r>
        </a:p>
      </dgm:t>
    </dgm:pt>
    <dgm:pt modelId="{31364D98-3FD9-47AA-A1D6-CC3337629A8A}" type="parTrans" cxnId="{1EF52678-59C3-4AEA-A79E-F79874F02D64}">
      <dgm:prSet/>
      <dgm:spPr/>
      <dgm:t>
        <a:bodyPr/>
        <a:lstStyle/>
        <a:p>
          <a:endParaRPr lang="it-IT"/>
        </a:p>
      </dgm:t>
    </dgm:pt>
    <dgm:pt modelId="{7276AA79-FC52-4C89-8365-6AD13948769E}" type="sibTrans" cxnId="{1EF52678-59C3-4AEA-A79E-F79874F02D64}">
      <dgm:prSet/>
      <dgm:spPr/>
      <dgm:t>
        <a:bodyPr/>
        <a:lstStyle/>
        <a:p>
          <a:endParaRPr lang="it-IT"/>
        </a:p>
      </dgm:t>
    </dgm:pt>
    <dgm:pt modelId="{2DB344C1-441E-45A7-A457-07FC3A8F29FE}" type="pres">
      <dgm:prSet presAssocID="{EB02626D-EB23-45C0-8343-723D29A257FB}" presName="arrowDiagram" presStyleCnt="0">
        <dgm:presLayoutVars>
          <dgm:chMax val="5"/>
          <dgm:dir/>
          <dgm:resizeHandles val="exact"/>
        </dgm:presLayoutVars>
      </dgm:prSet>
      <dgm:spPr/>
    </dgm:pt>
    <dgm:pt modelId="{B5998BA6-E146-49AD-A736-70ADBD93B79E}" type="pres">
      <dgm:prSet presAssocID="{EB02626D-EB23-45C0-8343-723D29A257FB}" presName="arrow" presStyleLbl="bgShp" presStyleIdx="0" presStyleCnt="1" custScaleX="147859" custLinFactNeighborX="1917"/>
      <dgm:spPr/>
    </dgm:pt>
    <dgm:pt modelId="{5233E471-6E3E-467B-8061-969E26863DD8}" type="pres">
      <dgm:prSet presAssocID="{EB02626D-EB23-45C0-8343-723D29A257FB}" presName="arrowDiagram3" presStyleCnt="0"/>
      <dgm:spPr/>
    </dgm:pt>
    <dgm:pt modelId="{1312CB9D-6F2F-4F98-9BB7-86A75C1E6E25}" type="pres">
      <dgm:prSet presAssocID="{E1FFE26B-1CC9-476B-BCDE-6AB15C3799E1}" presName="bullet3a" presStyleLbl="node1" presStyleIdx="0" presStyleCnt="3" custFlipHor="1" custScaleX="114223" custScaleY="127960" custLinFactX="-100000" custLinFactNeighborX="-197267" custLinFactNeighborY="-89926"/>
      <dgm:spPr/>
    </dgm:pt>
    <dgm:pt modelId="{D4E63310-3666-4E29-AA5F-D3F9536152D3}" type="pres">
      <dgm:prSet presAssocID="{E1FFE26B-1CC9-476B-BCDE-6AB15C3799E1}" presName="textBox3a" presStyleLbl="revTx" presStyleIdx="0" presStyleCnt="3" custScaleX="97320" custLinFactNeighborX="-32801" custLinFactNeighborY="-36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D404C9C-869D-475B-BB5B-3E9800D9CCB1}" type="pres">
      <dgm:prSet presAssocID="{E7C467AE-1BEF-4CDC-B3AF-372ABD174498}" presName="bullet3b" presStyleLbl="node1" presStyleIdx="1" presStyleCnt="3" custLinFactNeighborX="-15162" custLinFactNeighborY="-19175"/>
      <dgm:spPr/>
    </dgm:pt>
    <dgm:pt modelId="{7A9DE010-4B9F-4E7C-AC69-C6D57ACB02AA}" type="pres">
      <dgm:prSet presAssocID="{E7C467AE-1BEF-4CDC-B3AF-372ABD174498}" presName="textBox3b" presStyleLbl="revTx" presStyleIdx="1" presStyleCnt="3" custScaleY="39855" custLinFactNeighborX="-808" custLinFactNeighborY="-262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445C4B-6C62-4035-B61A-DAAD3DCBE350}" type="pres">
      <dgm:prSet presAssocID="{B3CCE459-BB22-4DF4-9417-4CD4763E1701}" presName="bullet3c" presStyleLbl="node1" presStyleIdx="2" presStyleCnt="3" custLinFactX="100000" custLinFactNeighborX="175286" custLinFactNeighborY="-46133"/>
      <dgm:spPr/>
    </dgm:pt>
    <dgm:pt modelId="{322E5D5C-BA83-4970-9993-09EBC3F3B4A1}" type="pres">
      <dgm:prSet presAssocID="{B3CCE459-BB22-4DF4-9417-4CD4763E1701}" presName="textBox3c" presStyleLbl="revTx" presStyleIdx="2" presStyleCnt="3" custLinFactNeighborX="55244" custLinFactNeighborY="55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C677C34-4DC0-4F71-B1D5-CA31F4BB04B9}" type="presOf" srcId="{E1FFE26B-1CC9-476B-BCDE-6AB15C3799E1}" destId="{D4E63310-3666-4E29-AA5F-D3F9536152D3}" srcOrd="0" destOrd="0" presId="urn:microsoft.com/office/officeart/2005/8/layout/arrow2"/>
    <dgm:cxn modelId="{1EF52678-59C3-4AEA-A79E-F79874F02D64}" srcId="{EB02626D-EB23-45C0-8343-723D29A257FB}" destId="{B3CCE459-BB22-4DF4-9417-4CD4763E1701}" srcOrd="2" destOrd="0" parTransId="{31364D98-3FD9-47AA-A1D6-CC3337629A8A}" sibTransId="{7276AA79-FC52-4C89-8365-6AD13948769E}"/>
    <dgm:cxn modelId="{7035DA11-0498-4A03-B537-60F4CA813334}" type="presOf" srcId="{EB02626D-EB23-45C0-8343-723D29A257FB}" destId="{2DB344C1-441E-45A7-A457-07FC3A8F29FE}" srcOrd="0" destOrd="0" presId="urn:microsoft.com/office/officeart/2005/8/layout/arrow2"/>
    <dgm:cxn modelId="{C026F4F2-F12C-4AF1-9CF0-70829AAED5EF}" type="presOf" srcId="{E7C467AE-1BEF-4CDC-B3AF-372ABD174498}" destId="{7A9DE010-4B9F-4E7C-AC69-C6D57ACB02AA}" srcOrd="0" destOrd="0" presId="urn:microsoft.com/office/officeart/2005/8/layout/arrow2"/>
    <dgm:cxn modelId="{A89C2B56-1C5A-4700-AA7E-0633519CE750}" srcId="{EB02626D-EB23-45C0-8343-723D29A257FB}" destId="{E7C467AE-1BEF-4CDC-B3AF-372ABD174498}" srcOrd="1" destOrd="0" parTransId="{0165F45C-2E5F-44FB-8F02-2FF919895ADF}" sibTransId="{16C17813-67AC-4662-982C-B57EB549B309}"/>
    <dgm:cxn modelId="{B73D7AA4-AB4D-4857-ABB7-FC917AC17044}" srcId="{EB02626D-EB23-45C0-8343-723D29A257FB}" destId="{E1FFE26B-1CC9-476B-BCDE-6AB15C3799E1}" srcOrd="0" destOrd="0" parTransId="{66224A1E-ED82-4480-8797-C325336AAA0A}" sibTransId="{C631C46A-7CEA-4556-B51D-78D5410CFE3A}"/>
    <dgm:cxn modelId="{7A599242-53EB-425A-AD5A-D719B6D091A3}" type="presOf" srcId="{B3CCE459-BB22-4DF4-9417-4CD4763E1701}" destId="{322E5D5C-BA83-4970-9993-09EBC3F3B4A1}" srcOrd="0" destOrd="0" presId="urn:microsoft.com/office/officeart/2005/8/layout/arrow2"/>
    <dgm:cxn modelId="{E06EF407-0C0F-4A8C-9A83-75F64C6EBDE0}" type="presParOf" srcId="{2DB344C1-441E-45A7-A457-07FC3A8F29FE}" destId="{B5998BA6-E146-49AD-A736-70ADBD93B79E}" srcOrd="0" destOrd="0" presId="urn:microsoft.com/office/officeart/2005/8/layout/arrow2"/>
    <dgm:cxn modelId="{67A287F3-A01E-4000-937E-2780F6B41E09}" type="presParOf" srcId="{2DB344C1-441E-45A7-A457-07FC3A8F29FE}" destId="{5233E471-6E3E-467B-8061-969E26863DD8}" srcOrd="1" destOrd="0" presId="urn:microsoft.com/office/officeart/2005/8/layout/arrow2"/>
    <dgm:cxn modelId="{0E23BD37-CD78-4F5F-8897-2D67BAC4D4B7}" type="presParOf" srcId="{5233E471-6E3E-467B-8061-969E26863DD8}" destId="{1312CB9D-6F2F-4F98-9BB7-86A75C1E6E25}" srcOrd="0" destOrd="0" presId="urn:microsoft.com/office/officeart/2005/8/layout/arrow2"/>
    <dgm:cxn modelId="{C7267E4D-FF73-4705-BF09-BBD31F4D6E3F}" type="presParOf" srcId="{5233E471-6E3E-467B-8061-969E26863DD8}" destId="{D4E63310-3666-4E29-AA5F-D3F9536152D3}" srcOrd="1" destOrd="0" presId="urn:microsoft.com/office/officeart/2005/8/layout/arrow2"/>
    <dgm:cxn modelId="{CB929195-1AAC-4BAE-8CD8-83D7C5DA6AD8}" type="presParOf" srcId="{5233E471-6E3E-467B-8061-969E26863DD8}" destId="{3D404C9C-869D-475B-BB5B-3E9800D9CCB1}" srcOrd="2" destOrd="0" presId="urn:microsoft.com/office/officeart/2005/8/layout/arrow2"/>
    <dgm:cxn modelId="{8ECE564A-CCDE-4FBA-AD17-5B39518AF605}" type="presParOf" srcId="{5233E471-6E3E-467B-8061-969E26863DD8}" destId="{7A9DE010-4B9F-4E7C-AC69-C6D57ACB02AA}" srcOrd="3" destOrd="0" presId="urn:microsoft.com/office/officeart/2005/8/layout/arrow2"/>
    <dgm:cxn modelId="{2F4165CE-CBEB-478A-B606-5089CED843E6}" type="presParOf" srcId="{5233E471-6E3E-467B-8061-969E26863DD8}" destId="{79445C4B-6C62-4035-B61A-DAAD3DCBE350}" srcOrd="4" destOrd="0" presId="urn:microsoft.com/office/officeart/2005/8/layout/arrow2"/>
    <dgm:cxn modelId="{23AA62B8-CA1C-48DC-82D9-EA9F8A1EDE2D}" type="presParOf" srcId="{5233E471-6E3E-467B-8061-969E26863DD8}" destId="{322E5D5C-BA83-4970-9993-09EBC3F3B4A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98BA6-E146-49AD-A736-70ADBD93B79E}">
      <dsp:nvSpPr>
        <dsp:cNvPr id="0" name=""/>
        <dsp:cNvSpPr/>
      </dsp:nvSpPr>
      <dsp:spPr>
        <a:xfrm>
          <a:off x="250488" y="0"/>
          <a:ext cx="9064241" cy="383145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2CB9D-6F2F-4F98-9BB7-86A75C1E6E25}">
      <dsp:nvSpPr>
        <dsp:cNvPr id="0" name=""/>
        <dsp:cNvSpPr/>
      </dsp:nvSpPr>
      <dsp:spPr>
        <a:xfrm flipH="1">
          <a:off x="1893333" y="2478855"/>
          <a:ext cx="182058" cy="203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63310-3666-4E29-AA5F-D3F9536152D3}">
      <dsp:nvSpPr>
        <dsp:cNvPr id="0" name=""/>
        <dsp:cNvSpPr/>
      </dsp:nvSpPr>
      <dsp:spPr>
        <a:xfrm>
          <a:off x="2008794" y="2683449"/>
          <a:ext cx="1390086" cy="110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457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latin typeface="Ink Free" panose="03080402000500000000" pitchFamily="66" charset="0"/>
            </a:rPr>
            <a:t>Parto dal GRUPPO</a:t>
          </a:r>
        </a:p>
      </dsp:txBody>
      <dsp:txXfrm>
        <a:off x="2008794" y="2683449"/>
        <a:ext cx="1390086" cy="1107290"/>
      </dsp:txXfrm>
    </dsp:sp>
    <dsp:sp modelId="{3D404C9C-869D-475B-BB5B-3E9800D9CCB1}">
      <dsp:nvSpPr>
        <dsp:cNvPr id="0" name=""/>
        <dsp:cNvSpPr/>
      </dsp:nvSpPr>
      <dsp:spPr>
        <a:xfrm>
          <a:off x="3741702" y="1547832"/>
          <a:ext cx="288125" cy="288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DE010-4B9F-4E7C-AC69-C6D57ACB02AA}">
      <dsp:nvSpPr>
        <dsp:cNvPr id="0" name=""/>
        <dsp:cNvSpPr/>
      </dsp:nvSpPr>
      <dsp:spPr>
        <a:xfrm>
          <a:off x="3917563" y="1827775"/>
          <a:ext cx="1471278" cy="830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672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latin typeface="Ink Free" panose="03080402000500000000" pitchFamily="66" charset="0"/>
            </a:rPr>
            <a:t>Guardo il territorio</a:t>
          </a:r>
        </a:p>
      </dsp:txBody>
      <dsp:txXfrm>
        <a:off x="3917563" y="1827775"/>
        <a:ext cx="1471278" cy="830702"/>
      </dsp:txXfrm>
    </dsp:sp>
    <dsp:sp modelId="{79445C4B-6C62-4035-B61A-DAAD3DCBE350}">
      <dsp:nvSpPr>
        <dsp:cNvPr id="0" name=""/>
        <dsp:cNvSpPr/>
      </dsp:nvSpPr>
      <dsp:spPr>
        <a:xfrm>
          <a:off x="6574294" y="785531"/>
          <a:ext cx="398471" cy="398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E5D5C-BA83-4970-9993-09EBC3F3B4A1}">
      <dsp:nvSpPr>
        <dsp:cNvPr id="0" name=""/>
        <dsp:cNvSpPr/>
      </dsp:nvSpPr>
      <dsp:spPr>
        <a:xfrm>
          <a:off x="6489387" y="1168593"/>
          <a:ext cx="1471278" cy="2662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42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>
              <a:latin typeface="Ink Free" panose="03080402000500000000" pitchFamily="66" charset="0"/>
            </a:rPr>
            <a:t>Apro la guida</a:t>
          </a:r>
        </a:p>
      </dsp:txBody>
      <dsp:txXfrm>
        <a:off x="6489387" y="1168593"/>
        <a:ext cx="1471278" cy="2662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pPr/>
              <a:t>8/14/2019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olealtre.i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804" y="423179"/>
            <a:ext cx="3699369" cy="517154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837723" y="2224846"/>
            <a:ext cx="4812328" cy="156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it-IT" altLang="it-IT" sz="4800" b="1" dirty="0">
                <a:latin typeface="Pristina" panose="03060402040406080204" pitchFamily="66" charset="0"/>
              </a:rPr>
              <a:t>La guida giovani </a:t>
            </a:r>
            <a:endParaRPr lang="it-IT" altLang="it-IT" sz="4800" b="1" dirty="0" smtClean="0">
              <a:latin typeface="Pristina" panose="03060402040406080204" pitchFamily="66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it-IT" altLang="it-IT" sz="4800" b="1" dirty="0" smtClean="0">
                <a:latin typeface="Pristina" panose="03060402040406080204" pitchFamily="66" charset="0"/>
              </a:rPr>
              <a:t>2019/2020</a:t>
            </a:r>
            <a:endParaRPr lang="it-IT" altLang="it-IT" sz="4800" b="1" dirty="0">
              <a:latin typeface="Pristina" panose="03060402040406080204" pitchFamily="66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4270" y="715575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74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086" y="609298"/>
            <a:ext cx="17859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14023" y="1120130"/>
            <a:ext cx="80629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it-IT" altLang="it-IT" sz="4800" b="1" dirty="0">
                <a:solidFill>
                  <a:srgbClr val="990000"/>
                </a:solidFill>
                <a:latin typeface="Ink Free" panose="03080402000500000000" pitchFamily="66" charset="0"/>
              </a:rPr>
              <a:t>BUON CAMMINO!!!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0794" y="2590155"/>
            <a:ext cx="1406543" cy="19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08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B5534-87A6-4BC1-BD42-4BD35D3C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37" y="129835"/>
            <a:ext cx="8300787" cy="1222899"/>
          </a:xfrm>
        </p:spPr>
        <p:txBody>
          <a:bodyPr>
            <a:normAutofit/>
          </a:bodyPr>
          <a:lstStyle/>
          <a:p>
            <a:r>
              <a:rPr lang="it-IT" b="1" cap="none" dirty="0" smtClean="0">
                <a:latin typeface="Ink Free" panose="03080402000500000000" pitchFamily="66" charset="0"/>
              </a:rPr>
              <a:t>Cos’è la Guida Giovani</a:t>
            </a:r>
            <a:endParaRPr lang="it-IT" b="1" cap="none" dirty="0">
              <a:latin typeface="Ink Free" panose="030804020005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897316-4FB8-434D-845C-F5290D948F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837" y="1240746"/>
            <a:ext cx="10394707" cy="3727039"/>
          </a:xfrm>
        </p:spPr>
        <p:txBody>
          <a:bodyPr/>
          <a:lstStyle/>
          <a:p>
            <a:r>
              <a:rPr lang="it-IT" b="1" dirty="0">
                <a:latin typeface="Ink Free" panose="03080402000500000000" pitchFamily="66" charset="0"/>
                <a:ea typeface="Verdana" panose="020B0604030504040204" pitchFamily="34" charset="0"/>
              </a:rPr>
              <a:t>La voce e l’impegno dai territori </a:t>
            </a:r>
            <a:r>
              <a:rPr lang="it-IT" b="1" dirty="0" smtClean="0">
                <a:latin typeface="Ink Free" panose="03080402000500000000" pitchFamily="66" charset="0"/>
                <a:ea typeface="Verdana" panose="020B0604030504040204" pitchFamily="34" charset="0"/>
              </a:rPr>
              <a:t>(giovani ed assistenti </a:t>
            </a:r>
            <a:r>
              <a:rPr lang="it-IT" b="1" dirty="0">
                <a:latin typeface="Ink Free" panose="03080402000500000000" pitchFamily="66" charset="0"/>
                <a:ea typeface="Verdana" panose="020B0604030504040204" pitchFamily="34" charset="0"/>
              </a:rPr>
              <a:t>da tutta </a:t>
            </a:r>
            <a:r>
              <a:rPr lang="it-IT" b="1" dirty="0" err="1" smtClean="0">
                <a:latin typeface="Ink Free" panose="03080402000500000000" pitchFamily="66" charset="0"/>
                <a:ea typeface="Verdana" panose="020B0604030504040204" pitchFamily="34" charset="0"/>
              </a:rPr>
              <a:t>italia</a:t>
            </a:r>
            <a:r>
              <a:rPr lang="it-IT" b="1" dirty="0" smtClean="0">
                <a:latin typeface="Ink Free" panose="03080402000500000000" pitchFamily="66" charset="0"/>
                <a:ea typeface="Verdana" panose="020B0604030504040204" pitchFamily="34" charset="0"/>
              </a:rPr>
              <a:t>)</a:t>
            </a:r>
          </a:p>
          <a:p>
            <a:r>
              <a:rPr lang="it-IT" b="1" dirty="0" smtClean="0">
                <a:latin typeface="Ink Free" panose="03080402000500000000" pitchFamily="66" charset="0"/>
                <a:ea typeface="Verdana" panose="020B0604030504040204" pitchFamily="34" charset="0"/>
              </a:rPr>
              <a:t>La </a:t>
            </a:r>
            <a:r>
              <a:rPr lang="it-IT" b="1" dirty="0">
                <a:latin typeface="Ink Free" panose="03080402000500000000" pitchFamily="66" charset="0"/>
                <a:ea typeface="Verdana" panose="020B0604030504040204" pitchFamily="34" charset="0"/>
              </a:rPr>
              <a:t>proposta entusiasta di un cammino insieme, «uniti nelle diversità»;</a:t>
            </a:r>
          </a:p>
          <a:p>
            <a:r>
              <a:rPr lang="it-IT" b="1" dirty="0">
                <a:latin typeface="Ink Free" panose="03080402000500000000" pitchFamily="66" charset="0"/>
                <a:ea typeface="Verdana" panose="020B0604030504040204" pitchFamily="34" charset="0"/>
              </a:rPr>
              <a:t>Il modo che scegliamo per abbracciare ogni nostro gruppo giovani e, insieme, abbracciare i nostri territori</a:t>
            </a:r>
          </a:p>
          <a:p>
            <a:r>
              <a:rPr lang="it-IT" b="1" dirty="0">
                <a:latin typeface="Ink Free" panose="03080402000500000000" pitchFamily="66" charset="0"/>
                <a:ea typeface="Verdana" panose="020B0604030504040204" pitchFamily="34" charset="0"/>
              </a:rPr>
              <a:t>Uno strumento agile e sempre più pratico;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1673" y="400583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9762" y="3690602"/>
            <a:ext cx="1270628" cy="170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8284" y="3690602"/>
            <a:ext cx="1148632" cy="16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5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FB202-11EF-4A6B-B9BC-F62820D7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93" y="82118"/>
            <a:ext cx="10396882" cy="1151965"/>
          </a:xfrm>
        </p:spPr>
        <p:txBody>
          <a:bodyPr/>
          <a:lstStyle/>
          <a:p>
            <a:r>
              <a:rPr lang="it-IT" cap="none" dirty="0" smtClean="0">
                <a:latin typeface="Ink Free" panose="03080402000500000000" pitchFamily="66" charset="0"/>
              </a:rPr>
              <a:t>La Guida è </a:t>
            </a:r>
            <a:r>
              <a:rPr lang="it-IT" cap="none" dirty="0">
                <a:latin typeface="Ink Free" panose="03080402000500000000" pitchFamily="66" charset="0"/>
              </a:rPr>
              <a:t>u</a:t>
            </a:r>
            <a:r>
              <a:rPr lang="it-IT" cap="none" dirty="0" smtClean="0">
                <a:latin typeface="Ink Free" panose="03080402000500000000" pitchFamily="66" charset="0"/>
              </a:rPr>
              <a:t>no Strumento</a:t>
            </a:r>
            <a:endParaRPr lang="it-IT" cap="none" dirty="0">
              <a:latin typeface="Ink Free" panose="03080402000500000000" pitchFamily="66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2514D50E-37BD-4B50-A74B-AD6F38E0BF5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787655081"/>
              </p:ext>
            </p:extLst>
          </p:nvPr>
        </p:nvGraphicFramePr>
        <p:xfrm>
          <a:off x="423969" y="1513272"/>
          <a:ext cx="9330181" cy="3831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xmlns="" id="{4215BDA4-5B9D-49DB-AF9B-1EFA6DF8F74C}"/>
              </a:ext>
            </a:extLst>
          </p:cNvPr>
          <p:cNvSpPr/>
          <p:nvPr/>
        </p:nvSpPr>
        <p:spPr>
          <a:xfrm>
            <a:off x="10209320" y="1890943"/>
            <a:ext cx="686139" cy="60709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81C994-4779-4DB4-9511-BD8853332D0B}"/>
              </a:ext>
            </a:extLst>
          </p:cNvPr>
          <p:cNvSpPr/>
          <p:nvPr/>
        </p:nvSpPr>
        <p:spPr>
          <a:xfrm>
            <a:off x="9438546" y="2599439"/>
            <a:ext cx="2329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400" b="1" dirty="0">
                <a:latin typeface="Ink Free" panose="03080402000500000000" pitchFamily="66" charset="0"/>
              </a:rPr>
              <a:t>Programmazione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3538" y="34030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9319" y="3584204"/>
            <a:ext cx="1406543" cy="19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2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C8529-B37A-44C2-8FC9-B97D3FC0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46" y="250795"/>
            <a:ext cx="5857042" cy="1134122"/>
          </a:xfrm>
        </p:spPr>
        <p:txBody>
          <a:bodyPr>
            <a:normAutofit/>
          </a:bodyPr>
          <a:lstStyle/>
          <a:p>
            <a:r>
              <a:rPr lang="it-IT" cap="none" dirty="0" smtClean="0">
                <a:latin typeface="Ink Free" panose="03080402000500000000" pitchFamily="66" charset="0"/>
              </a:rPr>
              <a:t>Le </a:t>
            </a:r>
            <a:r>
              <a:rPr lang="it-IT" i="1" cap="none" dirty="0" smtClean="0">
                <a:latin typeface="Ink Free" panose="03080402000500000000" pitchFamily="66" charset="0"/>
              </a:rPr>
              <a:t>parole-chiavi</a:t>
            </a:r>
            <a:endParaRPr lang="it-IT" i="1" cap="none" dirty="0">
              <a:latin typeface="Ink Free" panose="03080402000500000000" pitchFamily="66" charset="0"/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xmlns="" id="{756FB2A8-FF30-4519-832F-839C60353417}"/>
              </a:ext>
            </a:extLst>
          </p:cNvPr>
          <p:cNvSpPr/>
          <p:nvPr/>
        </p:nvSpPr>
        <p:spPr>
          <a:xfrm>
            <a:off x="5609461" y="895930"/>
            <a:ext cx="4123578" cy="4123578"/>
          </a:xfrm>
          <a:prstGeom prst="blockArc">
            <a:avLst>
              <a:gd name="adj1" fmla="val 10841668"/>
              <a:gd name="adj2" fmla="val 16184765"/>
              <a:gd name="adj3" fmla="val 4642"/>
            </a:avLst>
          </a:prstGeom>
          <a:scene3d>
            <a:camera prst="isometricOffAxis2Left" zoom="95000"/>
            <a:lightRig rig="flat" dir="t"/>
          </a:scene3d>
          <a:sp3d z="-52400" extrusionH="181000" contourW="38100" prstMaterial="matte">
            <a:contourClr>
              <a:schemeClr val="lt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xmlns="" id="{761B19C8-02C3-43B3-9F62-45A1195A5EBE}"/>
              </a:ext>
            </a:extLst>
          </p:cNvPr>
          <p:cNvSpPr/>
          <p:nvPr/>
        </p:nvSpPr>
        <p:spPr>
          <a:xfrm>
            <a:off x="5609609" y="871520"/>
            <a:ext cx="4123578" cy="4123578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cene3d>
            <a:camera prst="isometricOffAxis2Left" zoom="95000"/>
            <a:lightRig rig="flat" dir="t"/>
          </a:scene3d>
          <a:sp3d z="-52400" extrusionH="181000" contourW="38100" prstMaterial="matte">
            <a:contourClr>
              <a:schemeClr val="lt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xmlns="" id="{58050C6A-5967-44BE-A22F-99BFA0BC6C82}"/>
              </a:ext>
            </a:extLst>
          </p:cNvPr>
          <p:cNvSpPr/>
          <p:nvPr/>
        </p:nvSpPr>
        <p:spPr>
          <a:xfrm>
            <a:off x="5844873" y="1182462"/>
            <a:ext cx="4123578" cy="4123578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cene3d>
            <a:camera prst="isometricOffAxis2Left" zoom="95000"/>
            <a:lightRig rig="flat" dir="t"/>
          </a:scene3d>
          <a:sp3d z="-52400" extrusionH="181000" contourW="38100" prstMaterial="matte">
            <a:contourClr>
              <a:schemeClr val="lt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47DE9710-74F0-4313-A575-F775787A56C8}"/>
              </a:ext>
            </a:extLst>
          </p:cNvPr>
          <p:cNvSpPr/>
          <p:nvPr/>
        </p:nvSpPr>
        <p:spPr>
          <a:xfrm>
            <a:off x="5917872" y="1182462"/>
            <a:ext cx="4123578" cy="4123578"/>
          </a:xfrm>
          <a:prstGeom prst="blockArc">
            <a:avLst>
              <a:gd name="adj1" fmla="val 16184260"/>
              <a:gd name="adj2" fmla="val 21558334"/>
              <a:gd name="adj3" fmla="val 4642"/>
            </a:avLst>
          </a:prstGeom>
          <a:scene3d>
            <a:camera prst="isometricOffAxis2Left" zoom="95000"/>
            <a:lightRig rig="flat" dir="t"/>
          </a:scene3d>
          <a:sp3d z="-52400" extrusionH="181000" contourW="38100" prstMaterial="matte">
            <a:contourClr>
              <a:schemeClr val="lt1"/>
            </a:contourClr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40629C3-43D2-4A13-83F0-9EF6D4DC87C3}"/>
              </a:ext>
            </a:extLst>
          </p:cNvPr>
          <p:cNvSpPr/>
          <p:nvPr/>
        </p:nvSpPr>
        <p:spPr>
          <a:xfrm>
            <a:off x="6721859" y="1983771"/>
            <a:ext cx="2298646" cy="1899077"/>
          </a:xfrm>
          <a:custGeom>
            <a:avLst/>
            <a:gdLst>
              <a:gd name="connsiteX0" fmla="*/ 0 w 1899077"/>
              <a:gd name="connsiteY0" fmla="*/ 949539 h 1899077"/>
              <a:gd name="connsiteX1" fmla="*/ 949539 w 1899077"/>
              <a:gd name="connsiteY1" fmla="*/ 0 h 1899077"/>
              <a:gd name="connsiteX2" fmla="*/ 1899078 w 1899077"/>
              <a:gd name="connsiteY2" fmla="*/ 949539 h 1899077"/>
              <a:gd name="connsiteX3" fmla="*/ 949539 w 1899077"/>
              <a:gd name="connsiteY3" fmla="*/ 1899078 h 1899077"/>
              <a:gd name="connsiteX4" fmla="*/ 0 w 1899077"/>
              <a:gd name="connsiteY4" fmla="*/ 949539 h 18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9077" h="1899077">
                <a:moveTo>
                  <a:pt x="0" y="949539"/>
                </a:moveTo>
                <a:cubicBezTo>
                  <a:pt x="0" y="425123"/>
                  <a:pt x="425123" y="0"/>
                  <a:pt x="949539" y="0"/>
                </a:cubicBezTo>
                <a:cubicBezTo>
                  <a:pt x="1473955" y="0"/>
                  <a:pt x="1899078" y="425123"/>
                  <a:pt x="1899078" y="949539"/>
                </a:cubicBezTo>
                <a:cubicBezTo>
                  <a:pt x="1899078" y="1473955"/>
                  <a:pt x="1473955" y="1899078"/>
                  <a:pt x="949539" y="1899078"/>
                </a:cubicBezTo>
                <a:cubicBezTo>
                  <a:pt x="425123" y="1899078"/>
                  <a:pt x="0" y="1473955"/>
                  <a:pt x="0" y="949539"/>
                </a:cubicBez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8593" tIns="308593" rIns="308593" bIns="308593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800" b="1" kern="1200" dirty="0">
                <a:latin typeface="Ink Free" panose="03080402000500000000" pitchFamily="66" charset="0"/>
              </a:rPr>
              <a:t>SGUARDO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506C682-822C-44DD-8BC3-F03EFFD56F37}"/>
              </a:ext>
            </a:extLst>
          </p:cNvPr>
          <p:cNvSpPr/>
          <p:nvPr/>
        </p:nvSpPr>
        <p:spPr>
          <a:xfrm>
            <a:off x="6998409" y="448158"/>
            <a:ext cx="1567203" cy="1300932"/>
          </a:xfrm>
          <a:custGeom>
            <a:avLst/>
            <a:gdLst>
              <a:gd name="connsiteX0" fmla="*/ 0 w 1345678"/>
              <a:gd name="connsiteY0" fmla="*/ 650466 h 1300932"/>
              <a:gd name="connsiteX1" fmla="*/ 672839 w 1345678"/>
              <a:gd name="connsiteY1" fmla="*/ 0 h 1300932"/>
              <a:gd name="connsiteX2" fmla="*/ 1345678 w 1345678"/>
              <a:gd name="connsiteY2" fmla="*/ 650466 h 1300932"/>
              <a:gd name="connsiteX3" fmla="*/ 672839 w 1345678"/>
              <a:gd name="connsiteY3" fmla="*/ 1300932 h 1300932"/>
              <a:gd name="connsiteX4" fmla="*/ 0 w 1345678"/>
              <a:gd name="connsiteY4" fmla="*/ 650466 h 13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678" h="1300932">
                <a:moveTo>
                  <a:pt x="0" y="650466"/>
                </a:moveTo>
                <a:cubicBezTo>
                  <a:pt x="0" y="291224"/>
                  <a:pt x="301240" y="0"/>
                  <a:pt x="672839" y="0"/>
                </a:cubicBezTo>
                <a:cubicBezTo>
                  <a:pt x="1044438" y="0"/>
                  <a:pt x="1345678" y="291224"/>
                  <a:pt x="1345678" y="650466"/>
                </a:cubicBezTo>
                <a:cubicBezTo>
                  <a:pt x="1345678" y="1009708"/>
                  <a:pt x="1044438" y="1300932"/>
                  <a:pt x="672839" y="1300932"/>
                </a:cubicBezTo>
                <a:cubicBezTo>
                  <a:pt x="301240" y="1300932"/>
                  <a:pt x="0" y="1009708"/>
                  <a:pt x="0" y="650466"/>
                </a:cubicBez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470" tIns="215917" rIns="222470" bIns="21591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>
                <a:latin typeface="Ink Free" panose="03080402000500000000" pitchFamily="66" charset="0"/>
              </a:rPr>
              <a:t>abitare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BB83B04-0835-47C9-A449-00DCD480DC89}"/>
              </a:ext>
            </a:extLst>
          </p:cNvPr>
          <p:cNvSpPr/>
          <p:nvPr/>
        </p:nvSpPr>
        <p:spPr>
          <a:xfrm>
            <a:off x="9020653" y="2268632"/>
            <a:ext cx="1548192" cy="1329354"/>
          </a:xfrm>
          <a:custGeom>
            <a:avLst/>
            <a:gdLst>
              <a:gd name="connsiteX0" fmla="*/ 0 w 1329354"/>
              <a:gd name="connsiteY0" fmla="*/ 664677 h 1329354"/>
              <a:gd name="connsiteX1" fmla="*/ 664677 w 1329354"/>
              <a:gd name="connsiteY1" fmla="*/ 0 h 1329354"/>
              <a:gd name="connsiteX2" fmla="*/ 1329354 w 1329354"/>
              <a:gd name="connsiteY2" fmla="*/ 664677 h 1329354"/>
              <a:gd name="connsiteX3" fmla="*/ 664677 w 1329354"/>
              <a:gd name="connsiteY3" fmla="*/ 1329354 h 1329354"/>
              <a:gd name="connsiteX4" fmla="*/ 0 w 1329354"/>
              <a:gd name="connsiteY4" fmla="*/ 664677 h 132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9354" h="1329354">
                <a:moveTo>
                  <a:pt x="0" y="664677"/>
                </a:moveTo>
                <a:cubicBezTo>
                  <a:pt x="0" y="297586"/>
                  <a:pt x="297586" y="0"/>
                  <a:pt x="664677" y="0"/>
                </a:cubicBezTo>
                <a:cubicBezTo>
                  <a:pt x="1031768" y="0"/>
                  <a:pt x="1329354" y="297586"/>
                  <a:pt x="1329354" y="664677"/>
                </a:cubicBezTo>
                <a:cubicBezTo>
                  <a:pt x="1329354" y="1031768"/>
                  <a:pt x="1031768" y="1329354"/>
                  <a:pt x="664677" y="1329354"/>
                </a:cubicBezTo>
                <a:cubicBezTo>
                  <a:pt x="297586" y="1329354"/>
                  <a:pt x="0" y="1031768"/>
                  <a:pt x="0" y="664677"/>
                </a:cubicBez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159" tIns="225159" rIns="225159" bIns="22515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800" b="1" kern="1200" dirty="0">
                <a:latin typeface="Ink Free" panose="03080402000500000000" pitchFamily="66" charset="0"/>
              </a:rPr>
              <a:t>sinodo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972DC02-1585-415F-8B7D-F980F2270C20}"/>
              </a:ext>
            </a:extLst>
          </p:cNvPr>
          <p:cNvSpPr/>
          <p:nvPr/>
        </p:nvSpPr>
        <p:spPr>
          <a:xfrm>
            <a:off x="6494227" y="4301914"/>
            <a:ext cx="2741910" cy="1290657"/>
          </a:xfrm>
          <a:custGeom>
            <a:avLst/>
            <a:gdLst>
              <a:gd name="connsiteX0" fmla="*/ 0 w 2354340"/>
              <a:gd name="connsiteY0" fmla="*/ 645329 h 1290657"/>
              <a:gd name="connsiteX1" fmla="*/ 1177170 w 2354340"/>
              <a:gd name="connsiteY1" fmla="*/ 0 h 1290657"/>
              <a:gd name="connsiteX2" fmla="*/ 2354340 w 2354340"/>
              <a:gd name="connsiteY2" fmla="*/ 645329 h 1290657"/>
              <a:gd name="connsiteX3" fmla="*/ 1177170 w 2354340"/>
              <a:gd name="connsiteY3" fmla="*/ 1290658 h 1290657"/>
              <a:gd name="connsiteX4" fmla="*/ 0 w 2354340"/>
              <a:gd name="connsiteY4" fmla="*/ 645329 h 129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4340" h="1290657">
                <a:moveTo>
                  <a:pt x="0" y="645329"/>
                </a:moveTo>
                <a:cubicBezTo>
                  <a:pt x="0" y="288924"/>
                  <a:pt x="527037" y="0"/>
                  <a:pt x="1177170" y="0"/>
                </a:cubicBezTo>
                <a:cubicBezTo>
                  <a:pt x="1827303" y="0"/>
                  <a:pt x="2354340" y="288924"/>
                  <a:pt x="2354340" y="645329"/>
                </a:cubicBezTo>
                <a:cubicBezTo>
                  <a:pt x="2354340" y="1001734"/>
                  <a:pt x="1827303" y="1290658"/>
                  <a:pt x="1177170" y="1290658"/>
                </a:cubicBezTo>
                <a:cubicBezTo>
                  <a:pt x="527037" y="1290658"/>
                  <a:pt x="0" y="1001734"/>
                  <a:pt x="0" y="645329"/>
                </a:cubicBez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0185" tIns="214412" rIns="370185" bIns="21441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>
                <a:latin typeface="Ink Free" panose="03080402000500000000" pitchFamily="66" charset="0"/>
              </a:rPr>
              <a:t>discepoli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>
                <a:latin typeface="Ink Free" panose="03080402000500000000" pitchFamily="66" charset="0"/>
              </a:rPr>
              <a:t>-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>
                <a:latin typeface="Ink Free" panose="03080402000500000000" pitchFamily="66" charset="0"/>
              </a:rPr>
              <a:t>missionari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1C774E8-39D7-4778-A51C-6C037EFBEAAB}"/>
              </a:ext>
            </a:extLst>
          </p:cNvPr>
          <p:cNvSpPr/>
          <p:nvPr/>
        </p:nvSpPr>
        <p:spPr>
          <a:xfrm>
            <a:off x="4892901" y="2176674"/>
            <a:ext cx="1780854" cy="1513270"/>
          </a:xfrm>
          <a:custGeom>
            <a:avLst/>
            <a:gdLst>
              <a:gd name="connsiteX0" fmla="*/ 0 w 1529129"/>
              <a:gd name="connsiteY0" fmla="*/ 756635 h 1513270"/>
              <a:gd name="connsiteX1" fmla="*/ 764565 w 1529129"/>
              <a:gd name="connsiteY1" fmla="*/ 0 h 1513270"/>
              <a:gd name="connsiteX2" fmla="*/ 1529130 w 1529129"/>
              <a:gd name="connsiteY2" fmla="*/ 756635 h 1513270"/>
              <a:gd name="connsiteX3" fmla="*/ 764565 w 1529129"/>
              <a:gd name="connsiteY3" fmla="*/ 1513270 h 1513270"/>
              <a:gd name="connsiteX4" fmla="*/ 0 w 1529129"/>
              <a:gd name="connsiteY4" fmla="*/ 756635 h 151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129" h="1513270">
                <a:moveTo>
                  <a:pt x="0" y="756635"/>
                </a:moveTo>
                <a:cubicBezTo>
                  <a:pt x="0" y="338757"/>
                  <a:pt x="342307" y="0"/>
                  <a:pt x="764565" y="0"/>
                </a:cubicBezTo>
                <a:cubicBezTo>
                  <a:pt x="1186823" y="0"/>
                  <a:pt x="1529130" y="338757"/>
                  <a:pt x="1529130" y="756635"/>
                </a:cubicBezTo>
                <a:cubicBezTo>
                  <a:pt x="1529130" y="1174513"/>
                  <a:pt x="1186823" y="1513270"/>
                  <a:pt x="764565" y="1513270"/>
                </a:cubicBezTo>
                <a:cubicBezTo>
                  <a:pt x="342307" y="1513270"/>
                  <a:pt x="0" y="1174513"/>
                  <a:pt x="0" y="756635"/>
                </a:cubicBez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336" tIns="247013" rIns="249336" bIns="247013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>
                <a:latin typeface="Ink Free" panose="03080402000500000000" pitchFamily="66" charset="0"/>
              </a:rPr>
              <a:t>Mt 25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400" b="1" kern="1200" dirty="0">
                <a:latin typeface="Ink Free" panose="03080402000500000000" pitchFamily="66" charset="0"/>
              </a:rPr>
              <a:t>31-46</a:t>
            </a:r>
          </a:p>
        </p:txBody>
      </p:sp>
      <p:pic>
        <p:nvPicPr>
          <p:cNvPr id="16" name="Picture 15" descr="A picture containing standing&#10;&#10;Description automatically generated">
            <a:extLst>
              <a:ext uri="{FF2B5EF4-FFF2-40B4-BE49-F238E27FC236}">
                <a16:creationId xmlns:a16="http://schemas.microsoft.com/office/drawing/2014/main" xmlns="" id="{4603D1D7-BDD4-4CFB-82C8-467731917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5" y="2176674"/>
            <a:ext cx="4026103" cy="3195320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2534" y="448158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3715" y="3468873"/>
            <a:ext cx="1406543" cy="19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07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41993-E9A2-4D81-B05E-5EEBAFF30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81" y="228322"/>
            <a:ext cx="7375123" cy="664785"/>
          </a:xfrm>
        </p:spPr>
        <p:txBody>
          <a:bodyPr>
            <a:noAutofit/>
          </a:bodyPr>
          <a:lstStyle/>
          <a:p>
            <a:r>
              <a:rPr lang="it-IT" cap="none" dirty="0">
                <a:latin typeface="Ink Free" panose="03080402000500000000" pitchFamily="66" charset="0"/>
              </a:rPr>
              <a:t>ALLA TUA ALTEZZA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078D6A-7F52-4F12-A8BD-6E655008BE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81" y="1597562"/>
            <a:ext cx="9537167" cy="3945697"/>
          </a:xfrm>
        </p:spPr>
        <p:txBody>
          <a:bodyPr>
            <a:noAutofit/>
          </a:bodyPr>
          <a:lstStyle/>
          <a:p>
            <a:pPr algn="just"/>
            <a:r>
              <a:rPr lang="it-IT" sz="1800" b="1" dirty="0">
                <a:latin typeface="Ink Free" panose="03080402000500000000" pitchFamily="66" charset="0"/>
              </a:rPr>
              <a:t>«Fissatolo lo amò»: lo sguardo di gesù è la sua prima azione, il primo passo verso l’altro;</a:t>
            </a:r>
          </a:p>
          <a:p>
            <a:pPr algn="just"/>
            <a:r>
              <a:rPr lang="it-IT" sz="1800" b="1" dirty="0">
                <a:latin typeface="Ink Free" panose="03080402000500000000" pitchFamily="66" charset="0"/>
              </a:rPr>
              <a:t>Una questione di stile: non dobbiamo salvare il mondo, ma convertire il nostro «fare» nel quotidiano;</a:t>
            </a:r>
          </a:p>
          <a:p>
            <a:pPr algn="just"/>
            <a:r>
              <a:rPr lang="it-IT" sz="1800" b="1" dirty="0">
                <a:latin typeface="Ink Free" panose="03080402000500000000" pitchFamily="66" charset="0"/>
              </a:rPr>
              <a:t>«tua» ci lascia liberi di sperimentare ogni direzione: da noi verso il prossimo e viceversa, da noi verso dio e viceversa, da noi verso noi stessi;</a:t>
            </a:r>
          </a:p>
          <a:p>
            <a:pPr algn="just"/>
            <a:r>
              <a:rPr lang="it-IT" sz="1800" b="1" dirty="0">
                <a:latin typeface="Ink Free" panose="03080402000500000000" pitchFamily="66" charset="0"/>
              </a:rPr>
              <a:t>Non basta andare o parlare delle periferie: convertirci nello stile significa rendere quelle periferie il centro della nostra azione e programmazione associativa, pastorale, quotidiana;</a:t>
            </a:r>
          </a:p>
          <a:p>
            <a:pPr algn="just"/>
            <a:r>
              <a:rPr lang="it-IT" sz="1800" b="1" dirty="0">
                <a:latin typeface="Ink Free" panose="03080402000500000000" pitchFamily="66" charset="0"/>
              </a:rPr>
              <a:t>L’imperativo rimane quello: si fa con quel che si ha, ma lo si fa per tutti ed insieme!</a:t>
            </a:r>
          </a:p>
          <a:p>
            <a:endParaRPr lang="it-IT" sz="1800" dirty="0">
              <a:latin typeface="Ink Free" panose="03080402000500000000" pitchFamily="66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7461" y="357326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8352" y="3616656"/>
            <a:ext cx="1378161" cy="19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5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0" y="394784"/>
            <a:ext cx="4500546" cy="477993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897" y="339313"/>
            <a:ext cx="4500546" cy="4912706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7042244" y="928047"/>
            <a:ext cx="1760562" cy="31389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8161361" y="1434896"/>
            <a:ext cx="750082" cy="27295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8911443" y="668741"/>
            <a:ext cx="27568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Ink Free" panose="03080402000500000000" pitchFamily="66" charset="0"/>
              </a:rPr>
              <a:t>Novità ed attenzioni</a:t>
            </a:r>
            <a:r>
              <a:rPr lang="it-IT" sz="2000" dirty="0" smtClean="0">
                <a:latin typeface="Ink Free" panose="03080402000500000000" pitchFamily="66" charset="0"/>
              </a:rPr>
              <a:t>:</a:t>
            </a:r>
          </a:p>
          <a:p>
            <a:endParaRPr lang="it-IT" dirty="0">
              <a:latin typeface="Ink Free" panose="03080402000500000000" pitchFamily="66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Ink Free" panose="03080402000500000000" pitchFamily="66" charset="0"/>
              </a:rPr>
              <a:t>Struttura con indice;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Ink Free" panose="03080402000500000000" pitchFamily="66" charset="0"/>
              </a:rPr>
              <a:t>4 </a:t>
            </a:r>
            <a:r>
              <a:rPr lang="it-IT" sz="2000" dirty="0" err="1" smtClean="0">
                <a:latin typeface="Ink Free" panose="03080402000500000000" pitchFamily="66" charset="0"/>
              </a:rPr>
              <a:t>sottomoduli</a:t>
            </a:r>
            <a:r>
              <a:rPr lang="it-IT" sz="2000" dirty="0" smtClean="0">
                <a:latin typeface="Ink Free" panose="03080402000500000000" pitchFamily="66" charset="0"/>
              </a:rPr>
              <a:t>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Ink Free" panose="03080402000500000000" pitchFamily="66" charset="0"/>
              </a:rPr>
              <a:t>Un brano del Vangelo; per ogni Modulo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Ink Free" panose="03080402000500000000" pitchFamily="66" charset="0"/>
              </a:rPr>
              <a:t>Link;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Ink Free" panose="03080402000500000000" pitchFamily="66" charset="0"/>
              </a:rPr>
              <a:t>Numero pagine</a:t>
            </a:r>
            <a:r>
              <a:rPr lang="it-IT" dirty="0">
                <a:latin typeface="Ink Free" panose="03080402000500000000" pitchFamily="66" charset="0"/>
              </a:rPr>
              <a:t>.</a:t>
            </a:r>
            <a:endParaRPr lang="it-IT" dirty="0" smtClean="0">
              <a:latin typeface="Ink Free" panose="03080402000500000000" pitchFamily="66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endParaRPr lang="it-IT" dirty="0" smtClean="0">
              <a:latin typeface="Ink Free" panose="03080402000500000000" pitchFamily="66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endParaRPr lang="it-IT" dirty="0">
              <a:latin typeface="Ink Free" panose="03080402000500000000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9867" y="3546901"/>
            <a:ext cx="1406543" cy="19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33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676" y="395785"/>
            <a:ext cx="4573754" cy="50223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757" y="1882370"/>
            <a:ext cx="5480512" cy="11610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6758" y="3643953"/>
            <a:ext cx="1406543" cy="196628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7461" y="357326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937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Ink Free" panose="03080402000500000000" pitchFamily="66" charset="0"/>
              </a:rPr>
              <a:t>PAGINE SINODALI</a:t>
            </a:r>
            <a:endParaRPr lang="it-IT" b="1" dirty="0">
              <a:latin typeface="Ink Free" panose="030804020005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24" y="2332911"/>
            <a:ext cx="10582035" cy="25666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5128" y="278642"/>
            <a:ext cx="1406543" cy="196628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7461" y="357326"/>
            <a:ext cx="10715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34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 txBox="1">
            <a:spLocks noGrp="1"/>
          </p:cNvSpPr>
          <p:nvPr>
            <p:ph sz="quarter" idx="13"/>
          </p:nvPr>
        </p:nvSpPr>
        <p:spPr>
          <a:xfrm>
            <a:off x="835924" y="1060740"/>
            <a:ext cx="10394707" cy="359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sz="5400" b="1" dirty="0">
                <a:solidFill>
                  <a:schemeClr val="accent1"/>
                </a:solidFill>
                <a:latin typeface="Ink Free" panose="03080402000500000000" pitchFamily="66" charset="0"/>
                <a:ea typeface="+mj-ea"/>
                <a:cs typeface="+mj-cs"/>
              </a:rPr>
              <a:t>Il nuovo portale</a:t>
            </a:r>
          </a:p>
          <a:p>
            <a:pPr algn="ctr"/>
            <a:endParaRPr lang="it-IT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  <a:hlinkClick r:id="rId2"/>
            </a:endParaRPr>
          </a:p>
          <a:p>
            <a:pPr marL="0" indent="0" algn="ctr">
              <a:buNone/>
            </a:pPr>
            <a:r>
              <a:rPr lang="it-IT" sz="2800" b="1" i="1" u="sng" dirty="0" smtClean="0">
                <a:latin typeface="Ink Free" panose="03080402000500000000" pitchFamily="66" charset="0"/>
              </a:rPr>
              <a:t>materialiguide.azionecattolica.it</a:t>
            </a:r>
            <a:endParaRPr lang="it-IT" sz="2800" b="1" u="sng" dirty="0"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endParaRPr lang="it-IT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marL="0" indent="0" algn="ctr"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ove trovate tantissimi altri materiali utili!</a:t>
            </a:r>
          </a:p>
        </p:txBody>
      </p:sp>
    </p:spTree>
    <p:extLst>
      <p:ext uri="{BB962C8B-B14F-4D97-AF65-F5344CB8AC3E}">
        <p14:creationId xmlns:p14="http://schemas.microsoft.com/office/powerpoint/2010/main" xmlns="" val="41788194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1207</TotalTime>
  <Words>253</Words>
  <Application>Microsoft Office PowerPoint</Application>
  <PresentationFormat>Personalizzato</PresentationFormat>
  <Paragraphs>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Main Event</vt:lpstr>
      <vt:lpstr>Diapositiva 1</vt:lpstr>
      <vt:lpstr>Cos’è la Guida Giovani</vt:lpstr>
      <vt:lpstr>La Guida è uno Strumento</vt:lpstr>
      <vt:lpstr>Le parole-chiavi</vt:lpstr>
      <vt:lpstr>ALLA TUA ALTEZZA</vt:lpstr>
      <vt:lpstr>Diapositiva 6</vt:lpstr>
      <vt:lpstr>Diapositiva 7</vt:lpstr>
      <vt:lpstr>PAGINE SINODALI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 TUA ALTEZZA</dc:title>
  <dc:creator>daniele stancampiano</dc:creator>
  <cp:lastModifiedBy>AnnaMaria</cp:lastModifiedBy>
  <cp:revision>17</cp:revision>
  <dcterms:created xsi:type="dcterms:W3CDTF">2019-07-11T18:38:11Z</dcterms:created>
  <dcterms:modified xsi:type="dcterms:W3CDTF">2019-08-14T19:05:35Z</dcterms:modified>
</cp:coreProperties>
</file>