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92" r:id="rId23"/>
    <p:sldId id="279" r:id="rId24"/>
    <p:sldId id="293" r:id="rId25"/>
    <p:sldId id="283" r:id="rId26"/>
    <p:sldId id="281" r:id="rId27"/>
    <p:sldId id="284" r:id="rId28"/>
    <p:sldId id="285" r:id="rId29"/>
    <p:sldId id="286" r:id="rId30"/>
    <p:sldId id="290" r:id="rId31"/>
    <p:sldId id="287" r:id="rId32"/>
    <p:sldId id="291" r:id="rId33"/>
    <p:sldId id="289" r:id="rId34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BE5D6"/>
    <a:srgbClr val="E2F0D9"/>
    <a:srgbClr val="FFE699"/>
    <a:srgbClr val="AEC9E8"/>
    <a:srgbClr val="9AF2A0"/>
    <a:srgbClr val="99FF66"/>
    <a:srgbClr val="66FF66"/>
    <a:srgbClr val="CC0066"/>
    <a:srgbClr val="FF6699"/>
    <a:srgbClr val="00843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-77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image" Target="../media/image2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202CEE-BE12-4746-8300-15B808E391C1}" type="doc">
      <dgm:prSet loTypeId="urn:microsoft.com/office/officeart/2005/8/layout/cycle5" loCatId="cycle" qsTypeId="urn:microsoft.com/office/officeart/2005/8/quickstyle/simple3" qsCatId="simple" csTypeId="urn:microsoft.com/office/officeart/2005/8/colors/colorful4" csCatId="colorful" phldr="1"/>
      <dgm:spPr/>
    </dgm:pt>
    <dgm:pt modelId="{8C58AACE-D2CF-404A-8AD0-2D881BC6B8BF}">
      <dgm:prSet phldrT="[Testo]" custT="1"/>
      <dgm:spPr/>
      <dgm:t>
        <a:bodyPr/>
        <a:lstStyle/>
        <a:p>
          <a:r>
            <a:rPr lang="it-IT" sz="2800" dirty="0">
              <a:latin typeface="AR ESSENCE" panose="02000000000000000000" pitchFamily="2" charset="0"/>
            </a:rPr>
            <a:t>A) dalla REALTA’ DEI RAGAZZI</a:t>
          </a:r>
        </a:p>
      </dgm:t>
    </dgm:pt>
    <dgm:pt modelId="{836C5B9F-3F14-486C-BFAD-EE8B214FF398}" type="parTrans" cxnId="{A1A9A452-0B06-439F-9F39-A2F2D75720B4}">
      <dgm:prSet/>
      <dgm:spPr/>
      <dgm:t>
        <a:bodyPr/>
        <a:lstStyle/>
        <a:p>
          <a:endParaRPr lang="it-IT"/>
        </a:p>
      </dgm:t>
    </dgm:pt>
    <dgm:pt modelId="{7939FACF-F8C5-44CE-9EA2-5F4B1D2CD40F}" type="sibTrans" cxnId="{A1A9A452-0B06-439F-9F39-A2F2D75720B4}">
      <dgm:prSet/>
      <dgm:spPr>
        <a:ln w="38100">
          <a:solidFill>
            <a:schemeClr val="accent2"/>
          </a:solidFill>
        </a:ln>
      </dgm:spPr>
      <dgm:t>
        <a:bodyPr/>
        <a:lstStyle/>
        <a:p>
          <a:endParaRPr lang="it-IT"/>
        </a:p>
      </dgm:t>
    </dgm:pt>
    <dgm:pt modelId="{6279ED62-83C2-48FD-8E0A-C577D39575AC}">
      <dgm:prSet phldrT="[Testo]" custT="1"/>
      <dgm:spPr>
        <a:solidFill>
          <a:srgbClr val="9AF2A0"/>
        </a:solidFill>
      </dgm:spPr>
      <dgm:t>
        <a:bodyPr/>
        <a:lstStyle/>
        <a:p>
          <a:r>
            <a:rPr lang="it-IT" sz="2800" dirty="0">
              <a:latin typeface="AR ESSENCE" panose="02000000000000000000" pitchFamily="2" charset="0"/>
            </a:rPr>
            <a:t>B) nel cammino della </a:t>
          </a:r>
          <a:r>
            <a:rPr lang="it-IT" sz="2800" dirty="0" smtClean="0">
              <a:latin typeface="AR ESSENCE" panose="02000000000000000000" pitchFamily="2" charset="0"/>
            </a:rPr>
            <a:t>CHIESA </a:t>
          </a:r>
          <a:br>
            <a:rPr lang="it-IT" sz="2800" dirty="0" smtClean="0">
              <a:latin typeface="AR ESSENCE" panose="02000000000000000000" pitchFamily="2" charset="0"/>
            </a:rPr>
          </a:br>
          <a:r>
            <a:rPr lang="it-IT" sz="1800" dirty="0" smtClean="0"/>
            <a:t>(vita della comunità cristiana e anno liturgico)</a:t>
          </a:r>
          <a:r>
            <a:rPr lang="it-IT" sz="1800" dirty="0" smtClean="0">
              <a:latin typeface="AR ESSENCE" panose="02000000000000000000" pitchFamily="2" charset="0"/>
            </a:rPr>
            <a:t> </a:t>
          </a:r>
          <a:endParaRPr lang="it-IT" sz="2800" dirty="0">
            <a:latin typeface="AR ESSENCE" panose="02000000000000000000" pitchFamily="2" charset="0"/>
          </a:endParaRPr>
        </a:p>
      </dgm:t>
    </dgm:pt>
    <dgm:pt modelId="{D8C2A737-8E82-4CDD-B977-1C2DDB076E00}" type="parTrans" cxnId="{16DB234B-BC8F-42BC-9260-569D1FD39E18}">
      <dgm:prSet/>
      <dgm:spPr/>
      <dgm:t>
        <a:bodyPr/>
        <a:lstStyle/>
        <a:p>
          <a:endParaRPr lang="it-IT"/>
        </a:p>
      </dgm:t>
    </dgm:pt>
    <dgm:pt modelId="{F2A68022-4B01-4481-AED2-30C587643DDF}" type="sibTrans" cxnId="{16DB234B-BC8F-42BC-9260-569D1FD39E18}">
      <dgm:prSet/>
      <dgm:spPr>
        <a:ln w="38100">
          <a:solidFill>
            <a:srgbClr val="00B050"/>
          </a:solidFill>
        </a:ln>
      </dgm:spPr>
      <dgm:t>
        <a:bodyPr/>
        <a:lstStyle/>
        <a:p>
          <a:endParaRPr lang="it-IT"/>
        </a:p>
      </dgm:t>
    </dgm:pt>
    <dgm:pt modelId="{D819E7C2-4749-432A-9742-F53BBF3284C6}">
      <dgm:prSet phldrT="[Testo]" custT="1"/>
      <dgm:spPr>
        <a:solidFill>
          <a:srgbClr val="AEC9E8"/>
        </a:solidFill>
      </dgm:spPr>
      <dgm:t>
        <a:bodyPr/>
        <a:lstStyle/>
        <a:p>
          <a:r>
            <a:rPr lang="it-IT" sz="2800" dirty="0">
              <a:latin typeface="AR ESSENCE" panose="02000000000000000000" pitchFamily="2" charset="0"/>
            </a:rPr>
            <a:t>C) nel cammino della</a:t>
          </a:r>
          <a:br>
            <a:rPr lang="it-IT" sz="2800" dirty="0">
              <a:latin typeface="AR ESSENCE" panose="02000000000000000000" pitchFamily="2" charset="0"/>
            </a:rPr>
          </a:br>
          <a:r>
            <a:rPr lang="it-IT" sz="2800" dirty="0" smtClean="0">
              <a:latin typeface="AR ESSENCE" panose="02000000000000000000" pitchFamily="2" charset="0"/>
            </a:rPr>
            <a:t>ASSOCIAZIONE </a:t>
          </a:r>
          <a:r>
            <a:rPr lang="it-IT" sz="1800" dirty="0" smtClean="0"/>
            <a:t>(orientamenti triennali)</a:t>
          </a:r>
          <a:r>
            <a:rPr lang="it-IT" sz="1800" dirty="0" smtClean="0">
              <a:latin typeface="AR ESSENCE" panose="02000000000000000000" pitchFamily="2" charset="0"/>
            </a:rPr>
            <a:t> </a:t>
          </a:r>
          <a:endParaRPr lang="it-IT" sz="2800" dirty="0">
            <a:latin typeface="AR ESSENCE" panose="02000000000000000000" pitchFamily="2" charset="0"/>
          </a:endParaRPr>
        </a:p>
      </dgm:t>
    </dgm:pt>
    <dgm:pt modelId="{8A8BB4C7-F600-4D93-9A92-D3A101957CB4}" type="parTrans" cxnId="{A82FA847-20DB-4494-84CE-7940567B1AD7}">
      <dgm:prSet/>
      <dgm:spPr/>
      <dgm:t>
        <a:bodyPr/>
        <a:lstStyle/>
        <a:p>
          <a:endParaRPr lang="it-IT"/>
        </a:p>
      </dgm:t>
    </dgm:pt>
    <dgm:pt modelId="{BEAD255A-0A80-4CB6-8BB2-551B52388FD9}" type="sibTrans" cxnId="{A82FA847-20DB-4494-84CE-7940567B1AD7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>
        <a:ln w="38100">
          <a:solidFill>
            <a:schemeClr val="accent1"/>
          </a:solidFill>
        </a:ln>
      </dgm:spPr>
      <dgm:t>
        <a:bodyPr/>
        <a:lstStyle/>
        <a:p>
          <a:endParaRPr lang="it-IT"/>
        </a:p>
      </dgm:t>
    </dgm:pt>
    <dgm:pt modelId="{4982F1D6-9417-4BCD-8BE3-F43BE725AA3E}" type="pres">
      <dgm:prSet presAssocID="{27202CEE-BE12-4746-8300-15B808E391C1}" presName="cycle" presStyleCnt="0">
        <dgm:presLayoutVars>
          <dgm:dir/>
          <dgm:resizeHandles val="exact"/>
        </dgm:presLayoutVars>
      </dgm:prSet>
      <dgm:spPr/>
    </dgm:pt>
    <dgm:pt modelId="{4D4EB1F0-72A8-4910-9A6E-C0BCB064F957}" type="pres">
      <dgm:prSet presAssocID="{8C58AACE-D2CF-404A-8AD0-2D881BC6B8BF}" presName="node" presStyleLbl="node1" presStyleIdx="0" presStyleCnt="3" custRadScaleRad="87710" custRadScaleInc="9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64DE051-15A7-4049-8493-6EA80ED31AA0}" type="pres">
      <dgm:prSet presAssocID="{8C58AACE-D2CF-404A-8AD0-2D881BC6B8BF}" presName="spNode" presStyleCnt="0"/>
      <dgm:spPr/>
    </dgm:pt>
    <dgm:pt modelId="{D1ED0EF2-AE49-48BE-93B5-65ED26ECB838}" type="pres">
      <dgm:prSet presAssocID="{7939FACF-F8C5-44CE-9EA2-5F4B1D2CD40F}" presName="sibTrans" presStyleLbl="sibTrans1D1" presStyleIdx="0" presStyleCnt="3"/>
      <dgm:spPr/>
      <dgm:t>
        <a:bodyPr/>
        <a:lstStyle/>
        <a:p>
          <a:endParaRPr lang="it-IT"/>
        </a:p>
      </dgm:t>
    </dgm:pt>
    <dgm:pt modelId="{10F2B66E-6B76-4941-B8F0-AF272198866E}" type="pres">
      <dgm:prSet presAssocID="{6279ED62-83C2-48FD-8E0A-C577D39575A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1B593F1-E8CA-46F5-854F-4BD414C35DB2}" type="pres">
      <dgm:prSet presAssocID="{6279ED62-83C2-48FD-8E0A-C577D39575AC}" presName="spNode" presStyleCnt="0"/>
      <dgm:spPr/>
    </dgm:pt>
    <dgm:pt modelId="{A05C63D9-6C84-4C48-9F7E-6AA6F99DC1AB}" type="pres">
      <dgm:prSet presAssocID="{F2A68022-4B01-4481-AED2-30C587643DDF}" presName="sibTrans" presStyleLbl="sibTrans1D1" presStyleIdx="1" presStyleCnt="3"/>
      <dgm:spPr/>
      <dgm:t>
        <a:bodyPr/>
        <a:lstStyle/>
        <a:p>
          <a:endParaRPr lang="it-IT"/>
        </a:p>
      </dgm:t>
    </dgm:pt>
    <dgm:pt modelId="{3100245E-A6C2-4A8C-AB38-4155F9891E69}" type="pres">
      <dgm:prSet presAssocID="{D819E7C2-4749-432A-9742-F53BBF3284C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AA2EAD6-9D30-4EC0-AF28-600D6FCB0D78}" type="pres">
      <dgm:prSet presAssocID="{D819E7C2-4749-432A-9742-F53BBF3284C6}" presName="spNode" presStyleCnt="0"/>
      <dgm:spPr/>
    </dgm:pt>
    <dgm:pt modelId="{5F2022B5-C181-49FB-BD79-C230555248F3}" type="pres">
      <dgm:prSet presAssocID="{BEAD255A-0A80-4CB6-8BB2-551B52388FD9}" presName="sibTrans" presStyleLbl="sibTrans1D1" presStyleIdx="2" presStyleCnt="3"/>
      <dgm:spPr/>
      <dgm:t>
        <a:bodyPr/>
        <a:lstStyle/>
        <a:p>
          <a:endParaRPr lang="it-IT"/>
        </a:p>
      </dgm:t>
    </dgm:pt>
  </dgm:ptLst>
  <dgm:cxnLst>
    <dgm:cxn modelId="{A1A9A452-0B06-439F-9F39-A2F2D75720B4}" srcId="{27202CEE-BE12-4746-8300-15B808E391C1}" destId="{8C58AACE-D2CF-404A-8AD0-2D881BC6B8BF}" srcOrd="0" destOrd="0" parTransId="{836C5B9F-3F14-486C-BFAD-EE8B214FF398}" sibTransId="{7939FACF-F8C5-44CE-9EA2-5F4B1D2CD40F}"/>
    <dgm:cxn modelId="{D4708871-1FD6-4256-B6D7-35BBC24D2D30}" type="presOf" srcId="{7939FACF-F8C5-44CE-9EA2-5F4B1D2CD40F}" destId="{D1ED0EF2-AE49-48BE-93B5-65ED26ECB838}" srcOrd="0" destOrd="0" presId="urn:microsoft.com/office/officeart/2005/8/layout/cycle5"/>
    <dgm:cxn modelId="{16DB234B-BC8F-42BC-9260-569D1FD39E18}" srcId="{27202CEE-BE12-4746-8300-15B808E391C1}" destId="{6279ED62-83C2-48FD-8E0A-C577D39575AC}" srcOrd="1" destOrd="0" parTransId="{D8C2A737-8E82-4CDD-B977-1C2DDB076E00}" sibTransId="{F2A68022-4B01-4481-AED2-30C587643DDF}"/>
    <dgm:cxn modelId="{0BF7933D-716A-49EC-A806-3F8EE375C57C}" type="presOf" srcId="{D819E7C2-4749-432A-9742-F53BBF3284C6}" destId="{3100245E-A6C2-4A8C-AB38-4155F9891E69}" srcOrd="0" destOrd="0" presId="urn:microsoft.com/office/officeart/2005/8/layout/cycle5"/>
    <dgm:cxn modelId="{B1493C78-AECD-473E-AFEA-817DF7691E5B}" type="presOf" srcId="{6279ED62-83C2-48FD-8E0A-C577D39575AC}" destId="{10F2B66E-6B76-4941-B8F0-AF272198866E}" srcOrd="0" destOrd="0" presId="urn:microsoft.com/office/officeart/2005/8/layout/cycle5"/>
    <dgm:cxn modelId="{04E79D43-BA34-4B6A-8A57-47F4DC1993B1}" type="presOf" srcId="{8C58AACE-D2CF-404A-8AD0-2D881BC6B8BF}" destId="{4D4EB1F0-72A8-4910-9A6E-C0BCB064F957}" srcOrd="0" destOrd="0" presId="urn:microsoft.com/office/officeart/2005/8/layout/cycle5"/>
    <dgm:cxn modelId="{A82FA847-20DB-4494-84CE-7940567B1AD7}" srcId="{27202CEE-BE12-4746-8300-15B808E391C1}" destId="{D819E7C2-4749-432A-9742-F53BBF3284C6}" srcOrd="2" destOrd="0" parTransId="{8A8BB4C7-F600-4D93-9A92-D3A101957CB4}" sibTransId="{BEAD255A-0A80-4CB6-8BB2-551B52388FD9}"/>
    <dgm:cxn modelId="{46486D04-596C-4BE9-A1E6-477937035488}" type="presOf" srcId="{27202CEE-BE12-4746-8300-15B808E391C1}" destId="{4982F1D6-9417-4BCD-8BE3-F43BE725AA3E}" srcOrd="0" destOrd="0" presId="urn:microsoft.com/office/officeart/2005/8/layout/cycle5"/>
    <dgm:cxn modelId="{2ECE9891-64FB-4236-B9AC-948E4F3A102F}" type="presOf" srcId="{F2A68022-4B01-4481-AED2-30C587643DDF}" destId="{A05C63D9-6C84-4C48-9F7E-6AA6F99DC1AB}" srcOrd="0" destOrd="0" presId="urn:microsoft.com/office/officeart/2005/8/layout/cycle5"/>
    <dgm:cxn modelId="{63B84AD1-380D-4C74-BFAF-A3B9D729ED74}" type="presOf" srcId="{BEAD255A-0A80-4CB6-8BB2-551B52388FD9}" destId="{5F2022B5-C181-49FB-BD79-C230555248F3}" srcOrd="0" destOrd="0" presId="urn:microsoft.com/office/officeart/2005/8/layout/cycle5"/>
    <dgm:cxn modelId="{AF00A063-8EA1-4A02-A5F2-BB6FFA0C93F6}" type="presParOf" srcId="{4982F1D6-9417-4BCD-8BE3-F43BE725AA3E}" destId="{4D4EB1F0-72A8-4910-9A6E-C0BCB064F957}" srcOrd="0" destOrd="0" presId="urn:microsoft.com/office/officeart/2005/8/layout/cycle5"/>
    <dgm:cxn modelId="{EAB06315-D874-45DC-BF93-9CCC47384CC2}" type="presParOf" srcId="{4982F1D6-9417-4BCD-8BE3-F43BE725AA3E}" destId="{A64DE051-15A7-4049-8493-6EA80ED31AA0}" srcOrd="1" destOrd="0" presId="urn:microsoft.com/office/officeart/2005/8/layout/cycle5"/>
    <dgm:cxn modelId="{C0DCBA62-2916-4C98-832C-9F178DCC7B9B}" type="presParOf" srcId="{4982F1D6-9417-4BCD-8BE3-F43BE725AA3E}" destId="{D1ED0EF2-AE49-48BE-93B5-65ED26ECB838}" srcOrd="2" destOrd="0" presId="urn:microsoft.com/office/officeart/2005/8/layout/cycle5"/>
    <dgm:cxn modelId="{2E8754A5-5AC3-410E-8941-1EA227E903A4}" type="presParOf" srcId="{4982F1D6-9417-4BCD-8BE3-F43BE725AA3E}" destId="{10F2B66E-6B76-4941-B8F0-AF272198866E}" srcOrd="3" destOrd="0" presId="urn:microsoft.com/office/officeart/2005/8/layout/cycle5"/>
    <dgm:cxn modelId="{FA3A8A26-6338-4FF2-BAC5-4D6771E9666D}" type="presParOf" srcId="{4982F1D6-9417-4BCD-8BE3-F43BE725AA3E}" destId="{E1B593F1-E8CA-46F5-854F-4BD414C35DB2}" srcOrd="4" destOrd="0" presId="urn:microsoft.com/office/officeart/2005/8/layout/cycle5"/>
    <dgm:cxn modelId="{D50E4F43-F566-4A1E-B841-6217F4B29805}" type="presParOf" srcId="{4982F1D6-9417-4BCD-8BE3-F43BE725AA3E}" destId="{A05C63D9-6C84-4C48-9F7E-6AA6F99DC1AB}" srcOrd="5" destOrd="0" presId="urn:microsoft.com/office/officeart/2005/8/layout/cycle5"/>
    <dgm:cxn modelId="{EA1B3C0A-EB3E-4BF3-B731-3B8245BADA8F}" type="presParOf" srcId="{4982F1D6-9417-4BCD-8BE3-F43BE725AA3E}" destId="{3100245E-A6C2-4A8C-AB38-4155F9891E69}" srcOrd="6" destOrd="0" presId="urn:microsoft.com/office/officeart/2005/8/layout/cycle5"/>
    <dgm:cxn modelId="{551916AF-B2EE-4902-9DCF-D8520043AC74}" type="presParOf" srcId="{4982F1D6-9417-4BCD-8BE3-F43BE725AA3E}" destId="{2AA2EAD6-9D30-4EC0-AF28-600D6FCB0D78}" srcOrd="7" destOrd="0" presId="urn:microsoft.com/office/officeart/2005/8/layout/cycle5"/>
    <dgm:cxn modelId="{EDB398DC-A0CB-41D2-8D7D-E6F66BDBDD26}" type="presParOf" srcId="{4982F1D6-9417-4BCD-8BE3-F43BE725AA3E}" destId="{5F2022B5-C181-49FB-BD79-C230555248F3}" srcOrd="8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5FC500-9A05-4026-AEDB-4AE863397995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B69AEC2C-27A2-48FF-B9F3-BEDB35BFB51C}">
      <dgm:prSet phldrT="[Testo]" custT="1"/>
      <dgm:spPr/>
      <dgm:t>
        <a:bodyPr/>
        <a:lstStyle/>
        <a:p>
          <a:r>
            <a:rPr lang="it-IT" sz="2400" b="0" dirty="0" smtClean="0">
              <a:solidFill>
                <a:schemeClr val="tx1"/>
              </a:solidFill>
              <a:latin typeface="AR ESSENCE" panose="02000000000000000000" pitchFamily="2" charset="0"/>
            </a:rPr>
            <a:t>«Illuminate» da</a:t>
          </a:r>
          <a:r>
            <a:rPr lang="it-IT" sz="2400" dirty="0" smtClean="0">
              <a:solidFill>
                <a:schemeClr val="tx1"/>
              </a:solidFill>
              <a:latin typeface="AR ESSENCE" panose="02000000000000000000" pitchFamily="2" charset="0"/>
            </a:rPr>
            <a:t> </a:t>
          </a:r>
          <a:r>
            <a:rPr lang="it-IT" sz="3600" b="1" dirty="0" smtClean="0">
              <a:solidFill>
                <a:schemeClr val="tx1"/>
              </a:solidFill>
              <a:latin typeface="AR ESSENCE" panose="02000000000000000000" pitchFamily="2" charset="0"/>
            </a:rPr>
            <a:t>Icona Biblica</a:t>
          </a:r>
          <a:endParaRPr lang="it-IT" sz="3600" b="1" dirty="0">
            <a:solidFill>
              <a:schemeClr val="tx1"/>
            </a:solidFill>
            <a:latin typeface="AR ESSENCE" panose="02000000000000000000" pitchFamily="2" charset="0"/>
          </a:endParaRPr>
        </a:p>
        <a:p>
          <a:r>
            <a:rPr lang="it-IT" sz="2400" dirty="0" smtClean="0">
              <a:solidFill>
                <a:schemeClr val="tx1"/>
              </a:solidFill>
              <a:latin typeface="AR ESSENCE" panose="02000000000000000000" pitchFamily="2" charset="0"/>
            </a:rPr>
            <a:t>Vangelo di Matteo (25, 31-46)</a:t>
          </a:r>
          <a:endParaRPr lang="it-IT" sz="1200" dirty="0">
            <a:solidFill>
              <a:schemeClr val="tx1"/>
            </a:solidFill>
            <a:latin typeface="AR ESSENCE" panose="02000000000000000000" pitchFamily="2" charset="0"/>
          </a:endParaRPr>
        </a:p>
      </dgm:t>
    </dgm:pt>
    <dgm:pt modelId="{DA26242C-0989-4026-92B5-10974F12696C}" type="parTrans" cxnId="{BB4712CD-A986-464A-A263-18856C3F8431}">
      <dgm:prSet/>
      <dgm:spPr/>
      <dgm:t>
        <a:bodyPr/>
        <a:lstStyle/>
        <a:p>
          <a:endParaRPr lang="it-IT"/>
        </a:p>
      </dgm:t>
    </dgm:pt>
    <dgm:pt modelId="{440EEC1F-B7D8-4606-B445-7FC46AF2E3C2}" type="sibTrans" cxnId="{BB4712CD-A986-464A-A263-18856C3F8431}">
      <dgm:prSet/>
      <dgm:spPr/>
      <dgm:t>
        <a:bodyPr/>
        <a:lstStyle/>
        <a:p>
          <a:endParaRPr lang="it-IT"/>
        </a:p>
      </dgm:t>
    </dgm:pt>
    <dgm:pt modelId="{F940CE55-0823-462E-97E2-BF1AAB33D16D}">
      <dgm:prSet custT="1"/>
      <dgm:spPr/>
      <dgm:t>
        <a:bodyPr/>
        <a:lstStyle/>
        <a:p>
          <a:r>
            <a:rPr lang="it-IT" sz="2800" dirty="0">
              <a:latin typeface="AR ESSENCE" panose="02000000000000000000" pitchFamily="2" charset="0"/>
            </a:rPr>
            <a:t>LA CATEGORIA: </a:t>
          </a:r>
        </a:p>
        <a:p>
          <a:r>
            <a:rPr lang="it-IT" sz="2800" i="1" dirty="0">
              <a:latin typeface="AR ESSENCE" panose="02000000000000000000" pitchFamily="2" charset="0"/>
            </a:rPr>
            <a:t>la </a:t>
          </a:r>
          <a:r>
            <a:rPr lang="it-IT" sz="2800" i="1" dirty="0" smtClean="0">
              <a:latin typeface="AR ESSENCE" panose="02000000000000000000" pitchFamily="2" charset="0"/>
            </a:rPr>
            <a:t>compagnia</a:t>
          </a:r>
          <a:endParaRPr lang="it-IT" sz="2800" dirty="0">
            <a:latin typeface="AR ESSENCE" panose="02000000000000000000" pitchFamily="2" charset="0"/>
          </a:endParaRPr>
        </a:p>
      </dgm:t>
    </dgm:pt>
    <dgm:pt modelId="{018E8804-035B-4B46-8B67-F2422B2432E9}" type="parTrans" cxnId="{50EB3A71-B864-4984-B52F-5EC36D80B7E6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it-IT"/>
        </a:p>
      </dgm:t>
    </dgm:pt>
    <dgm:pt modelId="{152CDF23-509F-4090-8231-C99CC7EDE987}" type="sibTrans" cxnId="{50EB3A71-B864-4984-B52F-5EC36D80B7E6}">
      <dgm:prSet/>
      <dgm:spPr/>
      <dgm:t>
        <a:bodyPr/>
        <a:lstStyle/>
        <a:p>
          <a:endParaRPr lang="it-IT"/>
        </a:p>
      </dgm:t>
    </dgm:pt>
    <dgm:pt modelId="{7D4C30DD-F82D-495C-B0CF-7532AF106489}">
      <dgm:prSet custT="1"/>
      <dgm:spPr/>
      <dgm:t>
        <a:bodyPr/>
        <a:lstStyle/>
        <a:p>
          <a:r>
            <a:rPr lang="it-IT" sz="2800" dirty="0">
              <a:latin typeface="AR ESSENCE" panose="02000000000000000000" pitchFamily="2" charset="0"/>
            </a:rPr>
            <a:t>l’AMBIENTAZIONE: </a:t>
          </a:r>
        </a:p>
        <a:p>
          <a:r>
            <a:rPr lang="it-IT" sz="2800" i="1" dirty="0">
              <a:latin typeface="AR ESSENCE" panose="02000000000000000000" pitchFamily="2" charset="0"/>
            </a:rPr>
            <a:t>la </a:t>
          </a:r>
          <a:r>
            <a:rPr lang="it-IT" sz="2800" i="1" dirty="0" smtClean="0">
              <a:latin typeface="AR ESSENCE" panose="02000000000000000000" pitchFamily="2" charset="0"/>
            </a:rPr>
            <a:t>città</a:t>
          </a:r>
          <a:endParaRPr lang="it-IT" sz="2800" dirty="0">
            <a:latin typeface="AR ESSENCE" panose="02000000000000000000" pitchFamily="2" charset="0"/>
          </a:endParaRPr>
        </a:p>
      </dgm:t>
    </dgm:pt>
    <dgm:pt modelId="{57EF5905-9BD9-4311-A9BB-C82DE8765643}" type="parTrans" cxnId="{7B7712AD-8B75-4751-8CD1-0C33FA9A5599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it-IT"/>
        </a:p>
      </dgm:t>
    </dgm:pt>
    <dgm:pt modelId="{BC1331F9-6D5D-4303-9722-B926111AA615}" type="sibTrans" cxnId="{7B7712AD-8B75-4751-8CD1-0C33FA9A5599}">
      <dgm:prSet/>
      <dgm:spPr/>
      <dgm:t>
        <a:bodyPr/>
        <a:lstStyle/>
        <a:p>
          <a:endParaRPr lang="it-IT"/>
        </a:p>
      </dgm:t>
    </dgm:pt>
    <dgm:pt modelId="{DE4810AD-5504-4920-ABD2-9629B346D182}">
      <dgm:prSet/>
      <dgm:spPr/>
      <dgm:t>
        <a:bodyPr/>
        <a:lstStyle/>
        <a:p>
          <a:r>
            <a:rPr lang="it-IT" dirty="0">
              <a:latin typeface="AR ESSENCE" panose="02000000000000000000" pitchFamily="2" charset="0"/>
            </a:rPr>
            <a:t>la DOMANDA DI VITA: </a:t>
          </a:r>
        </a:p>
        <a:p>
          <a:r>
            <a:rPr lang="it-IT" i="1" dirty="0" smtClean="0">
              <a:latin typeface="AR ESSENCE" panose="02000000000000000000" pitchFamily="2" charset="0"/>
            </a:rPr>
            <a:t>di prossimità-accoglienza</a:t>
          </a:r>
          <a:endParaRPr lang="it-IT" i="1" dirty="0">
            <a:latin typeface="AR ESSENCE" panose="02000000000000000000" pitchFamily="2" charset="0"/>
          </a:endParaRPr>
        </a:p>
      </dgm:t>
    </dgm:pt>
    <dgm:pt modelId="{39F87CBB-9071-4A05-AAC6-FDA635FDA3C6}" type="parTrans" cxnId="{F9444832-46F5-40B6-B3C7-C9C1F940F037}">
      <dgm:prSet/>
      <dgm:spPr>
        <a:ln w="1905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D4E87C77-12A0-4883-8FDB-33FA56CE2095}" type="sibTrans" cxnId="{F9444832-46F5-40B6-B3C7-C9C1F940F037}">
      <dgm:prSet/>
      <dgm:spPr/>
      <dgm:t>
        <a:bodyPr/>
        <a:lstStyle/>
        <a:p>
          <a:endParaRPr lang="it-IT"/>
        </a:p>
      </dgm:t>
    </dgm:pt>
    <dgm:pt modelId="{D4DEEEA5-6419-4562-8148-2C874E60C01C}" type="pres">
      <dgm:prSet presAssocID="{545FC500-9A05-4026-AEDB-4AE86339799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D6D06AD-1256-4B29-943A-59C27760704F}" type="pres">
      <dgm:prSet presAssocID="{B69AEC2C-27A2-48FF-B9F3-BEDB35BFB51C}" presName="centerShape" presStyleLbl="node0" presStyleIdx="0" presStyleCnt="1" custScaleX="101085" custScaleY="91014"/>
      <dgm:spPr/>
      <dgm:t>
        <a:bodyPr/>
        <a:lstStyle/>
        <a:p>
          <a:endParaRPr lang="it-IT"/>
        </a:p>
      </dgm:t>
    </dgm:pt>
    <dgm:pt modelId="{78B89619-260A-4CB5-89A9-C41F97140720}" type="pres">
      <dgm:prSet presAssocID="{018E8804-035B-4B46-8B67-F2422B2432E9}" presName="parTrans" presStyleLbl="bgSibTrans2D1" presStyleIdx="0" presStyleCnt="3" custAng="876356" custFlipVert="1" custFlipHor="1" custScaleX="43121" custScaleY="61131" custLinFactNeighborX="26784" custLinFactNeighborY="51235"/>
      <dgm:spPr/>
      <dgm:t>
        <a:bodyPr/>
        <a:lstStyle/>
        <a:p>
          <a:endParaRPr lang="it-IT"/>
        </a:p>
      </dgm:t>
    </dgm:pt>
    <dgm:pt modelId="{27B5E18B-DB9B-49FE-9AA6-79C926CF91C5}" type="pres">
      <dgm:prSet presAssocID="{F940CE55-0823-462E-97E2-BF1AAB33D16D}" presName="node" presStyleLbl="node1" presStyleIdx="0" presStyleCnt="3" custScaleY="54503" custRadScaleRad="109565" custRadScaleInc="-2193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6930D21-30E7-4A95-992E-25D774634DE9}" type="pres">
      <dgm:prSet presAssocID="{39F87CBB-9071-4A05-AAC6-FDA635FDA3C6}" presName="parTrans" presStyleLbl="bgSibTrans2D1" presStyleIdx="1" presStyleCnt="3" custAng="10800000" custFlipHor="1" custScaleX="50706" custScaleY="62945" custLinFactNeighborX="-515" custLinFactNeighborY="54004"/>
      <dgm:spPr/>
      <dgm:t>
        <a:bodyPr/>
        <a:lstStyle/>
        <a:p>
          <a:endParaRPr lang="it-IT"/>
        </a:p>
      </dgm:t>
    </dgm:pt>
    <dgm:pt modelId="{BD3A00EE-8D9F-4E19-85D2-306025CAA310}" type="pres">
      <dgm:prSet presAssocID="{DE4810AD-5504-4920-ABD2-9629B346D182}" presName="node" presStyleLbl="node1" presStyleIdx="1" presStyleCnt="3" custScaleX="124904" custScaleY="6782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944CF82-F7E6-4314-8C5F-73A5D65E93B1}" type="pres">
      <dgm:prSet presAssocID="{57EF5905-9BD9-4311-A9BB-C82DE8765643}" presName="parTrans" presStyleLbl="bgSibTrans2D1" presStyleIdx="2" presStyleCnt="3" custAng="10470283" custScaleX="33787" custScaleY="53035" custLinFactNeighborX="-31364" custLinFactNeighborY="69236"/>
      <dgm:spPr/>
      <dgm:t>
        <a:bodyPr/>
        <a:lstStyle/>
        <a:p>
          <a:endParaRPr lang="it-IT"/>
        </a:p>
      </dgm:t>
    </dgm:pt>
    <dgm:pt modelId="{3A9E6BD2-5521-4416-910C-E6468ADD5472}" type="pres">
      <dgm:prSet presAssocID="{7D4C30DD-F82D-495C-B0CF-7532AF106489}" presName="node" presStyleLbl="node1" presStyleIdx="2" presStyleCnt="3" custScaleX="115960" custScaleY="83136" custRadScaleRad="109300" custRadScaleInc="2777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16C061C-0DBF-4E6C-AACA-181CF2D1BBEC}" type="presOf" srcId="{7D4C30DD-F82D-495C-B0CF-7532AF106489}" destId="{3A9E6BD2-5521-4416-910C-E6468ADD5472}" srcOrd="0" destOrd="0" presId="urn:microsoft.com/office/officeart/2005/8/layout/radial4"/>
    <dgm:cxn modelId="{50EB3A71-B864-4984-B52F-5EC36D80B7E6}" srcId="{B69AEC2C-27A2-48FF-B9F3-BEDB35BFB51C}" destId="{F940CE55-0823-462E-97E2-BF1AAB33D16D}" srcOrd="0" destOrd="0" parTransId="{018E8804-035B-4B46-8B67-F2422B2432E9}" sibTransId="{152CDF23-509F-4090-8231-C99CC7EDE987}"/>
    <dgm:cxn modelId="{F9444832-46F5-40B6-B3C7-C9C1F940F037}" srcId="{B69AEC2C-27A2-48FF-B9F3-BEDB35BFB51C}" destId="{DE4810AD-5504-4920-ABD2-9629B346D182}" srcOrd="1" destOrd="0" parTransId="{39F87CBB-9071-4A05-AAC6-FDA635FDA3C6}" sibTransId="{D4E87C77-12A0-4883-8FDB-33FA56CE2095}"/>
    <dgm:cxn modelId="{BB4712CD-A986-464A-A263-18856C3F8431}" srcId="{545FC500-9A05-4026-AEDB-4AE863397995}" destId="{B69AEC2C-27A2-48FF-B9F3-BEDB35BFB51C}" srcOrd="0" destOrd="0" parTransId="{DA26242C-0989-4026-92B5-10974F12696C}" sibTransId="{440EEC1F-B7D8-4606-B445-7FC46AF2E3C2}"/>
    <dgm:cxn modelId="{C2667458-ED46-43F7-B495-6502C6AC1976}" type="presOf" srcId="{F940CE55-0823-462E-97E2-BF1AAB33D16D}" destId="{27B5E18B-DB9B-49FE-9AA6-79C926CF91C5}" srcOrd="0" destOrd="0" presId="urn:microsoft.com/office/officeart/2005/8/layout/radial4"/>
    <dgm:cxn modelId="{4DDEE5DB-4F81-4006-9D3E-8758E260C437}" type="presOf" srcId="{545FC500-9A05-4026-AEDB-4AE863397995}" destId="{D4DEEEA5-6419-4562-8148-2C874E60C01C}" srcOrd="0" destOrd="0" presId="urn:microsoft.com/office/officeart/2005/8/layout/radial4"/>
    <dgm:cxn modelId="{99F5D537-BD6C-4FC1-B8F9-20556710F1EB}" type="presOf" srcId="{39F87CBB-9071-4A05-AAC6-FDA635FDA3C6}" destId="{C6930D21-30E7-4A95-992E-25D774634DE9}" srcOrd="0" destOrd="0" presId="urn:microsoft.com/office/officeart/2005/8/layout/radial4"/>
    <dgm:cxn modelId="{C9C571B9-3C91-4232-AEEC-9A0B0E5B19AA}" type="presOf" srcId="{DE4810AD-5504-4920-ABD2-9629B346D182}" destId="{BD3A00EE-8D9F-4E19-85D2-306025CAA310}" srcOrd="0" destOrd="0" presId="urn:microsoft.com/office/officeart/2005/8/layout/radial4"/>
    <dgm:cxn modelId="{E1771E05-799C-434F-B8E3-82411A864DA1}" type="presOf" srcId="{B69AEC2C-27A2-48FF-B9F3-BEDB35BFB51C}" destId="{5D6D06AD-1256-4B29-943A-59C27760704F}" srcOrd="0" destOrd="0" presId="urn:microsoft.com/office/officeart/2005/8/layout/radial4"/>
    <dgm:cxn modelId="{32702C97-35C5-4BC2-8477-AD6FB7E3DF79}" type="presOf" srcId="{018E8804-035B-4B46-8B67-F2422B2432E9}" destId="{78B89619-260A-4CB5-89A9-C41F97140720}" srcOrd="0" destOrd="0" presId="urn:microsoft.com/office/officeart/2005/8/layout/radial4"/>
    <dgm:cxn modelId="{28EC78CC-F41F-4B54-88AC-9217FA5B3D9F}" type="presOf" srcId="{57EF5905-9BD9-4311-A9BB-C82DE8765643}" destId="{5944CF82-F7E6-4314-8C5F-73A5D65E93B1}" srcOrd="0" destOrd="0" presId="urn:microsoft.com/office/officeart/2005/8/layout/radial4"/>
    <dgm:cxn modelId="{7B7712AD-8B75-4751-8CD1-0C33FA9A5599}" srcId="{B69AEC2C-27A2-48FF-B9F3-BEDB35BFB51C}" destId="{7D4C30DD-F82D-495C-B0CF-7532AF106489}" srcOrd="2" destOrd="0" parTransId="{57EF5905-9BD9-4311-A9BB-C82DE8765643}" sibTransId="{BC1331F9-6D5D-4303-9722-B926111AA615}"/>
    <dgm:cxn modelId="{625FA347-0319-4F5E-84A0-42A402EAB250}" type="presParOf" srcId="{D4DEEEA5-6419-4562-8148-2C874E60C01C}" destId="{5D6D06AD-1256-4B29-943A-59C27760704F}" srcOrd="0" destOrd="0" presId="urn:microsoft.com/office/officeart/2005/8/layout/radial4"/>
    <dgm:cxn modelId="{A748FBE3-420F-490B-BB5E-8378432A7EED}" type="presParOf" srcId="{D4DEEEA5-6419-4562-8148-2C874E60C01C}" destId="{78B89619-260A-4CB5-89A9-C41F97140720}" srcOrd="1" destOrd="0" presId="urn:microsoft.com/office/officeart/2005/8/layout/radial4"/>
    <dgm:cxn modelId="{74271486-594A-4D43-98F8-9F68F8EF85D6}" type="presParOf" srcId="{D4DEEEA5-6419-4562-8148-2C874E60C01C}" destId="{27B5E18B-DB9B-49FE-9AA6-79C926CF91C5}" srcOrd="2" destOrd="0" presId="urn:microsoft.com/office/officeart/2005/8/layout/radial4"/>
    <dgm:cxn modelId="{DE198F4C-F5FD-4B2A-8C6E-54FE0E132DF8}" type="presParOf" srcId="{D4DEEEA5-6419-4562-8148-2C874E60C01C}" destId="{C6930D21-30E7-4A95-992E-25D774634DE9}" srcOrd="3" destOrd="0" presId="urn:microsoft.com/office/officeart/2005/8/layout/radial4"/>
    <dgm:cxn modelId="{4AA3E5C7-0CC9-4B4D-BF52-2E004C981DE6}" type="presParOf" srcId="{D4DEEEA5-6419-4562-8148-2C874E60C01C}" destId="{BD3A00EE-8D9F-4E19-85D2-306025CAA310}" srcOrd="4" destOrd="0" presId="urn:microsoft.com/office/officeart/2005/8/layout/radial4"/>
    <dgm:cxn modelId="{37AB826B-3A8C-4BE9-8B41-71345DAB0AEF}" type="presParOf" srcId="{D4DEEEA5-6419-4562-8148-2C874E60C01C}" destId="{5944CF82-F7E6-4314-8C5F-73A5D65E93B1}" srcOrd="5" destOrd="0" presId="urn:microsoft.com/office/officeart/2005/8/layout/radial4"/>
    <dgm:cxn modelId="{11E7048D-D7ED-495C-A414-BF797962C37B}" type="presParOf" srcId="{D4DEEEA5-6419-4562-8148-2C874E60C01C}" destId="{3A9E6BD2-5521-4416-910C-E6468ADD547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AB07D3-E121-4110-8308-7BF265772554}" type="doc">
      <dgm:prSet loTypeId="urn:microsoft.com/office/officeart/2005/8/layout/vList5" loCatId="list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it-IT"/>
        </a:p>
      </dgm:t>
    </dgm:pt>
    <dgm:pt modelId="{B34C1797-A377-4788-BB7C-994524DFDC9F}">
      <dgm:prSet phldrT="[Testo]" custT="1"/>
      <dgm:spPr/>
      <dgm:t>
        <a:bodyPr/>
        <a:lstStyle/>
        <a:p>
          <a:r>
            <a:rPr lang="it-IT" sz="3200" dirty="0" smtClean="0">
              <a:latin typeface="+mn-lt"/>
            </a:rPr>
            <a:t>ACCOGLIENZA</a:t>
          </a:r>
          <a:endParaRPr lang="it-IT" sz="3200" dirty="0">
            <a:latin typeface="+mn-lt"/>
          </a:endParaRPr>
        </a:p>
      </dgm:t>
    </dgm:pt>
    <dgm:pt modelId="{4DC5A592-F6BE-49AB-B5E9-E7A1FFF3A932}" type="parTrans" cxnId="{F0AADA5E-FD27-4786-A4D4-90FD584A5B11}">
      <dgm:prSet/>
      <dgm:spPr/>
      <dgm:t>
        <a:bodyPr/>
        <a:lstStyle/>
        <a:p>
          <a:endParaRPr lang="it-IT"/>
        </a:p>
      </dgm:t>
    </dgm:pt>
    <dgm:pt modelId="{AFE3CA17-1EED-4A95-A849-1F6E7E8EC791}" type="sibTrans" cxnId="{F0AADA5E-FD27-4786-A4D4-90FD584A5B11}">
      <dgm:prSet/>
      <dgm:spPr/>
      <dgm:t>
        <a:bodyPr/>
        <a:lstStyle/>
        <a:p>
          <a:endParaRPr lang="it-IT"/>
        </a:p>
      </dgm:t>
    </dgm:pt>
    <dgm:pt modelId="{CC3A9B9D-8A61-4F6F-85F8-40C9D554E299}">
      <dgm:prSet phldrT="[Testo]" custT="1"/>
      <dgm:spPr/>
      <dgm:t>
        <a:bodyPr/>
        <a:lstStyle/>
        <a:p>
          <a:r>
            <a:rPr lang="it-IT" sz="3200" kern="1200" smtClean="0"/>
            <a:t>GRATUITÀ</a:t>
          </a:r>
          <a:endParaRPr lang="it-IT" sz="3200" kern="1200" dirty="0">
            <a:latin typeface="AR JULIAN" panose="02000000000000000000" pitchFamily="2" charset="0"/>
            <a:ea typeface="+mn-ea"/>
            <a:cs typeface="+mn-cs"/>
          </a:endParaRPr>
        </a:p>
      </dgm:t>
    </dgm:pt>
    <dgm:pt modelId="{0D258808-64C4-4133-90E6-B2C19F7BC30A}" type="parTrans" cxnId="{B051873C-B3F2-4A93-87B1-B9265DE9F9CA}">
      <dgm:prSet/>
      <dgm:spPr/>
      <dgm:t>
        <a:bodyPr/>
        <a:lstStyle/>
        <a:p>
          <a:endParaRPr lang="it-IT"/>
        </a:p>
      </dgm:t>
    </dgm:pt>
    <dgm:pt modelId="{146A2C12-FF26-41E4-94D7-AD1BECC76EF5}" type="sibTrans" cxnId="{B051873C-B3F2-4A93-87B1-B9265DE9F9CA}">
      <dgm:prSet/>
      <dgm:spPr/>
      <dgm:t>
        <a:bodyPr/>
        <a:lstStyle/>
        <a:p>
          <a:endParaRPr lang="it-IT"/>
        </a:p>
      </dgm:t>
    </dgm:pt>
    <dgm:pt modelId="{4954F5AE-0617-409F-AF60-2CF11B7245FE}">
      <dgm:prSet phldrT="[Testo]" custT="1"/>
      <dgm:spPr/>
      <dgm:t>
        <a:bodyPr/>
        <a:lstStyle/>
        <a:p>
          <a:r>
            <a:rPr lang="it-IT" sz="3200" kern="1200" smtClean="0"/>
            <a:t>CONDIVISIONE</a:t>
          </a:r>
          <a:endParaRPr lang="it-IT" sz="3200" kern="1200" dirty="0">
            <a:latin typeface="AR JULIAN" panose="02000000000000000000" pitchFamily="2" charset="0"/>
            <a:ea typeface="+mn-ea"/>
            <a:cs typeface="+mn-cs"/>
          </a:endParaRPr>
        </a:p>
      </dgm:t>
    </dgm:pt>
    <dgm:pt modelId="{E6FDCA12-146A-48E8-A08A-42AEE97A86B3}" type="parTrans" cxnId="{87F99A41-7170-4071-8191-56AABCD46308}">
      <dgm:prSet/>
      <dgm:spPr/>
      <dgm:t>
        <a:bodyPr/>
        <a:lstStyle/>
        <a:p>
          <a:endParaRPr lang="it-IT"/>
        </a:p>
      </dgm:t>
    </dgm:pt>
    <dgm:pt modelId="{B69864EC-2F54-4EA6-A1B8-17EB994FE615}" type="sibTrans" cxnId="{87F99A41-7170-4071-8191-56AABCD46308}">
      <dgm:prSet/>
      <dgm:spPr/>
      <dgm:t>
        <a:bodyPr/>
        <a:lstStyle/>
        <a:p>
          <a:endParaRPr lang="it-IT"/>
        </a:p>
      </dgm:t>
    </dgm:pt>
    <dgm:pt modelId="{F3F8A18C-905F-4C2A-90CC-10E80A4D0368}">
      <dgm:prSet phldrT="[Testo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 smtClean="0"/>
            <a:t>GRATITUDINE</a:t>
          </a:r>
          <a:endParaRPr lang="it-IT" sz="3200" kern="1200" dirty="0">
            <a:latin typeface="AR JULIAN" panose="02000000000000000000" pitchFamily="2" charset="0"/>
            <a:ea typeface="+mn-ea"/>
            <a:cs typeface="+mn-cs"/>
          </a:endParaRPr>
        </a:p>
      </dgm:t>
    </dgm:pt>
    <dgm:pt modelId="{459F1185-E625-4B8C-B257-1E60AE99647A}" type="parTrans" cxnId="{02778749-B8CA-42CE-AB40-0301E336413C}">
      <dgm:prSet/>
      <dgm:spPr/>
      <dgm:t>
        <a:bodyPr/>
        <a:lstStyle/>
        <a:p>
          <a:endParaRPr lang="it-IT"/>
        </a:p>
      </dgm:t>
    </dgm:pt>
    <dgm:pt modelId="{BA33E093-B5A1-4211-8793-1779D5523F98}" type="sibTrans" cxnId="{02778749-B8CA-42CE-AB40-0301E336413C}">
      <dgm:prSet/>
      <dgm:spPr/>
      <dgm:t>
        <a:bodyPr/>
        <a:lstStyle/>
        <a:p>
          <a:endParaRPr lang="it-IT"/>
        </a:p>
      </dgm:t>
    </dgm:pt>
    <dgm:pt modelId="{CE069E9A-273E-491E-A134-836B1BAF5B84}" type="pres">
      <dgm:prSet presAssocID="{71AB07D3-E121-4110-8308-7BF2657725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371A2F3-EB8F-4D35-ABEA-54F783602B8C}" type="pres">
      <dgm:prSet presAssocID="{B34C1797-A377-4788-BB7C-994524DFDC9F}" presName="linNode" presStyleCnt="0"/>
      <dgm:spPr/>
      <dgm:t>
        <a:bodyPr/>
        <a:lstStyle/>
        <a:p>
          <a:endParaRPr lang="it-IT"/>
        </a:p>
      </dgm:t>
    </dgm:pt>
    <dgm:pt modelId="{44FA2335-F608-4E57-9254-E59B3F058E9A}" type="pres">
      <dgm:prSet presAssocID="{B34C1797-A377-4788-BB7C-994524DFDC9F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EF7427C-14AD-4ECC-8A41-0E2FDFEB327D}" type="pres">
      <dgm:prSet presAssocID="{AFE3CA17-1EED-4A95-A849-1F6E7E8EC791}" presName="sp" presStyleCnt="0"/>
      <dgm:spPr/>
      <dgm:t>
        <a:bodyPr/>
        <a:lstStyle/>
        <a:p>
          <a:endParaRPr lang="it-IT"/>
        </a:p>
      </dgm:t>
    </dgm:pt>
    <dgm:pt modelId="{7EC94327-8E07-46B6-BC8C-CFA1E1DE3A48}" type="pres">
      <dgm:prSet presAssocID="{CC3A9B9D-8A61-4F6F-85F8-40C9D554E299}" presName="linNode" presStyleCnt="0"/>
      <dgm:spPr/>
      <dgm:t>
        <a:bodyPr/>
        <a:lstStyle/>
        <a:p>
          <a:endParaRPr lang="it-IT"/>
        </a:p>
      </dgm:t>
    </dgm:pt>
    <dgm:pt modelId="{97F72EE8-47EE-4C9C-AFC8-42D15C00BE6B}" type="pres">
      <dgm:prSet presAssocID="{CC3A9B9D-8A61-4F6F-85F8-40C9D554E29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AD92E95-9E7A-40BC-9A91-672A89FA362A}" type="pres">
      <dgm:prSet presAssocID="{146A2C12-FF26-41E4-94D7-AD1BECC76EF5}" presName="sp" presStyleCnt="0"/>
      <dgm:spPr/>
      <dgm:t>
        <a:bodyPr/>
        <a:lstStyle/>
        <a:p>
          <a:endParaRPr lang="it-IT"/>
        </a:p>
      </dgm:t>
    </dgm:pt>
    <dgm:pt modelId="{D1703420-BA7F-4BBC-B9E3-4B781E40195D}" type="pres">
      <dgm:prSet presAssocID="{4954F5AE-0617-409F-AF60-2CF11B7245FE}" presName="linNode" presStyleCnt="0"/>
      <dgm:spPr/>
      <dgm:t>
        <a:bodyPr/>
        <a:lstStyle/>
        <a:p>
          <a:endParaRPr lang="it-IT"/>
        </a:p>
      </dgm:t>
    </dgm:pt>
    <dgm:pt modelId="{7797F8DB-6323-4BC6-AE6B-CEB6053692DE}" type="pres">
      <dgm:prSet presAssocID="{4954F5AE-0617-409F-AF60-2CF11B7245FE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BCFF2E-2A8C-4508-A744-F0EEEC642EFB}" type="pres">
      <dgm:prSet presAssocID="{B69864EC-2F54-4EA6-A1B8-17EB994FE615}" presName="sp" presStyleCnt="0"/>
      <dgm:spPr/>
      <dgm:t>
        <a:bodyPr/>
        <a:lstStyle/>
        <a:p>
          <a:endParaRPr lang="it-IT"/>
        </a:p>
      </dgm:t>
    </dgm:pt>
    <dgm:pt modelId="{DE0483D8-D544-4134-B99C-B95DE036F348}" type="pres">
      <dgm:prSet presAssocID="{F3F8A18C-905F-4C2A-90CC-10E80A4D0368}" presName="linNode" presStyleCnt="0"/>
      <dgm:spPr/>
      <dgm:t>
        <a:bodyPr/>
        <a:lstStyle/>
        <a:p>
          <a:endParaRPr lang="it-IT"/>
        </a:p>
      </dgm:t>
    </dgm:pt>
    <dgm:pt modelId="{F99DFE30-2791-43C0-84BE-D1243A989874}" type="pres">
      <dgm:prSet presAssocID="{F3F8A18C-905F-4C2A-90CC-10E80A4D0368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C7038C2-6EEE-4980-BF56-DC42A6B1C5A1}" type="presOf" srcId="{71AB07D3-E121-4110-8308-7BF265772554}" destId="{CE069E9A-273E-491E-A134-836B1BAF5B84}" srcOrd="0" destOrd="0" presId="urn:microsoft.com/office/officeart/2005/8/layout/vList5"/>
    <dgm:cxn modelId="{AC53C896-8A6F-455D-BB40-8E83C74AC4D8}" type="presOf" srcId="{CC3A9B9D-8A61-4F6F-85F8-40C9D554E299}" destId="{97F72EE8-47EE-4C9C-AFC8-42D15C00BE6B}" srcOrd="0" destOrd="0" presId="urn:microsoft.com/office/officeart/2005/8/layout/vList5"/>
    <dgm:cxn modelId="{CE10BAB3-BEB1-4D2A-AC8C-53971347A83A}" type="presOf" srcId="{F3F8A18C-905F-4C2A-90CC-10E80A4D0368}" destId="{F99DFE30-2791-43C0-84BE-D1243A989874}" srcOrd="0" destOrd="0" presId="urn:microsoft.com/office/officeart/2005/8/layout/vList5"/>
    <dgm:cxn modelId="{32ED97EB-5280-4A0A-BF56-5F3642AB7DCF}" type="presOf" srcId="{4954F5AE-0617-409F-AF60-2CF11B7245FE}" destId="{7797F8DB-6323-4BC6-AE6B-CEB6053692DE}" srcOrd="0" destOrd="0" presId="urn:microsoft.com/office/officeart/2005/8/layout/vList5"/>
    <dgm:cxn modelId="{B051873C-B3F2-4A93-87B1-B9265DE9F9CA}" srcId="{71AB07D3-E121-4110-8308-7BF265772554}" destId="{CC3A9B9D-8A61-4F6F-85F8-40C9D554E299}" srcOrd="1" destOrd="0" parTransId="{0D258808-64C4-4133-90E6-B2C19F7BC30A}" sibTransId="{146A2C12-FF26-41E4-94D7-AD1BECC76EF5}"/>
    <dgm:cxn modelId="{91BD01A7-164E-4CED-9E76-6D8BF454999B}" type="presOf" srcId="{B34C1797-A377-4788-BB7C-994524DFDC9F}" destId="{44FA2335-F608-4E57-9254-E59B3F058E9A}" srcOrd="0" destOrd="0" presId="urn:microsoft.com/office/officeart/2005/8/layout/vList5"/>
    <dgm:cxn modelId="{02778749-B8CA-42CE-AB40-0301E336413C}" srcId="{71AB07D3-E121-4110-8308-7BF265772554}" destId="{F3F8A18C-905F-4C2A-90CC-10E80A4D0368}" srcOrd="3" destOrd="0" parTransId="{459F1185-E625-4B8C-B257-1E60AE99647A}" sibTransId="{BA33E093-B5A1-4211-8793-1779D5523F98}"/>
    <dgm:cxn modelId="{F0AADA5E-FD27-4786-A4D4-90FD584A5B11}" srcId="{71AB07D3-E121-4110-8308-7BF265772554}" destId="{B34C1797-A377-4788-BB7C-994524DFDC9F}" srcOrd="0" destOrd="0" parTransId="{4DC5A592-F6BE-49AB-B5E9-E7A1FFF3A932}" sibTransId="{AFE3CA17-1EED-4A95-A849-1F6E7E8EC791}"/>
    <dgm:cxn modelId="{87F99A41-7170-4071-8191-56AABCD46308}" srcId="{71AB07D3-E121-4110-8308-7BF265772554}" destId="{4954F5AE-0617-409F-AF60-2CF11B7245FE}" srcOrd="2" destOrd="0" parTransId="{E6FDCA12-146A-48E8-A08A-42AEE97A86B3}" sibTransId="{B69864EC-2F54-4EA6-A1B8-17EB994FE615}"/>
    <dgm:cxn modelId="{DCEDFB7C-2080-4EF4-A585-D273992969C2}" type="presParOf" srcId="{CE069E9A-273E-491E-A134-836B1BAF5B84}" destId="{8371A2F3-EB8F-4D35-ABEA-54F783602B8C}" srcOrd="0" destOrd="0" presId="urn:microsoft.com/office/officeart/2005/8/layout/vList5"/>
    <dgm:cxn modelId="{666B0AB8-4CDB-4BEB-826E-7B55BA831603}" type="presParOf" srcId="{8371A2F3-EB8F-4D35-ABEA-54F783602B8C}" destId="{44FA2335-F608-4E57-9254-E59B3F058E9A}" srcOrd="0" destOrd="0" presId="urn:microsoft.com/office/officeart/2005/8/layout/vList5"/>
    <dgm:cxn modelId="{E6F71E8D-5C7B-40FD-A1A5-1429D65AFCA4}" type="presParOf" srcId="{CE069E9A-273E-491E-A134-836B1BAF5B84}" destId="{EEF7427C-14AD-4ECC-8A41-0E2FDFEB327D}" srcOrd="1" destOrd="0" presId="urn:microsoft.com/office/officeart/2005/8/layout/vList5"/>
    <dgm:cxn modelId="{B54D8756-8FF4-40C5-97DB-C7FC52B1FC80}" type="presParOf" srcId="{CE069E9A-273E-491E-A134-836B1BAF5B84}" destId="{7EC94327-8E07-46B6-BC8C-CFA1E1DE3A48}" srcOrd="2" destOrd="0" presId="urn:microsoft.com/office/officeart/2005/8/layout/vList5"/>
    <dgm:cxn modelId="{BFAB8F95-AC9F-4872-B2EA-C019E6A4D50E}" type="presParOf" srcId="{7EC94327-8E07-46B6-BC8C-CFA1E1DE3A48}" destId="{97F72EE8-47EE-4C9C-AFC8-42D15C00BE6B}" srcOrd="0" destOrd="0" presId="urn:microsoft.com/office/officeart/2005/8/layout/vList5"/>
    <dgm:cxn modelId="{D76BDD62-BDFC-4BC5-B015-78FB98947BAC}" type="presParOf" srcId="{CE069E9A-273E-491E-A134-836B1BAF5B84}" destId="{1AD92E95-9E7A-40BC-9A91-672A89FA362A}" srcOrd="3" destOrd="0" presId="urn:microsoft.com/office/officeart/2005/8/layout/vList5"/>
    <dgm:cxn modelId="{8C06CB08-B8EE-4FB1-83F0-1327DD805D5B}" type="presParOf" srcId="{CE069E9A-273E-491E-A134-836B1BAF5B84}" destId="{D1703420-BA7F-4BBC-B9E3-4B781E40195D}" srcOrd="4" destOrd="0" presId="urn:microsoft.com/office/officeart/2005/8/layout/vList5"/>
    <dgm:cxn modelId="{6C3FF5A7-C1A0-45DB-AF86-194DD18CAC9E}" type="presParOf" srcId="{D1703420-BA7F-4BBC-B9E3-4B781E40195D}" destId="{7797F8DB-6323-4BC6-AE6B-CEB6053692DE}" srcOrd="0" destOrd="0" presId="urn:microsoft.com/office/officeart/2005/8/layout/vList5"/>
    <dgm:cxn modelId="{B01C150A-4BB6-4343-BC39-2F8DD206F85A}" type="presParOf" srcId="{CE069E9A-273E-491E-A134-836B1BAF5B84}" destId="{B2BCFF2E-2A8C-4508-A744-F0EEEC642EFB}" srcOrd="5" destOrd="0" presId="urn:microsoft.com/office/officeart/2005/8/layout/vList5"/>
    <dgm:cxn modelId="{09B6D115-C45C-4B21-B464-D5D2377A8D65}" type="presParOf" srcId="{CE069E9A-273E-491E-A134-836B1BAF5B84}" destId="{DE0483D8-D544-4134-B99C-B95DE036F348}" srcOrd="6" destOrd="0" presId="urn:microsoft.com/office/officeart/2005/8/layout/vList5"/>
    <dgm:cxn modelId="{830688D8-0E99-4527-A5A0-5D99B129FFB7}" type="presParOf" srcId="{DE0483D8-D544-4134-B99C-B95DE036F348}" destId="{F99DFE30-2791-43C0-84BE-D1243A98987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B53D47-EE61-4481-B803-62F3A6024617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</dgm:pt>
    <dgm:pt modelId="{FD7A5F22-A8D1-45D1-A8C6-4FD139557994}">
      <dgm:prSet phldrT="[Testo]"/>
      <dgm:spPr/>
      <dgm:t>
        <a:bodyPr/>
        <a:lstStyle/>
        <a:p>
          <a:r>
            <a:rPr lang="it-IT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1^ </a:t>
          </a:r>
          <a:r>
            <a:rPr lang="it-IT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FASE</a:t>
          </a:r>
        </a:p>
      </dgm:t>
    </dgm:pt>
    <dgm:pt modelId="{FB652600-DFA7-43F3-94B3-E966702FA671}" type="parTrans" cxnId="{D57D2398-E5B8-41D1-B25B-B8C3502639D2}">
      <dgm:prSet/>
      <dgm:spPr/>
      <dgm:t>
        <a:bodyPr/>
        <a:lstStyle/>
        <a:p>
          <a:endParaRPr lang="it-IT"/>
        </a:p>
      </dgm:t>
    </dgm:pt>
    <dgm:pt modelId="{8C70C24D-75A4-4E7D-A591-3B331BFE6B56}" type="sibTrans" cxnId="{D57D2398-E5B8-41D1-B25B-B8C3502639D2}">
      <dgm:prSet/>
      <dgm:spPr/>
      <dgm:t>
        <a:bodyPr/>
        <a:lstStyle/>
        <a:p>
          <a:endParaRPr lang="it-IT"/>
        </a:p>
      </dgm:t>
    </dgm:pt>
    <dgm:pt modelId="{3CCA9EA4-E42C-4507-B41E-A63467A7AEA6}">
      <dgm:prSet phldrT="[Testo]"/>
      <dgm:spPr/>
      <dgm:t>
        <a:bodyPr/>
        <a:lstStyle/>
        <a:p>
          <a:r>
            <a:rPr lang="it-IT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2^ </a:t>
          </a:r>
          <a:r>
            <a:rPr lang="it-IT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FASE</a:t>
          </a:r>
        </a:p>
      </dgm:t>
    </dgm:pt>
    <dgm:pt modelId="{1F472283-0A35-4B24-B554-3EDA235059A8}" type="parTrans" cxnId="{BBB470B9-3509-48B0-BFC4-5EE0E2324E80}">
      <dgm:prSet/>
      <dgm:spPr/>
      <dgm:t>
        <a:bodyPr/>
        <a:lstStyle/>
        <a:p>
          <a:endParaRPr lang="it-IT"/>
        </a:p>
      </dgm:t>
    </dgm:pt>
    <dgm:pt modelId="{2A604159-93B7-4FFF-955F-7363F6C848C9}" type="sibTrans" cxnId="{BBB470B9-3509-48B0-BFC4-5EE0E2324E80}">
      <dgm:prSet/>
      <dgm:spPr/>
      <dgm:t>
        <a:bodyPr/>
        <a:lstStyle/>
        <a:p>
          <a:endParaRPr lang="it-IT"/>
        </a:p>
      </dgm:t>
    </dgm:pt>
    <dgm:pt modelId="{FA9FC4B1-BD23-4EC6-A574-53ED3962BE3C}">
      <dgm:prSet phldrT="[Testo]"/>
      <dgm:spPr/>
      <dgm:t>
        <a:bodyPr/>
        <a:lstStyle/>
        <a:p>
          <a:r>
            <a:rPr lang="it-IT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3^ </a:t>
          </a:r>
          <a:r>
            <a:rPr lang="it-IT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FASE</a:t>
          </a:r>
        </a:p>
      </dgm:t>
    </dgm:pt>
    <dgm:pt modelId="{0D8F2BD3-39F6-4F42-94B6-0BA9AAEEDEE3}" type="parTrans" cxnId="{7497563E-49B0-4BBC-BAA1-1D4D4E4CC6BF}">
      <dgm:prSet/>
      <dgm:spPr/>
      <dgm:t>
        <a:bodyPr/>
        <a:lstStyle/>
        <a:p>
          <a:endParaRPr lang="it-IT"/>
        </a:p>
      </dgm:t>
    </dgm:pt>
    <dgm:pt modelId="{E8A8A7D0-A769-471D-B269-8F77ACBAB357}" type="sibTrans" cxnId="{7497563E-49B0-4BBC-BAA1-1D4D4E4CC6BF}">
      <dgm:prSet/>
      <dgm:spPr/>
      <dgm:t>
        <a:bodyPr/>
        <a:lstStyle/>
        <a:p>
          <a:endParaRPr lang="it-IT"/>
        </a:p>
      </dgm:t>
    </dgm:pt>
    <dgm:pt modelId="{A239CCA1-432F-4E8A-80A6-A5B3DFFA5C56}">
      <dgm:prSet phldrT="[Testo]"/>
      <dgm:spPr/>
      <dgm:t>
        <a:bodyPr/>
        <a:lstStyle/>
        <a:p>
          <a:r>
            <a:rPr lang="it-IT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4^ </a:t>
          </a:r>
          <a:r>
            <a:rPr lang="it-IT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FASE</a:t>
          </a:r>
        </a:p>
      </dgm:t>
    </dgm:pt>
    <dgm:pt modelId="{D447B8A3-2B9C-4FAC-A04A-D0EB8DFAFFBD}" type="parTrans" cxnId="{7C8D53BD-3925-4F68-B741-47E20E5ED064}">
      <dgm:prSet/>
      <dgm:spPr/>
      <dgm:t>
        <a:bodyPr/>
        <a:lstStyle/>
        <a:p>
          <a:endParaRPr lang="it-IT"/>
        </a:p>
      </dgm:t>
    </dgm:pt>
    <dgm:pt modelId="{61354EBB-EC3B-41DD-BF85-CF67FCD4E173}" type="sibTrans" cxnId="{7C8D53BD-3925-4F68-B741-47E20E5ED064}">
      <dgm:prSet/>
      <dgm:spPr/>
      <dgm:t>
        <a:bodyPr/>
        <a:lstStyle/>
        <a:p>
          <a:endParaRPr lang="it-IT"/>
        </a:p>
      </dgm:t>
    </dgm:pt>
    <dgm:pt modelId="{186BFE4E-A590-4F28-AF79-A1E069A4DA6A}" type="pres">
      <dgm:prSet presAssocID="{63B53D47-EE61-4481-B803-62F3A6024617}" presName="arrowDiagram" presStyleCnt="0">
        <dgm:presLayoutVars>
          <dgm:chMax val="5"/>
          <dgm:dir/>
          <dgm:resizeHandles val="exact"/>
        </dgm:presLayoutVars>
      </dgm:prSet>
      <dgm:spPr/>
    </dgm:pt>
    <dgm:pt modelId="{8600EF15-7BEB-427C-A20A-A71E52368386}" type="pres">
      <dgm:prSet presAssocID="{63B53D47-EE61-4481-B803-62F3A6024617}" presName="arrow" presStyleLbl="bgShp" presStyleIdx="0" presStyleCnt="1"/>
      <dgm:spPr/>
    </dgm:pt>
    <dgm:pt modelId="{321C5AB6-2E9B-42E4-B1F3-4634AE352DAA}" type="pres">
      <dgm:prSet presAssocID="{63B53D47-EE61-4481-B803-62F3A6024617}" presName="arrowDiagram4" presStyleCnt="0"/>
      <dgm:spPr/>
    </dgm:pt>
    <dgm:pt modelId="{6D96935F-A4FA-4364-BE08-7A33E7861D26}" type="pres">
      <dgm:prSet presAssocID="{FD7A5F22-A8D1-45D1-A8C6-4FD139557994}" presName="bullet4a" presStyleLbl="node1" presStyleIdx="0" presStyleCnt="4"/>
      <dgm:spPr/>
    </dgm:pt>
    <dgm:pt modelId="{57B1A955-B4EC-4FF9-B411-C8AC1A8ED4D9}" type="pres">
      <dgm:prSet presAssocID="{FD7A5F22-A8D1-45D1-A8C6-4FD139557994}" presName="textBox4a" presStyleLbl="revTx" presStyleIdx="0" presStyleCnt="4" custScaleX="133841" custScaleY="47555" custLinFactNeighborX="829" custLinFactNeighborY="-1335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773011-B2E5-48B4-AC2B-D0A73F4DBE97}" type="pres">
      <dgm:prSet presAssocID="{3CCA9EA4-E42C-4507-B41E-A63467A7AEA6}" presName="bullet4b" presStyleLbl="node1" presStyleIdx="1" presStyleCnt="4"/>
      <dgm:spPr/>
    </dgm:pt>
    <dgm:pt modelId="{ADABA338-923F-4547-902F-56EB461E3E46}" type="pres">
      <dgm:prSet presAssocID="{3CCA9EA4-E42C-4507-B41E-A63467A7AEA6}" presName="textBox4b" presStyleLbl="revTx" presStyleIdx="1" presStyleCnt="4" custScaleY="27993" custLinFactNeighborX="-5395" custLinFactNeighborY="-2540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30E676-9D72-4B96-8597-B9B3F6C654E2}" type="pres">
      <dgm:prSet presAssocID="{FA9FC4B1-BD23-4EC6-A574-53ED3962BE3C}" presName="bullet4c" presStyleLbl="node1" presStyleIdx="2" presStyleCnt="4"/>
      <dgm:spPr/>
    </dgm:pt>
    <dgm:pt modelId="{7580927C-EEE6-4779-9630-72C7B37AA884}" type="pres">
      <dgm:prSet presAssocID="{FA9FC4B1-BD23-4EC6-A574-53ED3962BE3C}" presName="textBox4c" presStyleLbl="revTx" presStyleIdx="2" presStyleCnt="4" custScaleY="21781" custLinFactNeighborX="-7300" custLinFactNeighborY="-304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FC8B695-53D0-4B6F-BE04-27C85C85CB07}" type="pres">
      <dgm:prSet presAssocID="{A239CCA1-432F-4E8A-80A6-A5B3DFFA5C56}" presName="bullet4d" presStyleLbl="node1" presStyleIdx="3" presStyleCnt="4"/>
      <dgm:spPr/>
    </dgm:pt>
    <dgm:pt modelId="{27CD440D-A04F-4596-97CA-70A39DB705D7}" type="pres">
      <dgm:prSet presAssocID="{A239CCA1-432F-4E8A-80A6-A5B3DFFA5C56}" presName="textBox4d" presStyleLbl="revTx" presStyleIdx="3" presStyleCnt="4" custScaleX="110527" custScaleY="21187" custLinFactNeighborX="13509" custLinFactNeighborY="-3703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136FCEC-A16A-4BF6-A480-8C7DF73B28ED}" type="presOf" srcId="{3CCA9EA4-E42C-4507-B41E-A63467A7AEA6}" destId="{ADABA338-923F-4547-902F-56EB461E3E46}" srcOrd="0" destOrd="0" presId="urn:microsoft.com/office/officeart/2005/8/layout/arrow2"/>
    <dgm:cxn modelId="{2B05BF56-DA68-4FE6-A88D-40FF106B8302}" type="presOf" srcId="{63B53D47-EE61-4481-B803-62F3A6024617}" destId="{186BFE4E-A590-4F28-AF79-A1E069A4DA6A}" srcOrd="0" destOrd="0" presId="urn:microsoft.com/office/officeart/2005/8/layout/arrow2"/>
    <dgm:cxn modelId="{D57D2398-E5B8-41D1-B25B-B8C3502639D2}" srcId="{63B53D47-EE61-4481-B803-62F3A6024617}" destId="{FD7A5F22-A8D1-45D1-A8C6-4FD139557994}" srcOrd="0" destOrd="0" parTransId="{FB652600-DFA7-43F3-94B3-E966702FA671}" sibTransId="{8C70C24D-75A4-4E7D-A591-3B331BFE6B56}"/>
    <dgm:cxn modelId="{7497563E-49B0-4BBC-BAA1-1D4D4E4CC6BF}" srcId="{63B53D47-EE61-4481-B803-62F3A6024617}" destId="{FA9FC4B1-BD23-4EC6-A574-53ED3962BE3C}" srcOrd="2" destOrd="0" parTransId="{0D8F2BD3-39F6-4F42-94B6-0BA9AAEEDEE3}" sibTransId="{E8A8A7D0-A769-471D-B269-8F77ACBAB357}"/>
    <dgm:cxn modelId="{B632D1E6-0A7B-47F5-9627-0EB9092D664A}" type="presOf" srcId="{FD7A5F22-A8D1-45D1-A8C6-4FD139557994}" destId="{57B1A955-B4EC-4FF9-B411-C8AC1A8ED4D9}" srcOrd="0" destOrd="0" presId="urn:microsoft.com/office/officeart/2005/8/layout/arrow2"/>
    <dgm:cxn modelId="{BBB470B9-3509-48B0-BFC4-5EE0E2324E80}" srcId="{63B53D47-EE61-4481-B803-62F3A6024617}" destId="{3CCA9EA4-E42C-4507-B41E-A63467A7AEA6}" srcOrd="1" destOrd="0" parTransId="{1F472283-0A35-4B24-B554-3EDA235059A8}" sibTransId="{2A604159-93B7-4FFF-955F-7363F6C848C9}"/>
    <dgm:cxn modelId="{7C8D53BD-3925-4F68-B741-47E20E5ED064}" srcId="{63B53D47-EE61-4481-B803-62F3A6024617}" destId="{A239CCA1-432F-4E8A-80A6-A5B3DFFA5C56}" srcOrd="3" destOrd="0" parTransId="{D447B8A3-2B9C-4FAC-A04A-D0EB8DFAFFBD}" sibTransId="{61354EBB-EC3B-41DD-BF85-CF67FCD4E173}"/>
    <dgm:cxn modelId="{8B088E16-364E-43B2-BE72-2960B7BFE23A}" type="presOf" srcId="{A239CCA1-432F-4E8A-80A6-A5B3DFFA5C56}" destId="{27CD440D-A04F-4596-97CA-70A39DB705D7}" srcOrd="0" destOrd="0" presId="urn:microsoft.com/office/officeart/2005/8/layout/arrow2"/>
    <dgm:cxn modelId="{6622F821-D508-4B2A-A9AD-D66656CB8FF2}" type="presOf" srcId="{FA9FC4B1-BD23-4EC6-A574-53ED3962BE3C}" destId="{7580927C-EEE6-4779-9630-72C7B37AA884}" srcOrd="0" destOrd="0" presId="urn:microsoft.com/office/officeart/2005/8/layout/arrow2"/>
    <dgm:cxn modelId="{3D1B5520-CC03-4D2C-8B3D-F144F8933516}" type="presParOf" srcId="{186BFE4E-A590-4F28-AF79-A1E069A4DA6A}" destId="{8600EF15-7BEB-427C-A20A-A71E52368386}" srcOrd="0" destOrd="0" presId="urn:microsoft.com/office/officeart/2005/8/layout/arrow2"/>
    <dgm:cxn modelId="{90EE6C2E-D9FF-484C-9D5D-158C46094C7F}" type="presParOf" srcId="{186BFE4E-A590-4F28-AF79-A1E069A4DA6A}" destId="{321C5AB6-2E9B-42E4-B1F3-4634AE352DAA}" srcOrd="1" destOrd="0" presId="urn:microsoft.com/office/officeart/2005/8/layout/arrow2"/>
    <dgm:cxn modelId="{55BEF5A1-EECA-45ED-8155-6665F1355664}" type="presParOf" srcId="{321C5AB6-2E9B-42E4-B1F3-4634AE352DAA}" destId="{6D96935F-A4FA-4364-BE08-7A33E7861D26}" srcOrd="0" destOrd="0" presId="urn:microsoft.com/office/officeart/2005/8/layout/arrow2"/>
    <dgm:cxn modelId="{28AA510F-0821-4C8D-99AD-FEEEADDC342E}" type="presParOf" srcId="{321C5AB6-2E9B-42E4-B1F3-4634AE352DAA}" destId="{57B1A955-B4EC-4FF9-B411-C8AC1A8ED4D9}" srcOrd="1" destOrd="0" presId="urn:microsoft.com/office/officeart/2005/8/layout/arrow2"/>
    <dgm:cxn modelId="{F0ACBDE8-B49A-443E-B355-5873B1812487}" type="presParOf" srcId="{321C5AB6-2E9B-42E4-B1F3-4634AE352DAA}" destId="{EB773011-B2E5-48B4-AC2B-D0A73F4DBE97}" srcOrd="2" destOrd="0" presId="urn:microsoft.com/office/officeart/2005/8/layout/arrow2"/>
    <dgm:cxn modelId="{9BDE85A3-DAA6-4D2A-82A7-735831ED618D}" type="presParOf" srcId="{321C5AB6-2E9B-42E4-B1F3-4634AE352DAA}" destId="{ADABA338-923F-4547-902F-56EB461E3E46}" srcOrd="3" destOrd="0" presId="urn:microsoft.com/office/officeart/2005/8/layout/arrow2"/>
    <dgm:cxn modelId="{AB37A2D4-1936-4C0B-9E66-DB78067449D5}" type="presParOf" srcId="{321C5AB6-2E9B-42E4-B1F3-4634AE352DAA}" destId="{5830E676-9D72-4B96-8597-B9B3F6C654E2}" srcOrd="4" destOrd="0" presId="urn:microsoft.com/office/officeart/2005/8/layout/arrow2"/>
    <dgm:cxn modelId="{481340B3-43B8-4CB2-9A31-C5A923BFAED1}" type="presParOf" srcId="{321C5AB6-2E9B-42E4-B1F3-4634AE352DAA}" destId="{7580927C-EEE6-4779-9630-72C7B37AA884}" srcOrd="5" destOrd="0" presId="urn:microsoft.com/office/officeart/2005/8/layout/arrow2"/>
    <dgm:cxn modelId="{FCD96B20-C6C5-4356-8F74-3C65AA3AC741}" type="presParOf" srcId="{321C5AB6-2E9B-42E4-B1F3-4634AE352DAA}" destId="{5FC8B695-53D0-4B6F-BE04-27C85C85CB07}" srcOrd="6" destOrd="0" presId="urn:microsoft.com/office/officeart/2005/8/layout/arrow2"/>
    <dgm:cxn modelId="{275D0020-AB66-48E0-97E2-64697387ACB3}" type="presParOf" srcId="{321C5AB6-2E9B-42E4-B1F3-4634AE352DAA}" destId="{27CD440D-A04F-4596-97CA-70A39DB705D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93E4A4-9D47-4B05-9881-FA8767EDD701}" type="doc">
      <dgm:prSet loTypeId="urn:microsoft.com/office/officeart/2008/layout/Pictu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68D81C01-D264-4ABA-A941-BB02C2270843}">
      <dgm:prSet phldrT="[Testo]"/>
      <dgm:spPr/>
      <dgm:t>
        <a:bodyPr/>
        <a:lstStyle/>
        <a:p>
          <a:r>
            <a:rPr lang="it-IT" b="1" dirty="0"/>
            <a:t>SHEMÀ</a:t>
          </a:r>
          <a:r>
            <a:rPr lang="it-IT" dirty="0"/>
            <a:t> </a:t>
          </a:r>
        </a:p>
        <a:p>
          <a:r>
            <a:rPr lang="it-IT" dirty="0"/>
            <a:t>Esperienze di ascolto della Parola di Dio per ragazzi</a:t>
          </a:r>
        </a:p>
      </dgm:t>
    </dgm:pt>
    <dgm:pt modelId="{FA5EAD83-4F02-408D-A875-86419D12BD08}" type="parTrans" cxnId="{4FE913E9-FE8D-42E2-AD0D-042DCE6E2B4F}">
      <dgm:prSet/>
      <dgm:spPr/>
      <dgm:t>
        <a:bodyPr/>
        <a:lstStyle/>
        <a:p>
          <a:endParaRPr lang="it-IT"/>
        </a:p>
      </dgm:t>
    </dgm:pt>
    <dgm:pt modelId="{C8804BA0-5387-465B-A429-D2435B09A9F5}" type="sibTrans" cxnId="{4FE913E9-FE8D-42E2-AD0D-042DCE6E2B4F}">
      <dgm:prSet/>
      <dgm:spPr/>
      <dgm:t>
        <a:bodyPr/>
        <a:lstStyle/>
        <a:p>
          <a:endParaRPr lang="it-IT"/>
        </a:p>
      </dgm:t>
    </dgm:pt>
    <dgm:pt modelId="{9EF3C9FB-8954-4669-8C62-BC570533C948}">
      <dgm:prSet/>
      <dgm:spPr/>
      <dgm:t>
        <a:bodyPr/>
        <a:lstStyle/>
        <a:p>
          <a:r>
            <a:rPr lang="it-IT" b="1" dirty="0"/>
            <a:t>Betania (Lectio divina</a:t>
          </a:r>
          <a:r>
            <a:rPr lang="it-IT" b="1"/>
            <a:t>)</a:t>
          </a:r>
          <a:r>
            <a:rPr lang="it-IT"/>
            <a:t> </a:t>
          </a:r>
          <a:r>
            <a:rPr lang="it-IT" smtClean="0"/>
            <a:t/>
          </a:r>
          <a:br>
            <a:rPr lang="it-IT" smtClean="0"/>
          </a:br>
          <a:r>
            <a:rPr lang="it-IT" smtClean="0"/>
            <a:t>«</a:t>
          </a:r>
          <a:r>
            <a:rPr lang="it-IT" dirty="0" smtClean="0"/>
            <a:t>Nel cantiere della carità» (</a:t>
          </a:r>
          <a:r>
            <a:rPr lang="it-IT" i="1" dirty="0" smtClean="0"/>
            <a:t>Mt</a:t>
          </a:r>
          <a:r>
            <a:rPr lang="it-IT" dirty="0" smtClean="0"/>
            <a:t> 25,31-46)</a:t>
          </a:r>
          <a:endParaRPr lang="it-IT" dirty="0"/>
        </a:p>
      </dgm:t>
    </dgm:pt>
    <dgm:pt modelId="{03A22450-5CD2-4E80-AAA7-1BD825502235}" type="parTrans" cxnId="{91B7CD68-0D7C-444D-BB1C-EDFD4B1E7822}">
      <dgm:prSet/>
      <dgm:spPr/>
      <dgm:t>
        <a:bodyPr/>
        <a:lstStyle/>
        <a:p>
          <a:endParaRPr lang="it-IT"/>
        </a:p>
      </dgm:t>
    </dgm:pt>
    <dgm:pt modelId="{B5409E77-1955-4517-9FA9-BDBEB7B4786A}" type="sibTrans" cxnId="{91B7CD68-0D7C-444D-BB1C-EDFD4B1E7822}">
      <dgm:prSet/>
      <dgm:spPr/>
      <dgm:t>
        <a:bodyPr/>
        <a:lstStyle/>
        <a:p>
          <a:endParaRPr lang="it-IT"/>
        </a:p>
      </dgm:t>
    </dgm:pt>
    <dgm:pt modelId="{DAC89511-8D4B-4CE0-8398-C5B05D065F8C}">
      <dgm:prSet phldrT="[Testo]"/>
      <dgm:spPr/>
      <dgm:t>
        <a:bodyPr/>
        <a:lstStyle/>
        <a:p>
          <a:r>
            <a:rPr lang="it-IT" b="1" dirty="0"/>
            <a:t>Al Pozzo di </a:t>
          </a:r>
          <a:r>
            <a:rPr lang="it-IT" b="1" dirty="0" err="1"/>
            <a:t>Sicar</a:t>
          </a:r>
          <a:r>
            <a:rPr lang="it-IT" b="1" dirty="0"/>
            <a:t> (Ritiro spirituale di Avvento)</a:t>
          </a:r>
          <a:r>
            <a:rPr lang="it-IT" dirty="0"/>
            <a:t> </a:t>
          </a:r>
          <a:r>
            <a:rPr lang="it-IT" b="1" dirty="0" smtClean="0"/>
            <a:t>«</a:t>
          </a:r>
          <a:r>
            <a:rPr lang="it-IT" dirty="0" smtClean="0"/>
            <a:t>Accendi l’attesa</a:t>
          </a:r>
          <a:r>
            <a:rPr lang="it-IT" b="1" dirty="0" smtClean="0"/>
            <a:t>» </a:t>
          </a:r>
          <a:r>
            <a:rPr lang="it-IT" dirty="0" smtClean="0"/>
            <a:t>(</a:t>
          </a:r>
          <a:r>
            <a:rPr lang="it-IT" i="1" dirty="0" smtClean="0"/>
            <a:t>Lc</a:t>
          </a:r>
          <a:r>
            <a:rPr lang="it-IT" dirty="0" smtClean="0"/>
            <a:t> 2,22-39)</a:t>
          </a:r>
          <a:endParaRPr lang="it-IT" dirty="0"/>
        </a:p>
      </dgm:t>
    </dgm:pt>
    <dgm:pt modelId="{F422922D-DD41-48EA-82A7-C8C70F17D734}" type="sibTrans" cxnId="{36CD5BF6-2560-4C22-A6E8-AF321AA7D46D}">
      <dgm:prSet/>
      <dgm:spPr/>
      <dgm:t>
        <a:bodyPr/>
        <a:lstStyle/>
        <a:p>
          <a:endParaRPr lang="it-IT"/>
        </a:p>
      </dgm:t>
    </dgm:pt>
    <dgm:pt modelId="{F75C0083-8421-4A26-8AD1-763F8AD8486F}" type="parTrans" cxnId="{36CD5BF6-2560-4C22-A6E8-AF321AA7D46D}">
      <dgm:prSet/>
      <dgm:spPr/>
      <dgm:t>
        <a:bodyPr/>
        <a:lstStyle/>
        <a:p>
          <a:endParaRPr lang="it-IT"/>
        </a:p>
      </dgm:t>
    </dgm:pt>
    <dgm:pt modelId="{8478C9DA-40D2-4948-BD5D-41C70D43553E}">
      <dgm:prSet phldrT="[Testo]"/>
      <dgm:spPr/>
      <dgm:t>
        <a:bodyPr/>
        <a:lstStyle/>
        <a:p>
          <a:r>
            <a:rPr lang="it-IT" b="1" dirty="0" err="1"/>
            <a:t>Tabor</a:t>
          </a:r>
          <a:r>
            <a:rPr lang="it-IT" b="1" dirty="0"/>
            <a:t> (Week-end di spiritualità di Quaresima)</a:t>
          </a:r>
          <a:r>
            <a:rPr lang="it-IT" dirty="0"/>
            <a:t> </a:t>
          </a:r>
          <a:r>
            <a:rPr lang="it-IT" b="1" dirty="0" smtClean="0"/>
            <a:t>«</a:t>
          </a:r>
          <a:r>
            <a:rPr lang="it-IT" dirty="0" smtClean="0"/>
            <a:t>Per le strade con Te</a:t>
          </a:r>
          <a:r>
            <a:rPr lang="it-IT" b="1" dirty="0" smtClean="0"/>
            <a:t>» </a:t>
          </a:r>
          <a:r>
            <a:rPr lang="it-IT" dirty="0" smtClean="0"/>
            <a:t>(</a:t>
          </a:r>
          <a:r>
            <a:rPr lang="it-IT" i="1" dirty="0" smtClean="0"/>
            <a:t>Mt</a:t>
          </a:r>
          <a:r>
            <a:rPr lang="it-IT" dirty="0" smtClean="0"/>
            <a:t> 26,69-75)</a:t>
          </a:r>
          <a:endParaRPr lang="it-IT" dirty="0"/>
        </a:p>
      </dgm:t>
    </dgm:pt>
    <dgm:pt modelId="{3CA68A1B-3EF9-4D4E-A74B-51528A137A70}" type="parTrans" cxnId="{560B22B9-6962-4BA0-981F-AA5737BCB6DE}">
      <dgm:prSet/>
      <dgm:spPr/>
      <dgm:t>
        <a:bodyPr/>
        <a:lstStyle/>
        <a:p>
          <a:endParaRPr lang="it-IT"/>
        </a:p>
      </dgm:t>
    </dgm:pt>
    <dgm:pt modelId="{9F9AA410-6DD8-41EB-A4A1-7DC5D3E6693F}" type="sibTrans" cxnId="{560B22B9-6962-4BA0-981F-AA5737BCB6DE}">
      <dgm:prSet/>
      <dgm:spPr/>
      <dgm:t>
        <a:bodyPr/>
        <a:lstStyle/>
        <a:p>
          <a:endParaRPr lang="it-IT"/>
        </a:p>
      </dgm:t>
    </dgm:pt>
    <dgm:pt modelId="{4DCB0109-7D57-4997-B16E-35AED9A204A3}" type="pres">
      <dgm:prSet presAssocID="{C093E4A4-9D47-4B05-9881-FA8767EDD70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90F024E0-B447-4386-BF39-9E2F51C24B7A}" type="pres">
      <dgm:prSet presAssocID="{68D81C01-D264-4ABA-A941-BB02C2270843}" presName="root" presStyleCnt="0">
        <dgm:presLayoutVars>
          <dgm:chMax/>
          <dgm:chPref val="4"/>
        </dgm:presLayoutVars>
      </dgm:prSet>
      <dgm:spPr/>
    </dgm:pt>
    <dgm:pt modelId="{C4CE0ED0-7A38-40D1-A82B-B84062A3A9EF}" type="pres">
      <dgm:prSet presAssocID="{68D81C01-D264-4ABA-A941-BB02C2270843}" presName="rootComposite" presStyleCnt="0">
        <dgm:presLayoutVars/>
      </dgm:prSet>
      <dgm:spPr/>
    </dgm:pt>
    <dgm:pt modelId="{7651C9B9-3DD5-44BB-B629-1DD701E3F488}" type="pres">
      <dgm:prSet presAssocID="{68D81C01-D264-4ABA-A941-BB02C2270843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it-IT"/>
        </a:p>
      </dgm:t>
    </dgm:pt>
    <dgm:pt modelId="{D22AB65D-C6D6-4943-868F-4F10EDBCCC3F}" type="pres">
      <dgm:prSet presAssocID="{68D81C01-D264-4ABA-A941-BB02C2270843}" presName="childShape" presStyleCnt="0">
        <dgm:presLayoutVars>
          <dgm:chMax val="0"/>
          <dgm:chPref val="0"/>
        </dgm:presLayoutVars>
      </dgm:prSet>
      <dgm:spPr/>
    </dgm:pt>
    <dgm:pt modelId="{B4241F48-B99C-410B-A423-9F8F902677A4}" type="pres">
      <dgm:prSet presAssocID="{9EF3C9FB-8954-4669-8C62-BC570533C948}" presName="childComposite" presStyleCnt="0">
        <dgm:presLayoutVars>
          <dgm:chMax val="0"/>
          <dgm:chPref val="0"/>
        </dgm:presLayoutVars>
      </dgm:prSet>
      <dgm:spPr/>
    </dgm:pt>
    <dgm:pt modelId="{E812D436-29E6-48BA-AB36-2D80F121B619}" type="pres">
      <dgm:prSet presAssocID="{9EF3C9FB-8954-4669-8C62-BC570533C948}" presName="Image" presStyleLbl="node1" presStyleIdx="0" presStyleCnt="3"/>
      <dgm:spPr>
        <a:blipFill rotWithShape="1">
          <a:blip xmlns:r="http://schemas.openxmlformats.org/officeDocument/2006/relationships" r:embed="rId1">
            <a:alphaModFix/>
          </a:blip>
          <a:srcRect/>
          <a:stretch>
            <a:fillRect t="-8000" b="-8000"/>
          </a:stretch>
        </a:blipFill>
      </dgm:spPr>
    </dgm:pt>
    <dgm:pt modelId="{9F35C084-67E3-4299-AB6A-B65B282F5CF5}" type="pres">
      <dgm:prSet presAssocID="{9EF3C9FB-8954-4669-8C62-BC570533C948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BD36FEF-121B-4C85-9D56-2BCA3037A8B3}" type="pres">
      <dgm:prSet presAssocID="{DAC89511-8D4B-4CE0-8398-C5B05D065F8C}" presName="childComposite" presStyleCnt="0">
        <dgm:presLayoutVars>
          <dgm:chMax val="0"/>
          <dgm:chPref val="0"/>
        </dgm:presLayoutVars>
      </dgm:prSet>
      <dgm:spPr/>
    </dgm:pt>
    <dgm:pt modelId="{99E716A6-E114-48C1-A573-BE37EAE79CB0}" type="pres">
      <dgm:prSet presAssocID="{DAC89511-8D4B-4CE0-8398-C5B05D065F8C}" presName="Image" presStyleLbl="node1" presStyleIdx="1" presStyleCnt="3"/>
      <dgm:spPr>
        <a:blipFill rotWithShape="1">
          <a:blip xmlns:r="http://schemas.openxmlformats.org/officeDocument/2006/relationships" r:embed="rId2">
            <a:alphaModFix/>
          </a:blip>
          <a:srcRect/>
          <a:stretch>
            <a:fillRect l="-3000" r="-3000"/>
          </a:stretch>
        </a:blipFill>
      </dgm:spPr>
    </dgm:pt>
    <dgm:pt modelId="{D1A86AD4-2D5E-4053-BC2E-67CE3F678C03}" type="pres">
      <dgm:prSet presAssocID="{DAC89511-8D4B-4CE0-8398-C5B05D065F8C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97F5A1-C35B-4DAB-A3DF-0B5003700DED}" type="pres">
      <dgm:prSet presAssocID="{8478C9DA-40D2-4948-BD5D-41C70D43553E}" presName="childComposite" presStyleCnt="0">
        <dgm:presLayoutVars>
          <dgm:chMax val="0"/>
          <dgm:chPref val="0"/>
        </dgm:presLayoutVars>
      </dgm:prSet>
      <dgm:spPr/>
    </dgm:pt>
    <dgm:pt modelId="{3F3A2657-D9D6-4B72-B984-CCF4F83B60CE}" type="pres">
      <dgm:prSet presAssocID="{8478C9DA-40D2-4948-BD5D-41C70D43553E}" presName="Image" presStyleLbl="node1" presStyleIdx="2" presStyleCnt="3"/>
      <dgm:spPr>
        <a:blipFill rotWithShape="1">
          <a:blip xmlns:r="http://schemas.openxmlformats.org/officeDocument/2006/relationships" r:embed="rId3">
            <a:alphaModFix/>
          </a:blip>
          <a:srcRect/>
          <a:stretch>
            <a:fillRect l="-20000" r="-20000"/>
          </a:stretch>
        </a:blipFill>
      </dgm:spPr>
    </dgm:pt>
    <dgm:pt modelId="{FB1F2712-4574-4DF4-8D6A-DA3388E9EEFD}" type="pres">
      <dgm:prSet presAssocID="{8478C9DA-40D2-4948-BD5D-41C70D43553E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1B7CD68-0D7C-444D-BB1C-EDFD4B1E7822}" srcId="{68D81C01-D264-4ABA-A941-BB02C2270843}" destId="{9EF3C9FB-8954-4669-8C62-BC570533C948}" srcOrd="0" destOrd="0" parTransId="{03A22450-5CD2-4E80-AAA7-1BD825502235}" sibTransId="{B5409E77-1955-4517-9FA9-BDBEB7B4786A}"/>
    <dgm:cxn modelId="{36CD5BF6-2560-4C22-A6E8-AF321AA7D46D}" srcId="{68D81C01-D264-4ABA-A941-BB02C2270843}" destId="{DAC89511-8D4B-4CE0-8398-C5B05D065F8C}" srcOrd="1" destOrd="0" parTransId="{F75C0083-8421-4A26-8AD1-763F8AD8486F}" sibTransId="{F422922D-DD41-48EA-82A7-C8C70F17D734}"/>
    <dgm:cxn modelId="{6AC13661-4646-4900-B0B0-8AA6BC3EA36C}" type="presOf" srcId="{C093E4A4-9D47-4B05-9881-FA8767EDD701}" destId="{4DCB0109-7D57-4997-B16E-35AED9A204A3}" srcOrd="0" destOrd="0" presId="urn:microsoft.com/office/officeart/2008/layout/PictureAccentList"/>
    <dgm:cxn modelId="{8CB6FAD1-4CAA-48D9-9FD6-0B6303AE0C83}" type="presOf" srcId="{DAC89511-8D4B-4CE0-8398-C5B05D065F8C}" destId="{D1A86AD4-2D5E-4053-BC2E-67CE3F678C03}" srcOrd="0" destOrd="0" presId="urn:microsoft.com/office/officeart/2008/layout/PictureAccentList"/>
    <dgm:cxn modelId="{12B656E2-D671-4739-9217-0FECB78617A6}" type="presOf" srcId="{8478C9DA-40D2-4948-BD5D-41C70D43553E}" destId="{FB1F2712-4574-4DF4-8D6A-DA3388E9EEFD}" srcOrd="0" destOrd="0" presId="urn:microsoft.com/office/officeart/2008/layout/PictureAccentList"/>
    <dgm:cxn modelId="{083B04D9-A252-4D0C-A37F-1B35F53FA6BB}" type="presOf" srcId="{68D81C01-D264-4ABA-A941-BB02C2270843}" destId="{7651C9B9-3DD5-44BB-B629-1DD701E3F488}" srcOrd="0" destOrd="0" presId="urn:microsoft.com/office/officeart/2008/layout/PictureAccentList"/>
    <dgm:cxn modelId="{4FE913E9-FE8D-42E2-AD0D-042DCE6E2B4F}" srcId="{C093E4A4-9D47-4B05-9881-FA8767EDD701}" destId="{68D81C01-D264-4ABA-A941-BB02C2270843}" srcOrd="0" destOrd="0" parTransId="{FA5EAD83-4F02-408D-A875-86419D12BD08}" sibTransId="{C8804BA0-5387-465B-A429-D2435B09A9F5}"/>
    <dgm:cxn modelId="{617638BD-945D-443C-9498-6A8B39CA809D}" type="presOf" srcId="{9EF3C9FB-8954-4669-8C62-BC570533C948}" destId="{9F35C084-67E3-4299-AB6A-B65B282F5CF5}" srcOrd="0" destOrd="0" presId="urn:microsoft.com/office/officeart/2008/layout/PictureAccentList"/>
    <dgm:cxn modelId="{560B22B9-6962-4BA0-981F-AA5737BCB6DE}" srcId="{68D81C01-D264-4ABA-A941-BB02C2270843}" destId="{8478C9DA-40D2-4948-BD5D-41C70D43553E}" srcOrd="2" destOrd="0" parTransId="{3CA68A1B-3EF9-4D4E-A74B-51528A137A70}" sibTransId="{9F9AA410-6DD8-41EB-A4A1-7DC5D3E6693F}"/>
    <dgm:cxn modelId="{D08EB80D-21CD-4F99-AD7F-DC00A5F96E8B}" type="presParOf" srcId="{4DCB0109-7D57-4997-B16E-35AED9A204A3}" destId="{90F024E0-B447-4386-BF39-9E2F51C24B7A}" srcOrd="0" destOrd="0" presId="urn:microsoft.com/office/officeart/2008/layout/PictureAccentList"/>
    <dgm:cxn modelId="{90B1CC7F-8640-4A0E-8AD7-D59ADE02321D}" type="presParOf" srcId="{90F024E0-B447-4386-BF39-9E2F51C24B7A}" destId="{C4CE0ED0-7A38-40D1-A82B-B84062A3A9EF}" srcOrd="0" destOrd="0" presId="urn:microsoft.com/office/officeart/2008/layout/PictureAccentList"/>
    <dgm:cxn modelId="{AA931AD6-7CE6-41C3-BDEC-FB2B52A6C7C1}" type="presParOf" srcId="{C4CE0ED0-7A38-40D1-A82B-B84062A3A9EF}" destId="{7651C9B9-3DD5-44BB-B629-1DD701E3F488}" srcOrd="0" destOrd="0" presId="urn:microsoft.com/office/officeart/2008/layout/PictureAccentList"/>
    <dgm:cxn modelId="{184E20C3-E520-4B56-AC59-1D709D247522}" type="presParOf" srcId="{90F024E0-B447-4386-BF39-9E2F51C24B7A}" destId="{D22AB65D-C6D6-4943-868F-4F10EDBCCC3F}" srcOrd="1" destOrd="0" presId="urn:microsoft.com/office/officeart/2008/layout/PictureAccentList"/>
    <dgm:cxn modelId="{92D990B7-27F0-44B1-91C9-6E1B76A5BD8D}" type="presParOf" srcId="{D22AB65D-C6D6-4943-868F-4F10EDBCCC3F}" destId="{B4241F48-B99C-410B-A423-9F8F902677A4}" srcOrd="0" destOrd="0" presId="urn:microsoft.com/office/officeart/2008/layout/PictureAccentList"/>
    <dgm:cxn modelId="{90DD56F6-CA6C-406D-8283-0715DB1D8595}" type="presParOf" srcId="{B4241F48-B99C-410B-A423-9F8F902677A4}" destId="{E812D436-29E6-48BA-AB36-2D80F121B619}" srcOrd="0" destOrd="0" presId="urn:microsoft.com/office/officeart/2008/layout/PictureAccentList"/>
    <dgm:cxn modelId="{D4824951-5A6F-4DF1-9F63-019F771468DD}" type="presParOf" srcId="{B4241F48-B99C-410B-A423-9F8F902677A4}" destId="{9F35C084-67E3-4299-AB6A-B65B282F5CF5}" srcOrd="1" destOrd="0" presId="urn:microsoft.com/office/officeart/2008/layout/PictureAccentList"/>
    <dgm:cxn modelId="{97C50AF3-1AAE-4055-B7ED-19D9E047DF6F}" type="presParOf" srcId="{D22AB65D-C6D6-4943-868F-4F10EDBCCC3F}" destId="{6BD36FEF-121B-4C85-9D56-2BCA3037A8B3}" srcOrd="1" destOrd="0" presId="urn:microsoft.com/office/officeart/2008/layout/PictureAccentList"/>
    <dgm:cxn modelId="{C36A6C4E-54D4-4EF7-ADE7-3DA329FDA58B}" type="presParOf" srcId="{6BD36FEF-121B-4C85-9D56-2BCA3037A8B3}" destId="{99E716A6-E114-48C1-A573-BE37EAE79CB0}" srcOrd="0" destOrd="0" presId="urn:microsoft.com/office/officeart/2008/layout/PictureAccentList"/>
    <dgm:cxn modelId="{4D4D2F1F-E804-4B27-B16E-FB1B53114D76}" type="presParOf" srcId="{6BD36FEF-121B-4C85-9D56-2BCA3037A8B3}" destId="{D1A86AD4-2D5E-4053-BC2E-67CE3F678C03}" srcOrd="1" destOrd="0" presId="urn:microsoft.com/office/officeart/2008/layout/PictureAccentList"/>
    <dgm:cxn modelId="{C1977F51-EAEB-4604-BAE5-AFE55A585E69}" type="presParOf" srcId="{D22AB65D-C6D6-4943-868F-4F10EDBCCC3F}" destId="{5697F5A1-C35B-4DAB-A3DF-0B5003700DED}" srcOrd="2" destOrd="0" presId="urn:microsoft.com/office/officeart/2008/layout/PictureAccentList"/>
    <dgm:cxn modelId="{DC850A60-1DF1-41F7-AEA0-CB6F6C628195}" type="presParOf" srcId="{5697F5A1-C35B-4DAB-A3DF-0B5003700DED}" destId="{3F3A2657-D9D6-4B72-B984-CCF4F83B60CE}" srcOrd="0" destOrd="0" presId="urn:microsoft.com/office/officeart/2008/layout/PictureAccentList"/>
    <dgm:cxn modelId="{3E642E3A-D245-4DA6-9974-37642B062BFD}" type="presParOf" srcId="{5697F5A1-C35B-4DAB-A3DF-0B5003700DED}" destId="{FB1F2712-4574-4DF4-8D6A-DA3388E9EEF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EB1F0-72A8-4910-9A6E-C0BCB064F957}">
      <dsp:nvSpPr>
        <dsp:cNvPr id="0" name=""/>
        <dsp:cNvSpPr/>
      </dsp:nvSpPr>
      <dsp:spPr>
        <a:xfrm>
          <a:off x="4539607" y="337166"/>
          <a:ext cx="3143249" cy="204311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>
              <a:latin typeface="AR ESSENCE" panose="02000000000000000000" pitchFamily="2" charset="0"/>
            </a:rPr>
            <a:t>A) dalla REALTA’ DEI RAGAZZI</a:t>
          </a:r>
        </a:p>
      </dsp:txBody>
      <dsp:txXfrm>
        <a:off x="4639344" y="436903"/>
        <a:ext cx="2943775" cy="1843638"/>
      </dsp:txXfrm>
    </dsp:sp>
    <dsp:sp modelId="{D1ED0EF2-AE49-48BE-93B5-65ED26ECB838}">
      <dsp:nvSpPr>
        <dsp:cNvPr id="0" name=""/>
        <dsp:cNvSpPr/>
      </dsp:nvSpPr>
      <dsp:spPr>
        <a:xfrm>
          <a:off x="3347607" y="1436668"/>
          <a:ext cx="5455498" cy="5455498"/>
        </a:xfrm>
        <a:custGeom>
          <a:avLst/>
          <a:gdLst/>
          <a:ahLst/>
          <a:cxnLst/>
          <a:rect l="0" t="0" r="0" b="0"/>
          <a:pathLst>
            <a:path>
              <a:moveTo>
                <a:pt x="4697427" y="840692"/>
              </a:moveTo>
              <a:arcTo wR="2727749" hR="2727749" stAng="18973635" swAng="1929845"/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F2B66E-6B76-4941-B8F0-AF272198866E}">
      <dsp:nvSpPr>
        <dsp:cNvPr id="0" name=""/>
        <dsp:cNvSpPr/>
      </dsp:nvSpPr>
      <dsp:spPr>
        <a:xfrm>
          <a:off x="6886675" y="4093501"/>
          <a:ext cx="3143249" cy="2043112"/>
        </a:xfrm>
        <a:prstGeom prst="roundRect">
          <a:avLst/>
        </a:prstGeom>
        <a:solidFill>
          <a:srgbClr val="9AF2A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>
              <a:latin typeface="AR ESSENCE" panose="02000000000000000000" pitchFamily="2" charset="0"/>
            </a:rPr>
            <a:t>B) nel cammino della </a:t>
          </a:r>
          <a:r>
            <a:rPr lang="it-IT" sz="2800" kern="1200" dirty="0" smtClean="0">
              <a:latin typeface="AR ESSENCE" panose="02000000000000000000" pitchFamily="2" charset="0"/>
            </a:rPr>
            <a:t>CHIESA </a:t>
          </a:r>
          <a:br>
            <a:rPr lang="it-IT" sz="2800" kern="1200" dirty="0" smtClean="0">
              <a:latin typeface="AR ESSENCE" panose="02000000000000000000" pitchFamily="2" charset="0"/>
            </a:rPr>
          </a:br>
          <a:r>
            <a:rPr lang="it-IT" sz="1800" kern="1200" dirty="0" smtClean="0"/>
            <a:t>(vita della comunità cristiana e anno liturgico)</a:t>
          </a:r>
          <a:r>
            <a:rPr lang="it-IT" sz="1800" kern="1200" dirty="0" smtClean="0">
              <a:latin typeface="AR ESSENCE" panose="02000000000000000000" pitchFamily="2" charset="0"/>
            </a:rPr>
            <a:t> </a:t>
          </a:r>
          <a:endParaRPr lang="it-IT" sz="2800" kern="1200" dirty="0">
            <a:latin typeface="AR ESSENCE" panose="02000000000000000000" pitchFamily="2" charset="0"/>
          </a:endParaRPr>
        </a:p>
      </dsp:txBody>
      <dsp:txXfrm>
        <a:off x="6986412" y="4193238"/>
        <a:ext cx="2943775" cy="1843638"/>
      </dsp:txXfrm>
    </dsp:sp>
    <dsp:sp modelId="{A05C63D9-6C84-4C48-9F7E-6AA6F99DC1AB}">
      <dsp:nvSpPr>
        <dsp:cNvPr id="0" name=""/>
        <dsp:cNvSpPr/>
      </dsp:nvSpPr>
      <dsp:spPr>
        <a:xfrm>
          <a:off x="3368250" y="1023433"/>
          <a:ext cx="5455498" cy="5455498"/>
        </a:xfrm>
        <a:custGeom>
          <a:avLst/>
          <a:gdLst/>
          <a:ahLst/>
          <a:cxnLst/>
          <a:rect l="0" t="0" r="0" b="0"/>
          <a:pathLst>
            <a:path>
              <a:moveTo>
                <a:pt x="3566040" y="5323492"/>
              </a:moveTo>
              <a:arcTo wR="2727749" hR="2727749" stAng="4326133" swAng="2147733"/>
            </a:path>
          </a:pathLst>
        </a:custGeom>
        <a:noFill/>
        <a:ln w="38100" cap="flat" cmpd="sng" algn="ctr">
          <a:solidFill>
            <a:srgbClr val="00B05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00245E-A6C2-4A8C-AB38-4155F9891E69}">
      <dsp:nvSpPr>
        <dsp:cNvPr id="0" name=""/>
        <dsp:cNvSpPr/>
      </dsp:nvSpPr>
      <dsp:spPr>
        <a:xfrm>
          <a:off x="2162074" y="4093501"/>
          <a:ext cx="3143249" cy="2043112"/>
        </a:xfrm>
        <a:prstGeom prst="roundRect">
          <a:avLst/>
        </a:prstGeom>
        <a:solidFill>
          <a:srgbClr val="AEC9E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>
              <a:latin typeface="AR ESSENCE" panose="02000000000000000000" pitchFamily="2" charset="0"/>
            </a:rPr>
            <a:t>C) nel cammino della</a:t>
          </a:r>
          <a:br>
            <a:rPr lang="it-IT" sz="2800" kern="1200" dirty="0">
              <a:latin typeface="AR ESSENCE" panose="02000000000000000000" pitchFamily="2" charset="0"/>
            </a:rPr>
          </a:br>
          <a:r>
            <a:rPr lang="it-IT" sz="2800" kern="1200" dirty="0" smtClean="0">
              <a:latin typeface="AR ESSENCE" panose="02000000000000000000" pitchFamily="2" charset="0"/>
            </a:rPr>
            <a:t>ASSOCIAZIONE </a:t>
          </a:r>
          <a:r>
            <a:rPr lang="it-IT" sz="1800" kern="1200" dirty="0" smtClean="0"/>
            <a:t>(orientamenti triennali)</a:t>
          </a:r>
          <a:r>
            <a:rPr lang="it-IT" sz="1800" kern="1200" dirty="0" smtClean="0">
              <a:latin typeface="AR ESSENCE" panose="02000000000000000000" pitchFamily="2" charset="0"/>
            </a:rPr>
            <a:t> </a:t>
          </a:r>
          <a:endParaRPr lang="it-IT" sz="2800" kern="1200" dirty="0">
            <a:latin typeface="AR ESSENCE" panose="02000000000000000000" pitchFamily="2" charset="0"/>
          </a:endParaRPr>
        </a:p>
      </dsp:txBody>
      <dsp:txXfrm>
        <a:off x="2261811" y="4193238"/>
        <a:ext cx="2943775" cy="1843638"/>
      </dsp:txXfrm>
    </dsp:sp>
    <dsp:sp modelId="{5F2022B5-C181-49FB-BD79-C230555248F3}">
      <dsp:nvSpPr>
        <dsp:cNvPr id="0" name=""/>
        <dsp:cNvSpPr/>
      </dsp:nvSpPr>
      <dsp:spPr>
        <a:xfrm>
          <a:off x="3389012" y="1431943"/>
          <a:ext cx="5455498" cy="5455498"/>
        </a:xfrm>
        <a:custGeom>
          <a:avLst/>
          <a:gdLst/>
          <a:ahLst/>
          <a:cxnLst/>
          <a:rect l="0" t="0" r="0" b="0"/>
          <a:pathLst>
            <a:path>
              <a:moveTo>
                <a:pt x="56364" y="2176098"/>
              </a:moveTo>
              <a:arcTo wR="2727749" hR="2727749" stAng="11500066" swAng="1963900"/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D06AD-1256-4B29-943A-59C27760704F}">
      <dsp:nvSpPr>
        <dsp:cNvPr id="0" name=""/>
        <dsp:cNvSpPr/>
      </dsp:nvSpPr>
      <dsp:spPr>
        <a:xfrm>
          <a:off x="4394776" y="3746405"/>
          <a:ext cx="3165078" cy="284974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0" kern="1200" dirty="0" smtClean="0">
              <a:solidFill>
                <a:schemeClr val="tx1"/>
              </a:solidFill>
              <a:latin typeface="AR ESSENCE" panose="02000000000000000000" pitchFamily="2" charset="0"/>
            </a:rPr>
            <a:t>«Illuminate» da</a:t>
          </a:r>
          <a:r>
            <a:rPr lang="it-IT" sz="2400" kern="1200" dirty="0" smtClean="0">
              <a:solidFill>
                <a:schemeClr val="tx1"/>
              </a:solidFill>
              <a:latin typeface="AR ESSENCE" panose="02000000000000000000" pitchFamily="2" charset="0"/>
            </a:rPr>
            <a:t> </a:t>
          </a:r>
          <a:r>
            <a:rPr lang="it-IT" sz="3600" b="1" kern="1200" dirty="0" smtClean="0">
              <a:solidFill>
                <a:schemeClr val="tx1"/>
              </a:solidFill>
              <a:latin typeface="AR ESSENCE" panose="02000000000000000000" pitchFamily="2" charset="0"/>
            </a:rPr>
            <a:t>Icona Biblica</a:t>
          </a:r>
          <a:endParaRPr lang="it-IT" sz="3600" b="1" kern="1200" dirty="0">
            <a:solidFill>
              <a:schemeClr val="tx1"/>
            </a:solidFill>
            <a:latin typeface="AR ESSENCE" panose="02000000000000000000" pitchFamily="2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>
              <a:solidFill>
                <a:schemeClr val="tx1"/>
              </a:solidFill>
              <a:latin typeface="AR ESSENCE" panose="02000000000000000000" pitchFamily="2" charset="0"/>
            </a:rPr>
            <a:t>Vangelo di Matteo (25, 31-46)</a:t>
          </a:r>
          <a:endParaRPr lang="it-IT" sz="1200" kern="1200" dirty="0">
            <a:solidFill>
              <a:schemeClr val="tx1"/>
            </a:solidFill>
            <a:latin typeface="AR ESSENCE" panose="02000000000000000000" pitchFamily="2" charset="0"/>
          </a:endParaRPr>
        </a:p>
      </dsp:txBody>
      <dsp:txXfrm>
        <a:off x="4858291" y="4163740"/>
        <a:ext cx="2238048" cy="2015074"/>
      </dsp:txXfrm>
    </dsp:sp>
    <dsp:sp modelId="{78B89619-260A-4CB5-89A9-C41F97140720}">
      <dsp:nvSpPr>
        <dsp:cNvPr id="0" name=""/>
        <dsp:cNvSpPr/>
      </dsp:nvSpPr>
      <dsp:spPr>
        <a:xfrm rot="12986588" flipH="1" flipV="1">
          <a:off x="3238271" y="4200021"/>
          <a:ext cx="1196912" cy="54551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</dsp:sp>
    <dsp:sp modelId="{27B5E18B-DB9B-49FE-9AA6-79C926CF91C5}">
      <dsp:nvSpPr>
        <dsp:cNvPr id="0" name=""/>
        <dsp:cNvSpPr/>
      </dsp:nvSpPr>
      <dsp:spPr>
        <a:xfrm>
          <a:off x="317739" y="2850845"/>
          <a:ext cx="2974550" cy="12969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>
              <a:latin typeface="AR ESSENCE" panose="02000000000000000000" pitchFamily="2" charset="0"/>
            </a:rPr>
            <a:t>LA CATEGORIA: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i="1" kern="1200" dirty="0">
              <a:latin typeface="AR ESSENCE" panose="02000000000000000000" pitchFamily="2" charset="0"/>
            </a:rPr>
            <a:t>la </a:t>
          </a:r>
          <a:r>
            <a:rPr lang="it-IT" sz="2800" i="1" kern="1200" dirty="0" smtClean="0">
              <a:latin typeface="AR ESSENCE" panose="02000000000000000000" pitchFamily="2" charset="0"/>
            </a:rPr>
            <a:t>compagnia</a:t>
          </a:r>
          <a:endParaRPr lang="it-IT" sz="2800" kern="1200" dirty="0">
            <a:latin typeface="AR ESSENCE" panose="02000000000000000000" pitchFamily="2" charset="0"/>
          </a:endParaRPr>
        </a:p>
      </dsp:txBody>
      <dsp:txXfrm>
        <a:off x="355726" y="2888832"/>
        <a:ext cx="2898576" cy="1221001"/>
      </dsp:txXfrm>
    </dsp:sp>
    <dsp:sp modelId="{C6930D21-30E7-4A95-992E-25D774634DE9}">
      <dsp:nvSpPr>
        <dsp:cNvPr id="0" name=""/>
        <dsp:cNvSpPr/>
      </dsp:nvSpPr>
      <dsp:spPr>
        <a:xfrm rot="16200000" flipH="1">
          <a:off x="5322778" y="2535055"/>
          <a:ext cx="1283010" cy="56169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A00EE-8D9F-4E19-85D2-306025CAA310}">
      <dsp:nvSpPr>
        <dsp:cNvPr id="0" name=""/>
        <dsp:cNvSpPr/>
      </dsp:nvSpPr>
      <dsp:spPr>
        <a:xfrm>
          <a:off x="4119649" y="261850"/>
          <a:ext cx="3715332" cy="1613991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dirty="0">
              <a:latin typeface="AR ESSENCE" panose="02000000000000000000" pitchFamily="2" charset="0"/>
            </a:rPr>
            <a:t>la DOMANDA DI VITA: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i="1" kern="1200" dirty="0" smtClean="0">
              <a:latin typeface="AR ESSENCE" panose="02000000000000000000" pitchFamily="2" charset="0"/>
            </a:rPr>
            <a:t>di prossimità-accoglienza</a:t>
          </a:r>
          <a:endParaRPr lang="it-IT" sz="3000" i="1" kern="1200" dirty="0">
            <a:latin typeface="AR ESSENCE" panose="02000000000000000000" pitchFamily="2" charset="0"/>
          </a:endParaRPr>
        </a:p>
      </dsp:txBody>
      <dsp:txXfrm>
        <a:off x="4166921" y="309122"/>
        <a:ext cx="3620788" cy="1519447"/>
      </dsp:txXfrm>
    </dsp:sp>
    <dsp:sp modelId="{5944CF82-F7E6-4314-8C5F-73A5D65E93B1}">
      <dsp:nvSpPr>
        <dsp:cNvPr id="0" name=""/>
        <dsp:cNvSpPr/>
      </dsp:nvSpPr>
      <dsp:spPr>
        <a:xfrm rot="9370075">
          <a:off x="7592877" y="4575786"/>
          <a:ext cx="932126" cy="473265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3A9E6BD2-5521-4416-910C-E6468ADD5472}">
      <dsp:nvSpPr>
        <dsp:cNvPr id="0" name=""/>
        <dsp:cNvSpPr/>
      </dsp:nvSpPr>
      <dsp:spPr>
        <a:xfrm>
          <a:off x="8508950" y="2771445"/>
          <a:ext cx="3449288" cy="197833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>
              <a:latin typeface="AR ESSENCE" panose="02000000000000000000" pitchFamily="2" charset="0"/>
            </a:rPr>
            <a:t>l’AMBIENTAZIONE: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i="1" kern="1200" dirty="0">
              <a:latin typeface="AR ESSENCE" panose="02000000000000000000" pitchFamily="2" charset="0"/>
            </a:rPr>
            <a:t>la </a:t>
          </a:r>
          <a:r>
            <a:rPr lang="it-IT" sz="2800" i="1" kern="1200" dirty="0" smtClean="0">
              <a:latin typeface="AR ESSENCE" panose="02000000000000000000" pitchFamily="2" charset="0"/>
            </a:rPr>
            <a:t>città</a:t>
          </a:r>
          <a:endParaRPr lang="it-IT" sz="2800" kern="1200" dirty="0">
            <a:latin typeface="AR ESSENCE" panose="02000000000000000000" pitchFamily="2" charset="0"/>
          </a:endParaRPr>
        </a:p>
      </dsp:txBody>
      <dsp:txXfrm>
        <a:off x="8566894" y="2829389"/>
        <a:ext cx="3333400" cy="18624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A2335-F608-4E57-9254-E59B3F058E9A}">
      <dsp:nvSpPr>
        <dsp:cNvPr id="0" name=""/>
        <dsp:cNvSpPr/>
      </dsp:nvSpPr>
      <dsp:spPr>
        <a:xfrm>
          <a:off x="3364992" y="2350"/>
          <a:ext cx="3785616" cy="11304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>
              <a:latin typeface="+mn-lt"/>
            </a:rPr>
            <a:t>ACCOGLIENZA</a:t>
          </a:r>
          <a:endParaRPr lang="it-IT" sz="3200" kern="1200" dirty="0">
            <a:latin typeface="+mn-lt"/>
          </a:endParaRPr>
        </a:p>
      </dsp:txBody>
      <dsp:txXfrm>
        <a:off x="3420174" y="57532"/>
        <a:ext cx="3675252" cy="1020043"/>
      </dsp:txXfrm>
    </dsp:sp>
    <dsp:sp modelId="{97F72EE8-47EE-4C9C-AFC8-42D15C00BE6B}">
      <dsp:nvSpPr>
        <dsp:cNvPr id="0" name=""/>
        <dsp:cNvSpPr/>
      </dsp:nvSpPr>
      <dsp:spPr>
        <a:xfrm>
          <a:off x="3364992" y="1189278"/>
          <a:ext cx="3785616" cy="11304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smtClean="0"/>
            <a:t>GRATUITÀ</a:t>
          </a:r>
          <a:endParaRPr lang="it-IT" sz="3200" kern="1200" dirty="0">
            <a:latin typeface="AR JULIAN" panose="02000000000000000000" pitchFamily="2" charset="0"/>
            <a:ea typeface="+mn-ea"/>
            <a:cs typeface="+mn-cs"/>
          </a:endParaRPr>
        </a:p>
      </dsp:txBody>
      <dsp:txXfrm>
        <a:off x="3420174" y="1244460"/>
        <a:ext cx="3675252" cy="1020043"/>
      </dsp:txXfrm>
    </dsp:sp>
    <dsp:sp modelId="{7797F8DB-6323-4BC6-AE6B-CEB6053692DE}">
      <dsp:nvSpPr>
        <dsp:cNvPr id="0" name=""/>
        <dsp:cNvSpPr/>
      </dsp:nvSpPr>
      <dsp:spPr>
        <a:xfrm>
          <a:off x="3364992" y="2376206"/>
          <a:ext cx="3785616" cy="11304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smtClean="0"/>
            <a:t>CONDIVISIONE</a:t>
          </a:r>
          <a:endParaRPr lang="it-IT" sz="3200" kern="1200" dirty="0">
            <a:latin typeface="AR JULIAN" panose="02000000000000000000" pitchFamily="2" charset="0"/>
            <a:ea typeface="+mn-ea"/>
            <a:cs typeface="+mn-cs"/>
          </a:endParaRPr>
        </a:p>
      </dsp:txBody>
      <dsp:txXfrm>
        <a:off x="3420174" y="2431388"/>
        <a:ext cx="3675252" cy="1020043"/>
      </dsp:txXfrm>
    </dsp:sp>
    <dsp:sp modelId="{F99DFE30-2791-43C0-84BE-D1243A989874}">
      <dsp:nvSpPr>
        <dsp:cNvPr id="0" name=""/>
        <dsp:cNvSpPr/>
      </dsp:nvSpPr>
      <dsp:spPr>
        <a:xfrm>
          <a:off x="3364992" y="3563134"/>
          <a:ext cx="3785616" cy="11304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 smtClean="0"/>
            <a:t>GRATITUDINE</a:t>
          </a:r>
          <a:endParaRPr lang="it-IT" sz="3200" kern="1200" dirty="0">
            <a:latin typeface="AR JULIAN" panose="02000000000000000000" pitchFamily="2" charset="0"/>
            <a:ea typeface="+mn-ea"/>
            <a:cs typeface="+mn-cs"/>
          </a:endParaRPr>
        </a:p>
      </dsp:txBody>
      <dsp:txXfrm>
        <a:off x="3420174" y="3618316"/>
        <a:ext cx="3675252" cy="10200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00EF15-7BEB-427C-A20A-A71E52368386}">
      <dsp:nvSpPr>
        <dsp:cNvPr id="0" name=""/>
        <dsp:cNvSpPr/>
      </dsp:nvSpPr>
      <dsp:spPr>
        <a:xfrm>
          <a:off x="1284713" y="0"/>
          <a:ext cx="7682155" cy="480134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6935F-A4FA-4364-BE08-7A33E7861D26}">
      <dsp:nvSpPr>
        <dsp:cNvPr id="0" name=""/>
        <dsp:cNvSpPr/>
      </dsp:nvSpPr>
      <dsp:spPr>
        <a:xfrm>
          <a:off x="2041405" y="3570281"/>
          <a:ext cx="176689" cy="17668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1A955-B4EC-4FF9-B411-C8AC1A8ED4D9}">
      <dsp:nvSpPr>
        <dsp:cNvPr id="0" name=""/>
        <dsp:cNvSpPr/>
      </dsp:nvSpPr>
      <dsp:spPr>
        <a:xfrm>
          <a:off x="1918364" y="3805723"/>
          <a:ext cx="1758200" cy="54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624" tIns="0" rIns="0" bIns="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4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1^ </a:t>
          </a:r>
          <a:r>
            <a:rPr lang="it-IT" sz="34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FASE</a:t>
          </a:r>
        </a:p>
      </dsp:txBody>
      <dsp:txXfrm>
        <a:off x="1918364" y="3805723"/>
        <a:ext cx="1758200" cy="543420"/>
      </dsp:txXfrm>
    </dsp:sp>
    <dsp:sp modelId="{EB773011-B2E5-48B4-AC2B-D0A73F4DBE97}">
      <dsp:nvSpPr>
        <dsp:cNvPr id="0" name=""/>
        <dsp:cNvSpPr/>
      </dsp:nvSpPr>
      <dsp:spPr>
        <a:xfrm>
          <a:off x="3289755" y="2453488"/>
          <a:ext cx="307286" cy="307286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BA338-923F-4547-902F-56EB461E3E46}">
      <dsp:nvSpPr>
        <dsp:cNvPr id="0" name=""/>
        <dsp:cNvSpPr/>
      </dsp:nvSpPr>
      <dsp:spPr>
        <a:xfrm>
          <a:off x="3356364" y="2839685"/>
          <a:ext cx="1613252" cy="614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825" tIns="0" rIns="0" bIns="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4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2^ </a:t>
          </a:r>
          <a:r>
            <a:rPr lang="it-IT" sz="34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FASE</a:t>
          </a:r>
        </a:p>
      </dsp:txBody>
      <dsp:txXfrm>
        <a:off x="3356364" y="2839685"/>
        <a:ext cx="1613252" cy="614226"/>
      </dsp:txXfrm>
    </dsp:sp>
    <dsp:sp modelId="{5830E676-9D72-4B96-8597-B9B3F6C654E2}">
      <dsp:nvSpPr>
        <dsp:cNvPr id="0" name=""/>
        <dsp:cNvSpPr/>
      </dsp:nvSpPr>
      <dsp:spPr>
        <a:xfrm>
          <a:off x="4883803" y="1630537"/>
          <a:ext cx="407154" cy="407154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0927C-EEE6-4779-9630-72C7B37AA884}">
      <dsp:nvSpPr>
        <dsp:cNvPr id="0" name=""/>
        <dsp:cNvSpPr/>
      </dsp:nvSpPr>
      <dsp:spPr>
        <a:xfrm>
          <a:off x="4969612" y="2090171"/>
          <a:ext cx="1613252" cy="646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743" tIns="0" rIns="0" bIns="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4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3^ </a:t>
          </a:r>
          <a:r>
            <a:rPr lang="it-IT" sz="34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FASE</a:t>
          </a:r>
        </a:p>
      </dsp:txBody>
      <dsp:txXfrm>
        <a:off x="4969612" y="2090171"/>
        <a:ext cx="1613252" cy="646292"/>
      </dsp:txXfrm>
    </dsp:sp>
    <dsp:sp modelId="{5FC8B695-53D0-4B6F-BE04-27C85C85CB07}">
      <dsp:nvSpPr>
        <dsp:cNvPr id="0" name=""/>
        <dsp:cNvSpPr/>
      </dsp:nvSpPr>
      <dsp:spPr>
        <a:xfrm>
          <a:off x="6619970" y="1086064"/>
          <a:ext cx="545433" cy="545433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D440D-A04F-4596-97CA-70A39DB705D7}">
      <dsp:nvSpPr>
        <dsp:cNvPr id="0" name=""/>
        <dsp:cNvSpPr/>
      </dsp:nvSpPr>
      <dsp:spPr>
        <a:xfrm>
          <a:off x="7025707" y="1440490"/>
          <a:ext cx="1783079" cy="729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014" tIns="0" rIns="0" bIns="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4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4^ </a:t>
          </a:r>
          <a:r>
            <a:rPr lang="it-IT" sz="34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FASE</a:t>
          </a:r>
        </a:p>
      </dsp:txBody>
      <dsp:txXfrm>
        <a:off x="7025707" y="1440490"/>
        <a:ext cx="1783079" cy="7293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1C9B9-3DD5-44BB-B629-1DD701E3F488}">
      <dsp:nvSpPr>
        <dsp:cNvPr id="0" name=""/>
        <dsp:cNvSpPr/>
      </dsp:nvSpPr>
      <dsp:spPr>
        <a:xfrm>
          <a:off x="411774" y="2160"/>
          <a:ext cx="7781693" cy="12991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b="1" kern="1200" dirty="0"/>
            <a:t>SHEMÀ</a:t>
          </a:r>
          <a:r>
            <a:rPr lang="it-IT" sz="2900" kern="1200" dirty="0"/>
            <a:t>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/>
            <a:t>Esperienze di ascolto della Parola di Dio per ragazzi</a:t>
          </a:r>
        </a:p>
      </dsp:txBody>
      <dsp:txXfrm>
        <a:off x="449824" y="40210"/>
        <a:ext cx="7705593" cy="1223026"/>
      </dsp:txXfrm>
    </dsp:sp>
    <dsp:sp modelId="{E812D436-29E6-48BA-AB36-2D80F121B619}">
      <dsp:nvSpPr>
        <dsp:cNvPr id="0" name=""/>
        <dsp:cNvSpPr/>
      </dsp:nvSpPr>
      <dsp:spPr>
        <a:xfrm>
          <a:off x="411774" y="1535129"/>
          <a:ext cx="1299126" cy="129912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alphaModFix/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5C084-67E3-4299-AB6A-B65B282F5CF5}">
      <dsp:nvSpPr>
        <dsp:cNvPr id="0" name=""/>
        <dsp:cNvSpPr/>
      </dsp:nvSpPr>
      <dsp:spPr>
        <a:xfrm>
          <a:off x="1788848" y="1535129"/>
          <a:ext cx="6404619" cy="1299126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/>
            <a:t>Betania (Lectio divina</a:t>
          </a:r>
          <a:r>
            <a:rPr lang="it-IT" sz="2400" b="1" kern="1200"/>
            <a:t>)</a:t>
          </a:r>
          <a:r>
            <a:rPr lang="it-IT" sz="2400" kern="1200"/>
            <a:t> </a:t>
          </a:r>
          <a:r>
            <a:rPr lang="it-IT" sz="2400" kern="1200" smtClean="0"/>
            <a:t/>
          </a:r>
          <a:br>
            <a:rPr lang="it-IT" sz="2400" kern="1200" smtClean="0"/>
          </a:br>
          <a:r>
            <a:rPr lang="it-IT" sz="2400" kern="1200" smtClean="0"/>
            <a:t>«</a:t>
          </a:r>
          <a:r>
            <a:rPr lang="it-IT" sz="2400" kern="1200" dirty="0" smtClean="0"/>
            <a:t>Nel cantiere della carità» (</a:t>
          </a:r>
          <a:r>
            <a:rPr lang="it-IT" sz="2400" i="1" kern="1200" dirty="0" smtClean="0"/>
            <a:t>Mt</a:t>
          </a:r>
          <a:r>
            <a:rPr lang="it-IT" sz="2400" kern="1200" dirty="0" smtClean="0"/>
            <a:t> 25,31-46)</a:t>
          </a:r>
          <a:endParaRPr lang="it-IT" sz="2400" kern="1200" dirty="0"/>
        </a:p>
      </dsp:txBody>
      <dsp:txXfrm>
        <a:off x="1852278" y="1598559"/>
        <a:ext cx="6277759" cy="1172266"/>
      </dsp:txXfrm>
    </dsp:sp>
    <dsp:sp modelId="{99E716A6-E114-48C1-A573-BE37EAE79CB0}">
      <dsp:nvSpPr>
        <dsp:cNvPr id="0" name=""/>
        <dsp:cNvSpPr/>
      </dsp:nvSpPr>
      <dsp:spPr>
        <a:xfrm>
          <a:off x="411774" y="2990150"/>
          <a:ext cx="1299126" cy="129912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>
            <a:alphaModFix/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86AD4-2D5E-4053-BC2E-67CE3F678C03}">
      <dsp:nvSpPr>
        <dsp:cNvPr id="0" name=""/>
        <dsp:cNvSpPr/>
      </dsp:nvSpPr>
      <dsp:spPr>
        <a:xfrm>
          <a:off x="1788848" y="2990150"/>
          <a:ext cx="6404619" cy="1299126"/>
        </a:xfrm>
        <a:prstGeom prst="roundRect">
          <a:avLst>
            <a:gd name="adj" fmla="val 1667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/>
            <a:t>Al Pozzo di </a:t>
          </a:r>
          <a:r>
            <a:rPr lang="it-IT" sz="2400" b="1" kern="1200" dirty="0" err="1"/>
            <a:t>Sicar</a:t>
          </a:r>
          <a:r>
            <a:rPr lang="it-IT" sz="2400" b="1" kern="1200" dirty="0"/>
            <a:t> (Ritiro spirituale di Avvento)</a:t>
          </a:r>
          <a:r>
            <a:rPr lang="it-IT" sz="2400" kern="1200" dirty="0"/>
            <a:t> </a:t>
          </a:r>
          <a:r>
            <a:rPr lang="it-IT" sz="2400" b="1" kern="1200" dirty="0" smtClean="0"/>
            <a:t>«</a:t>
          </a:r>
          <a:r>
            <a:rPr lang="it-IT" sz="2400" kern="1200" dirty="0" smtClean="0"/>
            <a:t>Accendi l’attesa</a:t>
          </a:r>
          <a:r>
            <a:rPr lang="it-IT" sz="2400" b="1" kern="1200" dirty="0" smtClean="0"/>
            <a:t>» </a:t>
          </a:r>
          <a:r>
            <a:rPr lang="it-IT" sz="2400" kern="1200" dirty="0" smtClean="0"/>
            <a:t>(</a:t>
          </a:r>
          <a:r>
            <a:rPr lang="it-IT" sz="2400" i="1" kern="1200" dirty="0" smtClean="0"/>
            <a:t>Lc</a:t>
          </a:r>
          <a:r>
            <a:rPr lang="it-IT" sz="2400" kern="1200" dirty="0" smtClean="0"/>
            <a:t> 2,22-39)</a:t>
          </a:r>
          <a:endParaRPr lang="it-IT" sz="2400" kern="1200" dirty="0"/>
        </a:p>
      </dsp:txBody>
      <dsp:txXfrm>
        <a:off x="1852278" y="3053580"/>
        <a:ext cx="6277759" cy="1172266"/>
      </dsp:txXfrm>
    </dsp:sp>
    <dsp:sp modelId="{3F3A2657-D9D6-4B72-B984-CCF4F83B60CE}">
      <dsp:nvSpPr>
        <dsp:cNvPr id="0" name=""/>
        <dsp:cNvSpPr/>
      </dsp:nvSpPr>
      <dsp:spPr>
        <a:xfrm>
          <a:off x="411774" y="4445172"/>
          <a:ext cx="1299126" cy="129912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>
            <a:alphaModFix/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1F2712-4574-4DF4-8D6A-DA3388E9EEFD}">
      <dsp:nvSpPr>
        <dsp:cNvPr id="0" name=""/>
        <dsp:cNvSpPr/>
      </dsp:nvSpPr>
      <dsp:spPr>
        <a:xfrm>
          <a:off x="1788848" y="4445172"/>
          <a:ext cx="6404619" cy="1299126"/>
        </a:xfrm>
        <a:prstGeom prst="roundRect">
          <a:avLst>
            <a:gd name="adj" fmla="val 1667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err="1"/>
            <a:t>Tabor</a:t>
          </a:r>
          <a:r>
            <a:rPr lang="it-IT" sz="2400" b="1" kern="1200" dirty="0"/>
            <a:t> (Week-end di spiritualità di Quaresima)</a:t>
          </a:r>
          <a:r>
            <a:rPr lang="it-IT" sz="2400" kern="1200" dirty="0"/>
            <a:t> </a:t>
          </a:r>
          <a:r>
            <a:rPr lang="it-IT" sz="2400" b="1" kern="1200" dirty="0" smtClean="0"/>
            <a:t>«</a:t>
          </a:r>
          <a:r>
            <a:rPr lang="it-IT" sz="2400" kern="1200" dirty="0" smtClean="0"/>
            <a:t>Per le strade con Te</a:t>
          </a:r>
          <a:r>
            <a:rPr lang="it-IT" sz="2400" b="1" kern="1200" dirty="0" smtClean="0"/>
            <a:t>» </a:t>
          </a:r>
          <a:r>
            <a:rPr lang="it-IT" sz="2400" kern="1200" dirty="0" smtClean="0"/>
            <a:t>(</a:t>
          </a:r>
          <a:r>
            <a:rPr lang="it-IT" sz="2400" i="1" kern="1200" dirty="0" smtClean="0"/>
            <a:t>Mt</a:t>
          </a:r>
          <a:r>
            <a:rPr lang="it-IT" sz="2400" kern="1200" dirty="0" smtClean="0"/>
            <a:t> 26,69-75)</a:t>
          </a:r>
          <a:endParaRPr lang="it-IT" sz="2400" kern="1200" dirty="0"/>
        </a:p>
      </dsp:txBody>
      <dsp:txXfrm>
        <a:off x="1852278" y="4508602"/>
        <a:ext cx="6277759" cy="1172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06D9C87-40EC-414B-A0A9-82A971F34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1BF2ADA8-8756-4233-92A1-59CBE85C3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76A2002-1BA2-480D-AF3C-BAED7F97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08DCE44-D047-4AC1-96F5-436185BF6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A28ABB7-D38F-49D7-BBAF-0D46075C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0161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0DECDE7-1314-4E79-9676-897DDC6A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A69D3087-3FA8-4C86-8432-1331D7268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794AC47-C9B9-454F-8CA4-A78467D0D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9BBFCC0-1055-40B8-AC0A-71DC414BD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43F4F42-53E6-4532-999D-0BCAA7F2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8853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D24F7EA4-1135-47BD-A493-D2E5CBD704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9D589B1-B409-49F5-8C26-6DA1138C2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6B7F0EE-A2B8-4044-B608-8C0B84BAE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C9CE4C5-E1D7-47B5-B780-F43EA015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A11CFEA-1E1C-4B76-81D0-3A6A7FC10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5510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47AA41-363E-4B38-8063-11A7C150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B423F95-67E6-4C84-8F93-703937AC0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934E681-7F97-4C34-B739-BA71A9199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0C46C42-B692-4ADB-8392-06F5EE83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BDCA734-2C8F-4EF1-8A68-06BEB2C3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744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F58814-1592-47F0-97DF-5F0231505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CD71397-2E61-498B-B64A-057E2270B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F9D53D4-2275-4D8A-8EA1-82807818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0779B50-83C9-4DD6-8DBB-9FC8F8F0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0205705-72CD-4692-A7BE-75D7B45D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5493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724B4F2-93FE-482C-83E1-8C577167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D80732E-9116-49E4-B51C-67DCC593E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8DC31A2F-F0B7-477D-AF18-926CF6AB9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D6CEF5D6-DF07-4113-9C4E-99381789A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723F48FB-F6A0-4E34-BEC7-4C9483F0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72BF97F1-5D9E-4B8C-B39C-05A41EFE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6798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4FE9617-51DF-4E18-ADAB-FE583FB6D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8908A2BA-4C46-448F-A364-CFFF5468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EC6BE1CF-F35B-4002-B207-90844FD30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1330CDAB-51B8-4759-BB79-8BFB67E1A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CA8EC8F9-47E5-45EC-94CE-C26553F1C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154F92F8-7950-4B64-A671-4DAADB64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87AE48AF-BBC6-417F-8198-D8CD0BEA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40A52AC7-C6A7-4C39-AEF9-D8EB42E5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3400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5353AD0-4D38-4F87-B448-285C7000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B1CDB392-87EF-4131-958E-B1CBF6D9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F5FA260F-8DB2-4244-A00C-75730B21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557F3D5-1AEC-4E56-8E4B-313D670E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2486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2182BC59-0603-43F7-8200-39616569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37626666-F0DA-4438-9AEB-8AA2B4DF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0857F69B-B451-4D3F-ABC9-17C35E90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89447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5E706D3-5859-4D7A-A9B3-B771FF71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DA445B5-CA98-4552-819A-4940B9186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F0A1A7C9-648A-44ED-A238-D8235DD01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32952297-B1A1-404A-9955-CF3E05E23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D81BDC2-05D9-43F6-ADA6-EBE54F6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3BD20E3A-5CE2-43F8-AE41-B82339F1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1399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749E85A-6F26-4798-9BE5-75714687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EF8F20DE-3236-45CC-95F9-C19DD9B03F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509A9F73-880C-450C-918B-8BE386C6D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32053FE6-ADDD-40BC-BB17-C4FCBFBF4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C831264-D961-4E45-AD68-498866CC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A6F47DB2-BC8D-46A9-B93A-86A9C4B24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78705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 t="-9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F71F6426-CB03-4EDF-AE46-FC498A51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93BC1AB-39DA-4C5E-8A0B-506969BB7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C32A962-9EB0-4A09-BA7E-2F1842735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827CF-98AE-45C0-80D7-0CEB2CC08F6C}" type="datetimeFigureOut">
              <a:rPr lang="it-IT" smtClean="0"/>
              <a:pPr/>
              <a:t>14/08/2019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672E272-484C-41B3-B339-977B760EC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D4009B2-36C6-41D2-AE2A-CE08A4ECC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EE132-1E9F-4133-A2A7-E3BFD9463A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622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5.xml"/><Relationship Id="rId7" Type="http://schemas.openxmlformats.org/officeDocument/2006/relationships/hyperlink" Target="http://acr.azionecattolica.it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microsoft.com/office/2007/relationships/diagramDrawing" Target="../diagrams/drawin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DD1E0267-C1EB-4AA5-849F-AA408F4526AE}"/>
              </a:ext>
            </a:extLst>
          </p:cNvPr>
          <p:cNvSpPr/>
          <p:nvPr/>
        </p:nvSpPr>
        <p:spPr>
          <a:xfrm>
            <a:off x="1500900" y="5477470"/>
            <a:ext cx="9373080" cy="92333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LA PROPOSTA FORMATIVA </a:t>
            </a:r>
            <a:r>
              <a:rPr lang="it-IT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2019/20</a:t>
            </a:r>
            <a:endParaRPr lang="it-IT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ESSENCE" panose="02000000000000000000" pitchFamily="2" charset="0"/>
            </a:endParaRPr>
          </a:p>
        </p:txBody>
      </p:sp>
      <p:pic>
        <p:nvPicPr>
          <p:cNvPr id="10" name="Immagine 9" descr="Immagine che contiene edificio&#10;&#10;Descrizione generata con affidabilità molto elevata">
            <a:extLst>
              <a:ext uri="{FF2B5EF4-FFF2-40B4-BE49-F238E27FC236}">
                <a16:creationId xmlns:a16="http://schemas.microsoft.com/office/drawing/2014/main" xmlns="" id="{6CFFEAAA-B733-41AF-81FE-CDB879080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59389" y="0"/>
            <a:ext cx="932611" cy="7436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334625" y="98624"/>
            <a:ext cx="2924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Bahnschrift SemiLight SemiConde" panose="020B0502040204020203" pitchFamily="34" charset="0"/>
              </a:rPr>
              <a:t>Azione Cattolica dei Ragazzi</a:t>
            </a:r>
            <a:endParaRPr lang="it-IT" sz="2000" dirty="0">
              <a:latin typeface="Bahnschrift SemiLight SemiConde" panose="020B0502040204020203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5425" y="304800"/>
            <a:ext cx="9861150" cy="1935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279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8BBE486-DE70-489E-BF27-AA9BA9DF3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827" y="313093"/>
            <a:ext cx="4144347" cy="735887"/>
          </a:xfrm>
          <a:solidFill>
            <a:srgbClr val="AEC9E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R ESSENCE" panose="02000000000000000000" pitchFamily="2" charset="0"/>
              </a:rPr>
              <a:t>IDEA GENERALE</a:t>
            </a:r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xmlns="" id="{356155B2-4F76-4A7F-B6B5-2510DE4FFA08}"/>
              </a:ext>
            </a:extLst>
          </p:cNvPr>
          <p:cNvSpPr/>
          <p:nvPr/>
        </p:nvSpPr>
        <p:spPr>
          <a:xfrm>
            <a:off x="160392" y="1251714"/>
            <a:ext cx="10018279" cy="5468585"/>
          </a:xfrm>
          <a:prstGeom prst="wedgeRoundRectCallout">
            <a:avLst>
              <a:gd name="adj1" fmla="val 56670"/>
              <a:gd name="adj2" fmla="val -151"/>
              <a:gd name="adj3" fmla="val 16667"/>
            </a:avLst>
          </a:prstGeom>
          <a:solidFill>
            <a:srgbClr val="AEC9E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C4E9BC8-960A-4E8B-BBBF-0058B80CF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3" y="1506828"/>
            <a:ext cx="9659155" cy="5213471"/>
          </a:xfrm>
        </p:spPr>
        <p:txBody>
          <a:bodyPr>
            <a:noAutofit/>
          </a:bodyPr>
          <a:lstStyle/>
          <a:p>
            <a:r>
              <a:rPr lang="it-IT" sz="2200" dirty="0"/>
              <a:t>Per i </a:t>
            </a:r>
            <a:r>
              <a:rPr lang="it-IT" sz="2200" b="1" dirty="0"/>
              <a:t>piccoli</a:t>
            </a:r>
            <a:r>
              <a:rPr lang="it-IT" sz="2200" dirty="0"/>
              <a:t> abitare vuol dire rimanere, </a:t>
            </a:r>
            <a:r>
              <a:rPr lang="it-IT" sz="2200" b="1" dirty="0"/>
              <a:t>stare insieme</a:t>
            </a:r>
            <a:r>
              <a:rPr lang="it-IT" sz="2200" dirty="0"/>
              <a:t>. I bambini abitano un luogo, una persona quando la riconoscono come familiare e si sentono al sicuro. Abitare </a:t>
            </a:r>
            <a:r>
              <a:rPr lang="it-IT" sz="2200" dirty="0" smtClean="0"/>
              <a:t>è </a:t>
            </a:r>
            <a:r>
              <a:rPr lang="it-IT" sz="2200" dirty="0"/>
              <a:t>un verbo che si coniuga sempre al plurale e</a:t>
            </a:r>
            <a:r>
              <a:rPr lang="it-IT" sz="2200" b="1" dirty="0"/>
              <a:t> indica quasi sempre uno “stare con”, </a:t>
            </a:r>
            <a:r>
              <a:rPr lang="it-IT" sz="2200" dirty="0"/>
              <a:t>un vivere insieme lo stesso spazio, la stessa relazione, un compiere insieme i passi di un cammino. </a:t>
            </a:r>
          </a:p>
          <a:p>
            <a:r>
              <a:rPr lang="it-IT" sz="2200" dirty="0" smtClean="0"/>
              <a:t>Per </a:t>
            </a:r>
            <a:r>
              <a:rPr lang="it-IT" sz="2200" dirty="0"/>
              <a:t>i più grandi abitare può voler dire </a:t>
            </a:r>
            <a:r>
              <a:rPr lang="it-IT" sz="2200" b="1" dirty="0"/>
              <a:t>condividere</a:t>
            </a:r>
            <a:r>
              <a:rPr lang="it-IT" sz="2200" dirty="0"/>
              <a:t>, fidarsi di qualcuno o di qualcosa (di amici, familiari, insegnanti, allenatori </a:t>
            </a:r>
            <a:r>
              <a:rPr lang="it-IT" sz="2200" dirty="0" err="1"/>
              <a:t>ecc</a:t>
            </a:r>
            <a:r>
              <a:rPr lang="it-IT" sz="2200" dirty="0"/>
              <a:t>…), accompagnarsi nel raggiungere uno stesso obiettivo. Un ragazzo dunque “abita” </a:t>
            </a:r>
            <a:r>
              <a:rPr lang="it-IT" sz="2200" b="1" dirty="0"/>
              <a:t>quando si sente compreso e comprende</a:t>
            </a:r>
            <a:r>
              <a:rPr lang="it-IT" sz="2200" dirty="0"/>
              <a:t>, quando riesce ad intendersi con l’altro per costruire qualcosa di unico, quando inizia a prendersi cura e a </a:t>
            </a:r>
            <a:r>
              <a:rPr lang="it-IT" sz="2200" dirty="0" smtClean="0"/>
              <a:t>custodire.</a:t>
            </a:r>
          </a:p>
          <a:p>
            <a:r>
              <a:rPr lang="it-IT" sz="2200" dirty="0" smtClean="0"/>
              <a:t>Per </a:t>
            </a:r>
            <a:r>
              <a:rPr lang="it-IT" sz="2200" dirty="0"/>
              <a:t>i bambini ed i ragazzi l’abitare ha sempre a che fare con una </a:t>
            </a:r>
            <a:r>
              <a:rPr lang="it-IT" sz="2200" b="1" dirty="0"/>
              <a:t>compagnia</a:t>
            </a:r>
            <a:r>
              <a:rPr lang="it-IT" sz="2200" dirty="0"/>
              <a:t>. Si abita “con”, è un vivere insieme agli altri, mai da soli. </a:t>
            </a:r>
            <a:r>
              <a:rPr lang="it-IT" sz="2200" dirty="0" smtClean="0"/>
              <a:t>Uno </a:t>
            </a:r>
            <a:r>
              <a:rPr lang="it-IT" sz="2200" dirty="0"/>
              <a:t>stare insieme che è vita, quotidianità, condivisione non solo di uno spazio e di un luogo, ma anche di idee, obiettivi da raggiungere, stili condivisi perché si abita con i fratelli</a:t>
            </a:r>
            <a:r>
              <a:rPr lang="it-IT" sz="2200" dirty="0" smtClean="0"/>
              <a:t>.</a:t>
            </a:r>
            <a:endParaRPr lang="it-IT" sz="22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7F771BE-B286-48FD-87A7-C8EA602A5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8671" y="3986006"/>
            <a:ext cx="2098441" cy="206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659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metto: rettangolo con angoli arrotondati 4">
            <a:extLst>
              <a:ext uri="{FF2B5EF4-FFF2-40B4-BE49-F238E27FC236}">
                <a16:creationId xmlns:a16="http://schemas.microsoft.com/office/drawing/2014/main" xmlns="" id="{A9C26DE4-01AD-4712-A0AF-56E9D8BD5A03}"/>
              </a:ext>
            </a:extLst>
          </p:cNvPr>
          <p:cNvSpPr/>
          <p:nvPr/>
        </p:nvSpPr>
        <p:spPr>
          <a:xfrm>
            <a:off x="2026918" y="1448225"/>
            <a:ext cx="9961362" cy="4927750"/>
          </a:xfrm>
          <a:prstGeom prst="wedgeRoundRectCallout">
            <a:avLst>
              <a:gd name="adj1" fmla="val -57220"/>
              <a:gd name="adj2" fmla="val 1631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D68E87A-ACA5-49A3-BB40-71DC96EB4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279" y="1815921"/>
            <a:ext cx="9582527" cy="41856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b="1" dirty="0"/>
              <a:t>IL VANGELO DI MATTEO </a:t>
            </a:r>
            <a:r>
              <a:rPr lang="it-IT" sz="2400" b="1" i="1" dirty="0" smtClean="0"/>
              <a:t>25</a:t>
            </a:r>
            <a:r>
              <a:rPr lang="it-IT" sz="2400" b="1" i="1" dirty="0"/>
              <a:t>, </a:t>
            </a:r>
            <a:r>
              <a:rPr lang="it-IT" sz="2400" b="1" i="1" dirty="0" smtClean="0"/>
              <a:t>31-46</a:t>
            </a:r>
            <a:endParaRPr lang="it-IT" sz="2400" b="1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4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400" dirty="0" smtClean="0"/>
              <a:t>“</a:t>
            </a:r>
            <a:r>
              <a:rPr lang="it-IT" sz="2400" dirty="0"/>
              <a:t>Raggiungete tutte </a:t>
            </a:r>
            <a:r>
              <a:rPr lang="it-IT" sz="2400" b="1" dirty="0"/>
              <a:t>le periferie </a:t>
            </a:r>
            <a:r>
              <a:rPr lang="it-IT" sz="2400" dirty="0"/>
              <a:t>e là siate Chiesa</a:t>
            </a:r>
            <a:r>
              <a:rPr lang="it-IT" sz="2400" dirty="0" smtClean="0"/>
              <a:t>” (Papa </a:t>
            </a:r>
            <a:r>
              <a:rPr lang="it-IT" sz="2400" dirty="0"/>
              <a:t>Francesco </a:t>
            </a:r>
            <a:r>
              <a:rPr lang="it-IT" sz="2400" dirty="0" smtClean="0"/>
              <a:t>all’AC, </a:t>
            </a:r>
            <a:r>
              <a:rPr lang="it-IT" sz="2400" dirty="0"/>
              <a:t>30 aprile </a:t>
            </a:r>
            <a:r>
              <a:rPr lang="it-IT" sz="2400" dirty="0" smtClean="0"/>
              <a:t>2017).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400" b="1" dirty="0" smtClean="0"/>
              <a:t>La </a:t>
            </a:r>
            <a:r>
              <a:rPr lang="it-IT" sz="2400" b="1" dirty="0"/>
              <a:t>misericordia</a:t>
            </a:r>
            <a:r>
              <a:rPr lang="it-IT" sz="2400" dirty="0"/>
              <a:t> </a:t>
            </a:r>
            <a:r>
              <a:rPr lang="it-IT" sz="2400" dirty="0" smtClean="0"/>
              <a:t>apre </a:t>
            </a:r>
            <a:r>
              <a:rPr lang="it-IT" sz="2400" dirty="0"/>
              <a:t>gli occhi ed il cuore per comprendere quali siano i </a:t>
            </a:r>
            <a:r>
              <a:rPr lang="it-IT" sz="2400" b="1" dirty="0"/>
              <a:t>luoghi e le condizioni di vita che attendono la “passione” missionaria </a:t>
            </a:r>
            <a:r>
              <a:rPr lang="it-IT" sz="2400" dirty="0" smtClean="0"/>
              <a:t>dell’</a:t>
            </a:r>
            <a:r>
              <a:rPr lang="it-IT" sz="2400" dirty="0" err="1" smtClean="0"/>
              <a:t>Ac</a:t>
            </a:r>
            <a:r>
              <a:rPr lang="it-IT" sz="2400" dirty="0" smtClean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400" dirty="0" smtClean="0"/>
              <a:t>Abitare </a:t>
            </a:r>
            <a:r>
              <a:rPr lang="it-IT" sz="2400" dirty="0"/>
              <a:t>le periferie </a:t>
            </a:r>
            <a:r>
              <a:rPr lang="it-IT" sz="2400" dirty="0" smtClean="0"/>
              <a:t>è scegliere </a:t>
            </a:r>
            <a:r>
              <a:rPr lang="it-IT" sz="2400" dirty="0"/>
              <a:t>di “prendere residenza” là dove il Signore si rende presente attraverso i bisogni dei poveri. È la sfida di un’AC – e di tutta la Chiesa – “in uscita”, che vuole aiutare i suoi aderenti a </a:t>
            </a:r>
            <a:r>
              <a:rPr lang="it-IT" sz="2400" b="1" dirty="0"/>
              <a:t>fare della misericordia lo stile delle relazioni</a:t>
            </a:r>
            <a:r>
              <a:rPr lang="it-IT" sz="2400" dirty="0"/>
              <a:t>, ecclesiali e sociali.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xmlns="" id="{8B00ED51-7B94-4341-AC77-0B85804BF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827" y="313093"/>
            <a:ext cx="4144347" cy="735887"/>
          </a:xfrm>
          <a:solidFill>
            <a:srgbClr val="FFE699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R ESSENCE" panose="02000000000000000000" pitchFamily="2" charset="0"/>
              </a:rPr>
              <a:t>ICONA BIBLICA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301151A7-4E7E-42E9-BEE0-AD10A139F5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1031" y="4262908"/>
            <a:ext cx="2106105" cy="248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034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metto: rettangolo con angoli arrotondati 4">
            <a:extLst>
              <a:ext uri="{FF2B5EF4-FFF2-40B4-BE49-F238E27FC236}">
                <a16:creationId xmlns:a16="http://schemas.microsoft.com/office/drawing/2014/main" xmlns="" id="{9D378C5C-2DA8-4FDC-8357-AEB488D41370}"/>
              </a:ext>
            </a:extLst>
          </p:cNvPr>
          <p:cNvSpPr/>
          <p:nvPr/>
        </p:nvSpPr>
        <p:spPr>
          <a:xfrm>
            <a:off x="306355" y="2009104"/>
            <a:ext cx="9896421" cy="4315496"/>
          </a:xfrm>
          <a:prstGeom prst="wedgeRoundRectCallout">
            <a:avLst>
              <a:gd name="adj1" fmla="val 55524"/>
              <a:gd name="adj2" fmla="val 588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it-IT" sz="2800">
              <a:solidFill>
                <a:schemeClr val="tx1"/>
              </a:solidFill>
              <a:latin typeface="AR ESSENCE" panose="02000000000000000000" pitchFamily="2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8100BC1-B19A-4597-9208-88E2EA731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64" y="2356834"/>
            <a:ext cx="9396855" cy="4032161"/>
          </a:xfrm>
        </p:spPr>
        <p:txBody>
          <a:bodyPr>
            <a:noAutofit/>
          </a:bodyPr>
          <a:lstStyle/>
          <a:p>
            <a:r>
              <a:rPr lang="it-IT" sz="2400" dirty="0"/>
              <a:t>Nell’anno in cui il </a:t>
            </a:r>
            <a:r>
              <a:rPr lang="it-IT" sz="2400" dirty="0" smtClean="0"/>
              <a:t>cammino </a:t>
            </a:r>
            <a:r>
              <a:rPr lang="it-IT" sz="2400" dirty="0"/>
              <a:t>della Chiesa è scandito dall’annuncio del </a:t>
            </a:r>
            <a:r>
              <a:rPr lang="it-IT" sz="2400" b="1" dirty="0"/>
              <a:t>Vangelo di MATTEO</a:t>
            </a:r>
            <a:r>
              <a:rPr lang="it-IT" sz="2400" dirty="0"/>
              <a:t> (anno A), l’itinerario formativo dell’</a:t>
            </a:r>
            <a:r>
              <a:rPr lang="it-IT" sz="2400" dirty="0" err="1"/>
              <a:t>Acr</a:t>
            </a:r>
            <a:r>
              <a:rPr lang="it-IT" sz="2400" dirty="0"/>
              <a:t> si propone di </a:t>
            </a:r>
            <a:r>
              <a:rPr lang="it-IT" sz="2400" b="1" dirty="0"/>
              <a:t>iniziare i bambini e i ragazzi alla vita della Chiesa</a:t>
            </a:r>
            <a:r>
              <a:rPr lang="it-IT" sz="2400" dirty="0"/>
              <a:t>, assumendo come prospettiva sintetica la </a:t>
            </a:r>
            <a:r>
              <a:rPr lang="it-IT" sz="2400" b="1" dirty="0"/>
              <a:t>categoria della compagnia</a:t>
            </a:r>
            <a:r>
              <a:rPr lang="it-IT" sz="2400" dirty="0"/>
              <a:t>. </a:t>
            </a:r>
            <a:endParaRPr lang="it-IT" sz="2400" dirty="0" smtClean="0"/>
          </a:p>
          <a:p>
            <a:r>
              <a:rPr lang="it-IT" sz="2400" dirty="0" smtClean="0"/>
              <a:t>Appartenere </a:t>
            </a:r>
            <a:r>
              <a:rPr lang="it-IT" sz="2400" dirty="0"/>
              <a:t>e dunque “abitare” la Chiesa vuole dire </a:t>
            </a:r>
            <a:r>
              <a:rPr lang="it-IT" sz="2400" u="sng" dirty="0"/>
              <a:t>sentirsi partecipi</a:t>
            </a:r>
            <a:r>
              <a:rPr lang="it-IT" sz="2400" dirty="0"/>
              <a:t>, in virtù del Battesimo, della sua missione </a:t>
            </a:r>
            <a:r>
              <a:rPr lang="it-IT" sz="2400" dirty="0" smtClean="0"/>
              <a:t>evangelizzatrice, </a:t>
            </a:r>
            <a:r>
              <a:rPr lang="it-IT" sz="2400" b="1" dirty="0"/>
              <a:t>discepoli-missionari in cammino </a:t>
            </a:r>
            <a:r>
              <a:rPr lang="it-IT" sz="2400" dirty="0"/>
              <a:t>nel popolo di </a:t>
            </a:r>
            <a:r>
              <a:rPr lang="it-IT" sz="2400" dirty="0" smtClean="0"/>
              <a:t>Dio.</a:t>
            </a:r>
            <a:endParaRPr lang="it-IT" sz="2400" dirty="0"/>
          </a:p>
          <a:p>
            <a:r>
              <a:rPr lang="it-IT" sz="2400" dirty="0" smtClean="0"/>
              <a:t>È </a:t>
            </a:r>
            <a:r>
              <a:rPr lang="it-IT" sz="2400" dirty="0"/>
              <a:t>bello per i piccoli sperimentare una compagnia in cui </a:t>
            </a:r>
            <a:r>
              <a:rPr lang="it-IT" sz="2400" b="1" dirty="0"/>
              <a:t>vengono presi sul serio</a:t>
            </a:r>
            <a:r>
              <a:rPr lang="it-IT" sz="2400" dirty="0"/>
              <a:t>, in cui si riconosce loro la capacità di </a:t>
            </a:r>
            <a:r>
              <a:rPr lang="it-IT" sz="2400" b="1" dirty="0" smtClean="0"/>
              <a:t>cooperare </a:t>
            </a:r>
            <a:r>
              <a:rPr lang="it-IT" sz="2400" b="1" dirty="0"/>
              <a:t>al bene </a:t>
            </a:r>
            <a:r>
              <a:rPr lang="it-IT" sz="2400" b="1" dirty="0" smtClean="0"/>
              <a:t>comune.</a:t>
            </a:r>
            <a:endParaRPr lang="it-IT" sz="2400" b="1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xmlns="" id="{C940615B-B665-4220-B91E-FC0053A2B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578" y="313093"/>
            <a:ext cx="7008845" cy="735887"/>
          </a:xfrm>
          <a:solidFill>
            <a:srgbClr val="FBE5D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R ESSENCE" panose="02000000000000000000" pitchFamily="2" charset="0"/>
              </a:rPr>
              <a:t>LA CATEGORIA </a:t>
            </a:r>
            <a:r>
              <a:rPr lang="it-IT" sz="28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>DELLA COMPAGNIA</a:t>
            </a:r>
            <a:endParaRPr lang="it-IT" sz="2800" dirty="0">
              <a:solidFill>
                <a:schemeClr val="tx1"/>
              </a:solidFill>
              <a:latin typeface="AR ESSENCE" panose="02000000000000000000" pitchFamily="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7F91E7E-F007-43B4-8C6D-8308124A4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2344" y="3467918"/>
            <a:ext cx="1283594" cy="30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001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metto: rettangolo con angoli arrotondati 4">
            <a:extLst>
              <a:ext uri="{FF2B5EF4-FFF2-40B4-BE49-F238E27FC236}">
                <a16:creationId xmlns:a16="http://schemas.microsoft.com/office/drawing/2014/main" xmlns="" id="{2A9701CD-ABC3-4ECD-8DA6-2964BAA3C762}"/>
              </a:ext>
            </a:extLst>
          </p:cNvPr>
          <p:cNvSpPr/>
          <p:nvPr/>
        </p:nvSpPr>
        <p:spPr>
          <a:xfrm>
            <a:off x="1630680" y="1392571"/>
            <a:ext cx="10198211" cy="5265805"/>
          </a:xfrm>
          <a:prstGeom prst="wedgeRoundRectCallout">
            <a:avLst>
              <a:gd name="adj1" fmla="val -54528"/>
              <a:gd name="adj2" fmla="val 158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7C913DF-30BF-4555-BA71-F906268CF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558" y="1493949"/>
            <a:ext cx="9762185" cy="5164427"/>
          </a:xfrm>
          <a:noFill/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t-IT" sz="6000" dirty="0" smtClean="0">
                <a:latin typeface="AR ESSENCE" panose="02000000000000000000" pitchFamily="2" charset="0"/>
              </a:rPr>
              <a:t>«Stai con me?» </a:t>
            </a:r>
            <a:endParaRPr lang="it-IT" sz="6000" dirty="0">
              <a:latin typeface="AR ESSENCE" panose="02000000000000000000" pitchFamily="2" charset="0"/>
            </a:endParaRPr>
          </a:p>
          <a:p>
            <a:r>
              <a:rPr lang="it-IT" sz="2500" b="1" dirty="0"/>
              <a:t>«Stai con me?»</a:t>
            </a:r>
            <a:r>
              <a:rPr lang="it-IT" sz="2500" dirty="0"/>
              <a:t> è la domanda che i bambini rivolgono agli adulti quando sentono il bisogno di una presenza che li rassicuri e li </a:t>
            </a:r>
            <a:r>
              <a:rPr lang="it-IT" sz="2500" dirty="0" smtClean="0"/>
              <a:t>incoraggi, che condivida il </a:t>
            </a:r>
            <a:r>
              <a:rPr lang="it-IT" sz="2500" dirty="0"/>
              <a:t>tempo del gioco, </a:t>
            </a:r>
            <a:r>
              <a:rPr lang="it-IT" sz="2500" dirty="0" smtClean="0"/>
              <a:t>osservi </a:t>
            </a:r>
            <a:r>
              <a:rPr lang="it-IT" sz="2500" dirty="0"/>
              <a:t>i loro progressi, </a:t>
            </a:r>
            <a:r>
              <a:rPr lang="it-IT" sz="2500" dirty="0" smtClean="0"/>
              <a:t>si accorga </a:t>
            </a:r>
            <a:r>
              <a:rPr lang="it-IT" sz="2500" dirty="0"/>
              <a:t>di quanto siano capaci di fare. </a:t>
            </a:r>
            <a:endParaRPr lang="it-IT" sz="2500" dirty="0" smtClean="0"/>
          </a:p>
          <a:p>
            <a:r>
              <a:rPr lang="it-IT" sz="2500" b="1" dirty="0" smtClean="0"/>
              <a:t>«</a:t>
            </a:r>
            <a:r>
              <a:rPr lang="it-IT" sz="2500" b="1" dirty="0"/>
              <a:t>Stai con me?» </a:t>
            </a:r>
            <a:r>
              <a:rPr lang="it-IT" sz="2500" dirty="0"/>
              <a:t>in alcune situazioni infonde coraggio, fa compiere </a:t>
            </a:r>
            <a:r>
              <a:rPr lang="it-IT" sz="2500" dirty="0" smtClean="0"/>
              <a:t>ai ragazzi azioni </a:t>
            </a:r>
            <a:r>
              <a:rPr lang="it-IT" sz="2500" dirty="0"/>
              <a:t>che </a:t>
            </a:r>
            <a:r>
              <a:rPr lang="it-IT" sz="2500" dirty="0" smtClean="0"/>
              <a:t>da </a:t>
            </a:r>
            <a:r>
              <a:rPr lang="it-IT" sz="2500" dirty="0"/>
              <a:t>soli non avrebbero </a:t>
            </a:r>
            <a:r>
              <a:rPr lang="it-IT" sz="2500" dirty="0" smtClean="0"/>
              <a:t>fatto, compreso il </a:t>
            </a:r>
            <a:r>
              <a:rPr lang="it-IT" sz="2500" b="1" dirty="0" smtClean="0"/>
              <a:t>prendere possesso di nuovi spazi</a:t>
            </a:r>
            <a:r>
              <a:rPr lang="it-IT" sz="2500" dirty="0" smtClean="0"/>
              <a:t>. </a:t>
            </a:r>
            <a:r>
              <a:rPr lang="it-IT" sz="2500" dirty="0"/>
              <a:t>Diventa un patto: </a:t>
            </a:r>
            <a:r>
              <a:rPr lang="it-IT" sz="2500" b="1" dirty="0"/>
              <a:t>“Stai con me!”</a:t>
            </a:r>
            <a:r>
              <a:rPr lang="it-IT" sz="2500" dirty="0"/>
              <a:t>, vuol dire che non mi lascerai solo</a:t>
            </a:r>
            <a:r>
              <a:rPr lang="it-IT" sz="2500" dirty="0" smtClean="0"/>
              <a:t>.</a:t>
            </a:r>
          </a:p>
          <a:p>
            <a:r>
              <a:rPr lang="it-IT" sz="2500" b="1" dirty="0" smtClean="0"/>
              <a:t>«</a:t>
            </a:r>
            <a:r>
              <a:rPr lang="it-IT" sz="2500" b="1" dirty="0"/>
              <a:t>Stai con me?» </a:t>
            </a:r>
            <a:r>
              <a:rPr lang="it-IT" sz="2500" dirty="0"/>
              <a:t>è la modalità con cui i ragazzi </a:t>
            </a:r>
            <a:r>
              <a:rPr lang="it-IT" sz="2500" b="1" dirty="0"/>
              <a:t>definiscono le loro relazioni:</a:t>
            </a:r>
            <a:r>
              <a:rPr lang="it-IT" sz="2500" dirty="0"/>
              <a:t> “Se stai con me, se sei dalla mia parte, sei mio amico!”. Se rivolta ai pari è una domanda che definisce i confini dell’appartenenza ad un gruppo, ad una compagnia in cui ci si </a:t>
            </a:r>
            <a:r>
              <a:rPr lang="it-IT" sz="2500" dirty="0" smtClean="0"/>
              <a:t>conosce</a:t>
            </a:r>
            <a:r>
              <a:rPr lang="it-IT" sz="2500" dirty="0"/>
              <a:t> </a:t>
            </a:r>
            <a:r>
              <a:rPr lang="it-IT" sz="2500" dirty="0" smtClean="0"/>
              <a:t>e si </a:t>
            </a:r>
            <a:r>
              <a:rPr lang="it-IT" sz="2500" dirty="0"/>
              <a:t>fa strada insieme</a:t>
            </a:r>
            <a:r>
              <a:rPr lang="it-IT" sz="2500" dirty="0" smtClean="0"/>
              <a:t>.</a:t>
            </a:r>
          </a:p>
          <a:p>
            <a:r>
              <a:rPr lang="it-IT" sz="2500" b="1" dirty="0" smtClean="0"/>
              <a:t>«</a:t>
            </a:r>
            <a:r>
              <a:rPr lang="it-IT" sz="2500" b="1" dirty="0"/>
              <a:t>Stai con me?» </a:t>
            </a:r>
            <a:r>
              <a:rPr lang="it-IT" sz="2500" dirty="0" smtClean="0"/>
              <a:t>è </a:t>
            </a:r>
            <a:r>
              <a:rPr lang="it-IT" sz="2500" dirty="0"/>
              <a:t>un interrogativo a cui non si risponde necessariamente con qualcosa da fare (</a:t>
            </a:r>
            <a:r>
              <a:rPr lang="it-IT" sz="2500" dirty="0" smtClean="0"/>
              <a:t>talvolta </a:t>
            </a:r>
            <a:r>
              <a:rPr lang="it-IT" sz="2500" dirty="0"/>
              <a:t>basta davvero solo </a:t>
            </a:r>
            <a:r>
              <a:rPr lang="it-IT" sz="2500" dirty="0" smtClean="0"/>
              <a:t>esserci!) </a:t>
            </a:r>
            <a:r>
              <a:rPr lang="it-IT" sz="2500" dirty="0"/>
              <a:t>ma </a:t>
            </a:r>
            <a:r>
              <a:rPr lang="it-IT" sz="2500" dirty="0" smtClean="0"/>
              <a:t>che, necessariamente</a:t>
            </a:r>
            <a:r>
              <a:rPr lang="it-IT" sz="2500" dirty="0"/>
              <a:t>, mette in gioco in prima persona.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xmlns="" id="{74FC0E04-8F0B-46E9-9FBD-F77324C3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282" y="313093"/>
            <a:ext cx="5339436" cy="735887"/>
          </a:xfrm>
          <a:solidFill>
            <a:srgbClr val="E2F0D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R ESSENCE" panose="02000000000000000000" pitchFamily="2" charset="0"/>
              </a:rPr>
              <a:t>LA DOMANDA DI VITA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69A8299-9F48-4AEE-B4AE-34A472E07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4902" y="4159876"/>
            <a:ext cx="1889539" cy="259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300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metto: rettangolo con angoli arrotondati 4">
            <a:extLst>
              <a:ext uri="{FF2B5EF4-FFF2-40B4-BE49-F238E27FC236}">
                <a16:creationId xmlns:a16="http://schemas.microsoft.com/office/drawing/2014/main" xmlns="" id="{3199B636-99BD-479B-AD2D-6291A348C30B}"/>
              </a:ext>
            </a:extLst>
          </p:cNvPr>
          <p:cNvSpPr/>
          <p:nvPr/>
        </p:nvSpPr>
        <p:spPr>
          <a:xfrm>
            <a:off x="425003" y="1217333"/>
            <a:ext cx="10985679" cy="4732706"/>
          </a:xfrm>
          <a:prstGeom prst="wedgeRoundRectCallout">
            <a:avLst>
              <a:gd name="adj1" fmla="val 25867"/>
              <a:gd name="adj2" fmla="val 4698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BBC3C73-FFCF-424E-AC1F-897BFC2A9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249301"/>
            <a:ext cx="10263389" cy="45977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4400" dirty="0">
                <a:latin typeface="AR ESSENCE" panose="02000000000000000000" pitchFamily="2" charset="0"/>
              </a:rPr>
              <a:t>LA </a:t>
            </a:r>
            <a:r>
              <a:rPr lang="it-IT" sz="4400" dirty="0" smtClean="0">
                <a:latin typeface="AR ESSENCE" panose="02000000000000000000" pitchFamily="2" charset="0"/>
              </a:rPr>
              <a:t>CITTÀ</a:t>
            </a:r>
            <a:endParaRPr lang="it-IT" sz="4400" dirty="0">
              <a:latin typeface="AR ESSENCE" panose="02000000000000000000" pitchFamily="2" charset="0"/>
            </a:endParaRPr>
          </a:p>
          <a:p>
            <a:r>
              <a:rPr lang="it-IT" sz="2100" i="1" dirty="0" smtClean="0"/>
              <a:t>Italo </a:t>
            </a:r>
            <a:r>
              <a:rPr lang="it-IT" sz="2100" i="1" dirty="0"/>
              <a:t>Calvino</a:t>
            </a:r>
            <a:r>
              <a:rPr lang="it-IT" sz="2100" dirty="0"/>
              <a:t> si chiede se siano gli uomini a dare forma alle città o se sia la città a dare forma all’uomo. </a:t>
            </a:r>
            <a:r>
              <a:rPr lang="it-IT" sz="2100" dirty="0" smtClean="0"/>
              <a:t>In realtà, </a:t>
            </a:r>
            <a:r>
              <a:rPr lang="it-IT" sz="2100" b="1" dirty="0"/>
              <a:t>tra l’uomo e la città esiste un rapporto di reciprocità</a:t>
            </a:r>
            <a:r>
              <a:rPr lang="it-IT" sz="2100" dirty="0"/>
              <a:t>, al punto che cambiare città alle volte significa cambiare stile di vita. Per questo, guardando una città ci si dovrebbe chiedere </a:t>
            </a:r>
            <a:r>
              <a:rPr lang="it-IT" sz="2100" b="1" dirty="0"/>
              <a:t>“cosa c’è sotto?”</a:t>
            </a:r>
            <a:r>
              <a:rPr lang="it-IT" sz="2100" dirty="0"/>
              <a:t>, bisognerebbe scoperchiarla per poter vedere i movimenti che di giorno e di notte generano il suo rumore di fondo, la </a:t>
            </a:r>
            <a:r>
              <a:rPr lang="it-IT" sz="2100" dirty="0" smtClean="0"/>
              <a:t>vita.</a:t>
            </a:r>
            <a:r>
              <a:rPr lang="it-IT" sz="2100" dirty="0"/>
              <a:t> </a:t>
            </a:r>
            <a:r>
              <a:rPr lang="it-IT" sz="2100" dirty="0" smtClean="0"/>
              <a:t>Più </a:t>
            </a:r>
            <a:r>
              <a:rPr lang="it-IT" sz="2100" dirty="0"/>
              <a:t>che una cornice o una facciata, la città è allora </a:t>
            </a:r>
            <a:r>
              <a:rPr lang="it-IT" sz="2100" b="1" dirty="0"/>
              <a:t>un ingranaggio</a:t>
            </a:r>
            <a:r>
              <a:rPr lang="it-IT" sz="2100" dirty="0"/>
              <a:t>, spazio e tempo nel quale si realizzano </a:t>
            </a:r>
            <a:r>
              <a:rPr lang="it-IT" sz="2100" dirty="0" smtClean="0"/>
              <a:t>processi.</a:t>
            </a:r>
          </a:p>
          <a:p>
            <a:r>
              <a:rPr lang="it-IT" sz="2100" dirty="0" smtClean="0"/>
              <a:t>Per </a:t>
            </a:r>
            <a:r>
              <a:rPr lang="it-IT" sz="2100" i="1" dirty="0" smtClean="0"/>
              <a:t>Andrea </a:t>
            </a:r>
            <a:r>
              <a:rPr lang="it-IT" sz="2100" i="1" dirty="0"/>
              <a:t>Palladio</a:t>
            </a:r>
            <a:r>
              <a:rPr lang="it-IT" sz="2100" dirty="0"/>
              <a:t> </a:t>
            </a:r>
            <a:r>
              <a:rPr lang="it-IT" sz="2100" dirty="0" smtClean="0"/>
              <a:t>la </a:t>
            </a:r>
            <a:r>
              <a:rPr lang="it-IT" sz="2100" dirty="0"/>
              <a:t>casa </a:t>
            </a:r>
            <a:r>
              <a:rPr lang="it-IT" sz="2100" dirty="0" smtClean="0"/>
              <a:t>deve </a:t>
            </a:r>
            <a:r>
              <a:rPr lang="it-IT" sz="2100" dirty="0"/>
              <a:t>essere concepita come una piccola città e per contro la città come una grande casa: è il senso stesso dell’</a:t>
            </a:r>
            <a:r>
              <a:rPr lang="it-IT" sz="2100" b="1" dirty="0"/>
              <a:t>abitare le città come fossero delle case</a:t>
            </a:r>
            <a:r>
              <a:rPr lang="it-IT" sz="2100" dirty="0"/>
              <a:t>, </a:t>
            </a:r>
            <a:r>
              <a:rPr lang="it-IT" sz="2100" dirty="0" smtClean="0"/>
              <a:t>luoghi </a:t>
            </a:r>
            <a:r>
              <a:rPr lang="it-IT" sz="2100" dirty="0"/>
              <a:t>in cui si avverte un costante senso di </a:t>
            </a:r>
            <a:r>
              <a:rPr lang="it-IT" sz="2100" b="1" dirty="0"/>
              <a:t>familiarità</a:t>
            </a:r>
            <a:r>
              <a:rPr lang="it-IT" sz="2100" dirty="0"/>
              <a:t>, in cui si coabita ciascuno con il proprio </a:t>
            </a:r>
            <a:r>
              <a:rPr lang="it-IT" sz="2100" b="1" dirty="0"/>
              <a:t>ruolo,</a:t>
            </a:r>
            <a:r>
              <a:rPr lang="it-IT" sz="2100" dirty="0"/>
              <a:t> in cui ci si riconosce nella quotidianità, in cui ci si sente sicuri e protetti, nei quali </a:t>
            </a:r>
            <a:r>
              <a:rPr lang="it-IT" sz="2100" b="1" dirty="0"/>
              <a:t>ogni spazio assolve a una funzione specifica dell’esistenza quotidiana</a:t>
            </a:r>
            <a:r>
              <a:rPr lang="it-IT" sz="2100" dirty="0"/>
              <a:t>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xmlns="" id="{9EDB7073-9270-4DAB-B114-2C88AC594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343" y="313093"/>
            <a:ext cx="4517314" cy="735887"/>
          </a:xfr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R ESSENCE" panose="02000000000000000000" pitchFamily="2" charset="0"/>
              </a:rPr>
              <a:t>L’AMBIENTAZIONE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705481" y="3477296"/>
            <a:ext cx="1393056" cy="33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99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xmlns="" id="{EF340572-E85B-40D3-B582-7BD789991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07631218"/>
              </p:ext>
            </p:extLst>
          </p:nvPr>
        </p:nvGraphicFramePr>
        <p:xfrm>
          <a:off x="838200" y="1481070"/>
          <a:ext cx="10515600" cy="4695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olo 1">
            <a:extLst>
              <a:ext uri="{FF2B5EF4-FFF2-40B4-BE49-F238E27FC236}">
                <a16:creationId xmlns:a16="http://schemas.microsoft.com/office/drawing/2014/main" xmlns="" id="{E7A9D29C-B9C5-44EE-A883-1BD7A878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037" y="313093"/>
            <a:ext cx="4659927" cy="735887"/>
          </a:xfr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R ESSENCE" panose="02000000000000000000" pitchFamily="2" charset="0"/>
              </a:rPr>
              <a:t>GLI ATTEGGIAMENTI</a:t>
            </a:r>
          </a:p>
        </p:txBody>
      </p:sp>
    </p:spTree>
    <p:extLst>
      <p:ext uri="{BB962C8B-B14F-4D97-AF65-F5344CB8AC3E}">
        <p14:creationId xmlns:p14="http://schemas.microsoft.com/office/powerpoint/2010/main" xmlns="" val="151491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xmlns="" id="{75A1432D-3D14-4064-BF2E-2A58A028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366" y="518589"/>
            <a:ext cx="7117934" cy="1325563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LO SVILUPPO DELLA PROPOSTA FORMATIVA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xmlns="" id="{88C020BA-9984-4B30-92BD-9A09EF7AC6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50901022"/>
              </p:ext>
            </p:extLst>
          </p:nvPr>
        </p:nvGraphicFramePr>
        <p:xfrm>
          <a:off x="837128" y="1844151"/>
          <a:ext cx="10251582" cy="480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7906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F84086-FE99-478F-916B-781F931B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15" y="1486681"/>
            <a:ext cx="2148281" cy="792556"/>
          </a:xfr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accent4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28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>1^ </a:t>
            </a:r>
            <a:r>
              <a:rPr lang="it-IT" sz="2800" dirty="0">
                <a:solidFill>
                  <a:schemeClr val="tx1"/>
                </a:solidFill>
                <a:latin typeface="AR ESSENCE" panose="02000000000000000000" pitchFamily="2" charset="0"/>
              </a:rPr>
              <a:t>FASE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FE04655-E0ED-458C-B4DD-4D4642A7A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025" y="597714"/>
            <a:ext cx="7456867" cy="4991715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sz="1100" dirty="0"/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>LA SCUOLA</a:t>
            </a:r>
          </a:p>
          <a:p>
            <a:pPr marL="0" indent="0" algn="ctr">
              <a:buNone/>
            </a:pPr>
            <a:endParaRPr lang="it-IT" sz="2400" dirty="0"/>
          </a:p>
          <a:p>
            <a:pPr algn="just"/>
            <a:r>
              <a:rPr lang="it-IT" sz="2400" dirty="0"/>
              <a:t>L’inizio dell’anno associativo è segnato anche dalle </a:t>
            </a:r>
            <a:r>
              <a:rPr lang="it-IT" sz="2400" b="1" dirty="0"/>
              <a:t>nuove esperienze</a:t>
            </a:r>
            <a:r>
              <a:rPr lang="it-IT" sz="2400" dirty="0"/>
              <a:t> che bambini e ragazzi vivono nella quotidianità. </a:t>
            </a:r>
            <a:endParaRPr lang="it-IT" sz="2400" dirty="0" smtClean="0"/>
          </a:p>
          <a:p>
            <a:pPr algn="just"/>
            <a:r>
              <a:rPr lang="it-IT" sz="2400" i="1" dirty="0" smtClean="0"/>
              <a:t>Il </a:t>
            </a:r>
            <a:r>
              <a:rPr lang="it-IT" sz="2400" i="1" dirty="0"/>
              <a:t>nuovo anno scolastico è appena iniziato: per alcuni rappresenta la sfida di una nuova scuola, di un nuovo gruppo di amici, mentre per altri lo scenario è familiare, ma comunque ricco di incognite e di sorprese! </a:t>
            </a:r>
            <a:endParaRPr lang="it-IT" sz="2400" i="1" dirty="0" smtClean="0"/>
          </a:p>
          <a:p>
            <a:pPr algn="just"/>
            <a:r>
              <a:rPr lang="it-IT" sz="2400" dirty="0" smtClean="0"/>
              <a:t>La </a:t>
            </a:r>
            <a:r>
              <a:rPr lang="it-IT" sz="2400" dirty="0"/>
              <a:t>scuola rappresenta il primo </a:t>
            </a:r>
            <a:r>
              <a:rPr lang="it-IT" sz="2400" b="1" dirty="0"/>
              <a:t>luogo della città dove si sperimenta l’incontro con l’altro</a:t>
            </a:r>
            <a:r>
              <a:rPr lang="it-IT" sz="2400" dirty="0"/>
              <a:t> e si cresce nell’apprendimento di ciò che fa con-vivere le diversità diventando con-cittadini.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04147" y="3754190"/>
            <a:ext cx="1928649" cy="183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181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xmlns="" id="{DEF84086-FE99-478F-916B-781F931BE718}"/>
              </a:ext>
            </a:extLst>
          </p:cNvPr>
          <p:cNvSpPr txBox="1">
            <a:spLocks/>
          </p:cNvSpPr>
          <p:nvPr/>
        </p:nvSpPr>
        <p:spPr>
          <a:xfrm>
            <a:off x="9835332" y="2813295"/>
            <a:ext cx="2148281" cy="7925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accent4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smtClean="0">
                <a:solidFill>
                  <a:schemeClr val="tx1"/>
                </a:solidFill>
                <a:latin typeface="AR ESSENCE" panose="02000000000000000000" pitchFamily="2" charset="0"/>
              </a:rPr>
              <a:t>1^ FASE</a:t>
            </a:r>
            <a:endParaRPr lang="it-IT" sz="2800" dirty="0">
              <a:solidFill>
                <a:schemeClr val="tx1"/>
              </a:solidFill>
              <a:latin typeface="AR ESSENCE" panose="02000000000000000000" pitchFamily="2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02275" y="309093"/>
            <a:ext cx="8976575" cy="61947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chemeClr val="dk1"/>
                </a:solidFill>
              </a:rPr>
              <a:t>CARITÀ</a:t>
            </a:r>
            <a:r>
              <a:rPr lang="it-IT" sz="2200" dirty="0">
                <a:solidFill>
                  <a:schemeClr val="dk1"/>
                </a:solidFill>
              </a:rPr>
              <a:t>: Nel Mese del </a:t>
            </a:r>
            <a:r>
              <a:rPr lang="it-IT" sz="2200" dirty="0" smtClean="0">
                <a:solidFill>
                  <a:schemeClr val="dk1"/>
                </a:solidFill>
              </a:rPr>
              <a:t>Ciao i bambini ed i ragazzi accolgono </a:t>
            </a:r>
            <a:r>
              <a:rPr lang="it-IT" sz="2200" dirty="0">
                <a:solidFill>
                  <a:schemeClr val="dk1"/>
                </a:solidFill>
              </a:rPr>
              <a:t>l’invito che </a:t>
            </a:r>
            <a:r>
              <a:rPr lang="it-IT" sz="2200" dirty="0" smtClean="0">
                <a:solidFill>
                  <a:schemeClr val="dk1"/>
                </a:solidFill>
              </a:rPr>
              <a:t>il Signore rivolge loro </a:t>
            </a:r>
            <a:r>
              <a:rPr lang="it-IT" sz="2200" dirty="0">
                <a:solidFill>
                  <a:schemeClr val="dk1"/>
                </a:solidFill>
              </a:rPr>
              <a:t>ad </a:t>
            </a:r>
            <a:r>
              <a:rPr lang="it-IT" sz="2200" b="1" dirty="0">
                <a:solidFill>
                  <a:schemeClr val="dk1"/>
                </a:solidFill>
              </a:rPr>
              <a:t>aprire gli occhi sugli altri</a:t>
            </a:r>
            <a:r>
              <a:rPr lang="it-IT" sz="2200" dirty="0">
                <a:solidFill>
                  <a:schemeClr val="dk1"/>
                </a:solidFill>
              </a:rPr>
              <a:t>, per riconoscere quanti abitano la </a:t>
            </a:r>
            <a:r>
              <a:rPr lang="it-IT" sz="2200" dirty="0" smtClean="0"/>
              <a:t>loro</a:t>
            </a:r>
            <a:r>
              <a:rPr lang="it-IT" sz="2200" dirty="0" smtClean="0">
                <a:solidFill>
                  <a:schemeClr val="dk1"/>
                </a:solidFill>
              </a:rPr>
              <a:t> </a:t>
            </a:r>
            <a:r>
              <a:rPr lang="it-IT" sz="2200" dirty="0">
                <a:solidFill>
                  <a:schemeClr val="dk1"/>
                </a:solidFill>
              </a:rPr>
              <a:t>vita </a:t>
            </a:r>
            <a:r>
              <a:rPr lang="it-IT" sz="2200" dirty="0" smtClean="0">
                <a:solidFill>
                  <a:schemeClr val="dk1"/>
                </a:solidFill>
              </a:rPr>
              <a:t>ed </a:t>
            </a:r>
            <a:r>
              <a:rPr lang="it-IT" sz="2200" dirty="0">
                <a:solidFill>
                  <a:schemeClr val="dk1"/>
                </a:solidFill>
              </a:rPr>
              <a:t>imparare a </a:t>
            </a:r>
            <a:r>
              <a:rPr lang="it-IT" sz="2200" dirty="0" smtClean="0">
                <a:solidFill>
                  <a:schemeClr val="dk1"/>
                </a:solidFill>
              </a:rPr>
              <a:t>fare spazio</a:t>
            </a:r>
            <a:r>
              <a:rPr lang="it-IT" sz="2200" dirty="0">
                <a:solidFill>
                  <a:schemeClr val="dk1"/>
                </a:solidFill>
              </a:rPr>
              <a:t>. </a:t>
            </a:r>
            <a:endParaRPr lang="it-IT" sz="2200" dirty="0"/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>
                <a:solidFill>
                  <a:schemeClr val="dk1"/>
                </a:solidFill>
              </a:rPr>
              <a:t>CATECHESI</a:t>
            </a:r>
            <a:r>
              <a:rPr lang="it-IT" sz="2200" dirty="0" smtClean="0">
                <a:solidFill>
                  <a:schemeClr val="dk1"/>
                </a:solidFill>
              </a:rPr>
              <a:t>: </a:t>
            </a:r>
            <a:r>
              <a:rPr lang="it-IT" sz="2200" dirty="0">
                <a:solidFill>
                  <a:schemeClr val="dk1"/>
                </a:solidFill>
              </a:rPr>
              <a:t>Nella vita di tutti i giorni, i piccoli sperimentano che </a:t>
            </a:r>
            <a:r>
              <a:rPr lang="it-IT" sz="2200" b="1" dirty="0">
                <a:solidFill>
                  <a:schemeClr val="dk1"/>
                </a:solidFill>
              </a:rPr>
              <a:t>nessun uomo può cresce da solo</a:t>
            </a:r>
            <a:r>
              <a:rPr lang="it-IT" sz="2200" dirty="0">
                <a:solidFill>
                  <a:schemeClr val="dk1"/>
                </a:solidFill>
              </a:rPr>
              <a:t>. Tutti hanno bisogno di una comunità per crescere che non è fatta solo di familiari, parenti o amici, ma anche di </a:t>
            </a:r>
            <a:r>
              <a:rPr lang="it-IT" sz="2200" dirty="0" smtClean="0">
                <a:solidFill>
                  <a:schemeClr val="dk1"/>
                </a:solidFill>
              </a:rPr>
              <a:t>altre </a:t>
            </a:r>
            <a:r>
              <a:rPr lang="it-IT" sz="2200" b="1" dirty="0" smtClean="0">
                <a:solidFill>
                  <a:schemeClr val="dk1"/>
                </a:solidFill>
              </a:rPr>
              <a:t>persone </a:t>
            </a:r>
            <a:r>
              <a:rPr lang="it-IT" sz="2200" dirty="0" smtClean="0">
                <a:solidFill>
                  <a:schemeClr val="dk1"/>
                </a:solidFill>
              </a:rPr>
              <a:t>che </a:t>
            </a:r>
            <a:r>
              <a:rPr lang="it-IT" sz="2200" dirty="0">
                <a:solidFill>
                  <a:schemeClr val="dk1"/>
                </a:solidFill>
              </a:rPr>
              <a:t>scelgono di assumere </a:t>
            </a:r>
            <a:r>
              <a:rPr lang="it-IT" sz="2200" b="1" dirty="0">
                <a:solidFill>
                  <a:schemeClr val="dk1"/>
                </a:solidFill>
              </a:rPr>
              <a:t>l’impegno della loro </a:t>
            </a:r>
            <a:r>
              <a:rPr lang="it-IT" sz="2200" b="1" dirty="0" smtClean="0">
                <a:solidFill>
                  <a:schemeClr val="dk1"/>
                </a:solidFill>
              </a:rPr>
              <a:t>formazione</a:t>
            </a:r>
            <a:r>
              <a:rPr lang="it-IT" sz="2200" dirty="0" smtClean="0">
                <a:solidFill>
                  <a:schemeClr val="dk1"/>
                </a:solidFill>
              </a:rPr>
              <a:t>. </a:t>
            </a:r>
            <a:r>
              <a:rPr lang="it-IT" sz="2200" dirty="0">
                <a:solidFill>
                  <a:schemeClr val="dk1"/>
                </a:solidFill>
              </a:rPr>
              <a:t>Soffermandosi sulle figure che, insieme, hanno contribuito e contribuiscono alla loro crescita, riconoscono la Chiesa come comunità che, raccogliendo l’invito del Maestro ad essere gli uni responsabili degli altri, accoglie e ha cura di ciascuno. </a:t>
            </a:r>
            <a:endParaRPr lang="it-IT" sz="2200" dirty="0"/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>
                <a:solidFill>
                  <a:schemeClr val="dk1"/>
                </a:solidFill>
              </a:rPr>
              <a:t>LITURGIA</a:t>
            </a:r>
            <a:r>
              <a:rPr lang="it-IT" sz="2200" dirty="0">
                <a:solidFill>
                  <a:schemeClr val="dk1"/>
                </a:solidFill>
              </a:rPr>
              <a:t>: </a:t>
            </a:r>
            <a:r>
              <a:rPr lang="it-IT" sz="2200" i="1" dirty="0" smtClean="0"/>
              <a:t>i tre segni al vangelo e lo stare seduti</a:t>
            </a:r>
            <a:endParaRPr lang="it-IT" sz="2200" i="1" dirty="0"/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I </a:t>
            </a:r>
            <a:r>
              <a:rPr lang="it-IT" sz="2200" b="1" dirty="0"/>
              <a:t>tre segni </a:t>
            </a:r>
            <a:r>
              <a:rPr lang="it-IT" sz="2200" dirty="0"/>
              <a:t>vogliono essere il gesto dell’accoglienza della Parola nella mente e nel cuore per essere poi annunciata con e nella vita. </a:t>
            </a:r>
            <a:endParaRPr lang="it-IT" sz="2200" dirty="0" smtClean="0"/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Lo </a:t>
            </a:r>
            <a:r>
              <a:rPr lang="it-IT" sz="2200" b="1" dirty="0"/>
              <a:t>stare seduti </a:t>
            </a:r>
            <a:r>
              <a:rPr lang="it-IT" sz="2200" dirty="0" smtClean="0"/>
              <a:t>dà </a:t>
            </a:r>
            <a:r>
              <a:rPr lang="it-IT" sz="2200" dirty="0"/>
              <a:t>la possibilità di ascoltare meglio il Maestro, favorendo l’attenzione </a:t>
            </a:r>
            <a:r>
              <a:rPr lang="it-IT" sz="2200" dirty="0" smtClean="0"/>
              <a:t>verso la </a:t>
            </a:r>
            <a:r>
              <a:rPr lang="it-IT" sz="2200" dirty="0"/>
              <a:t>sua Parola.</a:t>
            </a:r>
            <a:endParaRPr lang="it-IT" sz="2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77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xmlns="" id="{98536290-4949-4DB7-9031-5D0A05BD4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53" y="413549"/>
            <a:ext cx="2148281" cy="792556"/>
          </a:xfrm>
          <a:solidFill>
            <a:srgbClr val="AEC9E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28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>2^ </a:t>
            </a:r>
            <a:r>
              <a:rPr lang="it-IT" sz="2800" dirty="0">
                <a:solidFill>
                  <a:schemeClr val="tx1"/>
                </a:solidFill>
                <a:latin typeface="AR ESSENCE" panose="02000000000000000000" pitchFamily="2" charset="0"/>
              </a:rPr>
              <a:t>FASE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xmlns="" id="{08912AD6-FD62-4F29-8B0B-67761A00E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782" y="413549"/>
            <a:ext cx="7482625" cy="5806948"/>
          </a:xfrm>
          <a:solidFill>
            <a:srgbClr val="AEC9E8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sz="11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it-IT" sz="30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>IL MUNICIPIO</a:t>
            </a:r>
            <a:endParaRPr lang="it-IT" sz="3000" dirty="0">
              <a:solidFill>
                <a:schemeClr val="tx1"/>
              </a:solidFill>
              <a:latin typeface="AR ESSENCE" panose="02000000000000000000" pitchFamily="2" charset="0"/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it-IT" dirty="0">
                <a:solidFill>
                  <a:schemeClr val="tx1"/>
                </a:solidFill>
              </a:rPr>
              <a:t>La città è il luogo dove ciascuno può mettere in campo le proprie capacità per realizzare il </a:t>
            </a:r>
            <a:r>
              <a:rPr lang="it-IT" b="1" dirty="0">
                <a:solidFill>
                  <a:schemeClr val="tx1"/>
                </a:solidFill>
              </a:rPr>
              <a:t>bene comune</a:t>
            </a:r>
            <a:r>
              <a:rPr lang="it-IT" dirty="0">
                <a:solidFill>
                  <a:schemeClr val="tx1"/>
                </a:solidFill>
              </a:rPr>
              <a:t>. </a:t>
            </a:r>
            <a:endParaRPr lang="it-IT" dirty="0" smtClean="0">
              <a:solidFill>
                <a:schemeClr val="tx1"/>
              </a:solidFill>
            </a:endParaRPr>
          </a:p>
          <a:p>
            <a:pPr algn="just"/>
            <a:r>
              <a:rPr lang="it-IT" dirty="0" smtClean="0">
                <a:solidFill>
                  <a:schemeClr val="tx1"/>
                </a:solidFill>
              </a:rPr>
              <a:t>Non </a:t>
            </a:r>
            <a:r>
              <a:rPr lang="it-IT" dirty="0">
                <a:solidFill>
                  <a:schemeClr val="tx1"/>
                </a:solidFill>
              </a:rPr>
              <a:t>sempre, però, ai piccoli viene data questa possibilità; piuttosto, la città si pone come il luogo degli ostacoli, come una limitazione per la libertà dei bambini perché non pensata a loro misura. </a:t>
            </a:r>
            <a:endParaRPr lang="it-IT" dirty="0" smtClean="0">
              <a:solidFill>
                <a:schemeClr val="tx1"/>
              </a:solidFill>
            </a:endParaRPr>
          </a:p>
          <a:p>
            <a:pPr algn="just"/>
            <a:r>
              <a:rPr lang="it-IT" dirty="0" smtClean="0">
                <a:solidFill>
                  <a:schemeClr val="tx1"/>
                </a:solidFill>
              </a:rPr>
              <a:t>Dopo </a:t>
            </a:r>
            <a:r>
              <a:rPr lang="it-IT" dirty="0">
                <a:solidFill>
                  <a:schemeClr val="tx1"/>
                </a:solidFill>
              </a:rPr>
              <a:t>aver aperto gli occhi sui bisogni che li circondano, i bambini accolgono l’invito di Gesù a non essere semplici spettatori, ma a </a:t>
            </a:r>
            <a:r>
              <a:rPr lang="it-IT" b="1" dirty="0">
                <a:solidFill>
                  <a:schemeClr val="tx1"/>
                </a:solidFill>
              </a:rPr>
              <a:t>darsi da fare in prima persona</a:t>
            </a:r>
            <a:r>
              <a:rPr lang="it-IT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F7242F41-D8FD-42DA-9556-791458BA4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034" y="1924530"/>
            <a:ext cx="1904721" cy="441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414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7275694-3064-4D75-8A87-4BB33AC2A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660" y="1783080"/>
            <a:ext cx="7726679" cy="1066800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PREMESSA METODOLOGICA</a:t>
            </a:r>
            <a:endParaRPr lang="it-IT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ESSENCE" panose="0200000000000000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63880" y="3108960"/>
            <a:ext cx="11064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6000" dirty="0" smtClean="0">
                <a:latin typeface="AR ESSENCE" panose="02000000000000000000" pitchFamily="2" charset="0"/>
              </a:rPr>
              <a:t>Come (dove) nasce la proposta di cammino dell’</a:t>
            </a:r>
            <a:r>
              <a:rPr lang="it-IT" sz="6000" dirty="0" err="1" smtClean="0">
                <a:latin typeface="AR ESSENCE" panose="02000000000000000000" pitchFamily="2" charset="0"/>
              </a:rPr>
              <a:t>Acr</a:t>
            </a:r>
            <a:endParaRPr lang="it-IT" sz="6000" dirty="0"/>
          </a:p>
        </p:txBody>
      </p:sp>
    </p:spTree>
    <p:extLst>
      <p:ext uri="{BB962C8B-B14F-4D97-AF65-F5344CB8AC3E}">
        <p14:creationId xmlns:p14="http://schemas.microsoft.com/office/powerpoint/2010/main" xmlns="" val="153404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xmlns="" id="{98536290-4949-4DB7-9031-5D0A05BD443B}"/>
              </a:ext>
            </a:extLst>
          </p:cNvPr>
          <p:cNvSpPr txBox="1">
            <a:spLocks/>
          </p:cNvSpPr>
          <p:nvPr/>
        </p:nvSpPr>
        <p:spPr>
          <a:xfrm>
            <a:off x="9730554" y="3061699"/>
            <a:ext cx="2148281" cy="792556"/>
          </a:xfrm>
          <a:prstGeom prst="rect">
            <a:avLst/>
          </a:prstGeom>
          <a:solidFill>
            <a:srgbClr val="AEC9E8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>2^ FASE</a:t>
            </a:r>
            <a:endParaRPr lang="it-IT" sz="2800" dirty="0">
              <a:solidFill>
                <a:schemeClr val="tx1"/>
              </a:solidFill>
              <a:latin typeface="AR ESSENCE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02275" y="502920"/>
            <a:ext cx="8977005" cy="6050280"/>
          </a:xfrm>
          <a:prstGeom prst="rect">
            <a:avLst/>
          </a:prstGeom>
          <a:solidFill>
            <a:srgbClr val="AEC9E8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90000" rIns="108000" bIns="90000" rtlCol="0" anchor="ctr" anchorCtr="0">
            <a:normAutofit fontScale="92500" lnSpcReduction="20000"/>
          </a:bodyPr>
          <a:lstStyle/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/>
              <a:t>CARITÀ</a:t>
            </a:r>
            <a:r>
              <a:rPr lang="it-IT" sz="2200" dirty="0"/>
              <a:t>: Nel Mese della Pace i più piccoli osservano così la città e si domandano quale aspetto avrebbe una città pensata su misura per loro. Scelgono di farsi </a:t>
            </a:r>
            <a:r>
              <a:rPr lang="it-IT" sz="2200" b="1" dirty="0"/>
              <a:t>portavoce dei loro bisogni </a:t>
            </a:r>
            <a:r>
              <a:rPr lang="it-IT" sz="2200" dirty="0"/>
              <a:t>e coinvolgono la comunità in alcuni progetti pensati per rendere la città più responsiva alle loro </a:t>
            </a:r>
            <a:r>
              <a:rPr lang="it-IT" sz="2200" dirty="0" smtClean="0"/>
              <a:t>esigenze. I </a:t>
            </a:r>
            <a:r>
              <a:rPr lang="it-IT" sz="2200" dirty="0"/>
              <a:t>più grandi guardano alle loro capacità e scoprono che acquisire una maggiore autonomia significa anche farsi carico dei doveri, </a:t>
            </a:r>
            <a:r>
              <a:rPr lang="it-IT" sz="2200" i="1" dirty="0"/>
              <a:t>in primis</a:t>
            </a:r>
            <a:r>
              <a:rPr lang="it-IT" sz="2200" dirty="0"/>
              <a:t> quello di mettersi in gioco per la propria città. </a:t>
            </a:r>
            <a:r>
              <a:rPr lang="it-IT" sz="2200" b="1" dirty="0"/>
              <a:t>Imparano ad uscire dall’ottica che tutto sia un “diritto”</a:t>
            </a:r>
            <a:r>
              <a:rPr lang="it-IT" sz="2200" dirty="0"/>
              <a:t>, riconoscono quali tra i veri diritti non sono garantiti a tutti e fanno del loro rispetto un dovere. Sperimentano inoltre la bellezza e la difficoltà della </a:t>
            </a:r>
            <a:r>
              <a:rPr lang="it-IT" sz="2200" b="1" dirty="0"/>
              <a:t>progettazione condivisa</a:t>
            </a:r>
            <a:r>
              <a:rPr lang="it-IT" sz="2200" dirty="0"/>
              <a:t>, imparando sul campo lo stile del rispetto e del </a:t>
            </a:r>
            <a:r>
              <a:rPr lang="it-IT" sz="2200" dirty="0" smtClean="0"/>
              <a:t>dialogo.</a:t>
            </a:r>
            <a:endParaRPr lang="it-IT" sz="2200" dirty="0"/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CATECHESI</a:t>
            </a:r>
            <a:r>
              <a:rPr lang="it-IT" sz="2200" dirty="0"/>
              <a:t>: Nel secondo tempo di catechesi i bambini e i ragazzi guardano ai loro bisogni, alle loro debolezze e fragilità e </a:t>
            </a:r>
            <a:r>
              <a:rPr lang="it-IT" sz="2200" b="1" dirty="0"/>
              <a:t>si riconoscono presi per mano dal </a:t>
            </a:r>
            <a:r>
              <a:rPr lang="it-IT" sz="2200" b="1" dirty="0" smtClean="0"/>
              <a:t>Signore</a:t>
            </a:r>
            <a:r>
              <a:rPr lang="it-IT" sz="2200" dirty="0" smtClean="0"/>
              <a:t> che, </a:t>
            </a:r>
            <a:r>
              <a:rPr lang="it-IT" sz="2200" dirty="0"/>
              <a:t>attraverso la comunità </a:t>
            </a:r>
            <a:r>
              <a:rPr lang="it-IT" sz="2200" dirty="0" smtClean="0"/>
              <a:t>cristiana, </a:t>
            </a:r>
            <a:r>
              <a:rPr lang="it-IT" sz="2200" dirty="0"/>
              <a:t>si fa presente nella vita di ciascuno. Imparano a </a:t>
            </a:r>
            <a:r>
              <a:rPr lang="it-IT" sz="2200" b="1" dirty="0"/>
              <a:t>riconoscere gli atteggiamenti </a:t>
            </a:r>
            <a:r>
              <a:rPr lang="it-IT" sz="2200" dirty="0"/>
              <a:t>e le situazioni che li </a:t>
            </a:r>
            <a:r>
              <a:rPr lang="it-IT" sz="2200" b="1" dirty="0"/>
              <a:t>spingono all’isolamento</a:t>
            </a:r>
            <a:r>
              <a:rPr lang="it-IT" sz="2200" dirty="0"/>
              <a:t>, all’asocialità, ad evitare la relazione con l’altro e con Dio, trincerandosi dentro le mura delle proprie sicurezze. Scoprono nella </a:t>
            </a:r>
            <a:r>
              <a:rPr lang="it-IT" sz="2200" b="1" dirty="0"/>
              <a:t>Chiesa</a:t>
            </a:r>
            <a:r>
              <a:rPr lang="it-IT" sz="2200" dirty="0"/>
              <a:t>, una compagnia sempre disposta ad accorciare distanze e ad aprire </a:t>
            </a:r>
            <a:r>
              <a:rPr lang="it-IT" sz="2200" dirty="0" smtClean="0"/>
              <a:t>porte.</a:t>
            </a:r>
            <a:endParaRPr lang="it-IT" sz="2200" dirty="0"/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/>
              <a:t>LITURGIA</a:t>
            </a:r>
            <a:r>
              <a:rPr lang="it-IT" sz="2200" dirty="0"/>
              <a:t>: </a:t>
            </a:r>
            <a:r>
              <a:rPr lang="it-IT" sz="2200" i="1" dirty="0" smtClean="0"/>
              <a:t>il battersi il petto e lo stare in piedi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Battersi </a:t>
            </a:r>
            <a:r>
              <a:rPr lang="it-IT" sz="2200" b="1" dirty="0"/>
              <a:t>il petto </a:t>
            </a:r>
            <a:r>
              <a:rPr lang="it-IT" sz="2200" dirty="0"/>
              <a:t>è il segno di pentimento e di fiducia, la presa di coscienza della nostra povertà e, al tempo stesso, l’esperienza di essere accolti e risollevati dal Signore. </a:t>
            </a:r>
            <a:endParaRPr lang="it-IT" sz="2200" dirty="0" smtClean="0"/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Il </a:t>
            </a:r>
            <a:r>
              <a:rPr lang="it-IT" sz="2200" b="1" dirty="0"/>
              <a:t>restare in piedi </a:t>
            </a:r>
            <a:r>
              <a:rPr lang="it-IT" sz="2200" dirty="0"/>
              <a:t>durante la preghiera è il modo attraverso il quale il nostro corpo esprime il desiderio di vivere da “</a:t>
            </a:r>
            <a:r>
              <a:rPr lang="it-IT" sz="2200" dirty="0" err="1"/>
              <a:t>ri</a:t>
            </a:r>
            <a:r>
              <a:rPr lang="it-IT" sz="2200" dirty="0"/>
              <a:t>-sorti”, </a:t>
            </a:r>
            <a:r>
              <a:rPr lang="it-IT" sz="2200" dirty="0" smtClean="0"/>
              <a:t>perché </a:t>
            </a:r>
            <a:r>
              <a:rPr lang="it-IT" sz="2200" dirty="0"/>
              <a:t>il Signore ci ha "rialzati".</a:t>
            </a:r>
          </a:p>
        </p:txBody>
      </p:sp>
    </p:spTree>
    <p:extLst>
      <p:ext uri="{BB962C8B-B14F-4D97-AF65-F5344CB8AC3E}">
        <p14:creationId xmlns:p14="http://schemas.microsoft.com/office/powerpoint/2010/main" xmlns="" val="230079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xmlns="" id="{C4069251-1A22-4E0F-9E9F-1B7B262E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560" y="626694"/>
            <a:ext cx="7735273" cy="3777882"/>
          </a:xfrm>
          <a:solidFill>
            <a:srgbClr val="E2F0D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it-IT" sz="2000" dirty="0"/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>IL CAMPO SPORTIVO</a:t>
            </a:r>
            <a:endParaRPr lang="it-IT" sz="3200" dirty="0">
              <a:solidFill>
                <a:schemeClr val="tx1"/>
              </a:solidFill>
              <a:latin typeface="AR ESSENCE" panose="02000000000000000000" pitchFamily="2" charset="0"/>
            </a:endParaRPr>
          </a:p>
          <a:p>
            <a:pPr marL="0" indent="0">
              <a:buNone/>
            </a:pPr>
            <a:endParaRPr lang="it-IT" sz="2000" dirty="0"/>
          </a:p>
          <a:p>
            <a:pPr algn="just"/>
            <a:r>
              <a:rPr lang="it-IT" sz="2400" dirty="0"/>
              <a:t>Il tempo di Pasqua e Pentecoste invita i cristiani a farsi portavoce della </a:t>
            </a:r>
            <a:r>
              <a:rPr lang="it-IT" sz="2400" b="1" dirty="0"/>
              <a:t>buona notizia </a:t>
            </a:r>
            <a:r>
              <a:rPr lang="it-IT" sz="2400" dirty="0"/>
              <a:t>che viene dal Risorto: siamo tutti eredi dello stesso regno. Il Signore è morto e risorto per tutti gli uomini. </a:t>
            </a:r>
            <a:endParaRPr lang="it-IT" sz="2400" dirty="0" smtClean="0"/>
          </a:p>
          <a:p>
            <a:pPr algn="just"/>
            <a:r>
              <a:rPr lang="it-IT" sz="2400" dirty="0" smtClean="0"/>
              <a:t>Con questa consapevolezza, </a:t>
            </a:r>
            <a:r>
              <a:rPr lang="it-IT" sz="2400" dirty="0"/>
              <a:t>i bambini e ragazzi si fanno portatori dell’</a:t>
            </a:r>
            <a:r>
              <a:rPr lang="it-IT" sz="2400" b="1" dirty="0"/>
              <a:t>invito a costruire la comunità</a:t>
            </a:r>
            <a:r>
              <a:rPr lang="it-IT" sz="2400" dirty="0"/>
              <a:t> sulla base del bene che hanno in comune. 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98536290-4949-4DB7-9031-5D0A05BD443B}"/>
              </a:ext>
            </a:extLst>
          </p:cNvPr>
          <p:cNvSpPr txBox="1">
            <a:spLocks/>
          </p:cNvSpPr>
          <p:nvPr/>
        </p:nvSpPr>
        <p:spPr>
          <a:xfrm>
            <a:off x="1063072" y="626693"/>
            <a:ext cx="2148281" cy="792556"/>
          </a:xfrm>
          <a:prstGeom prst="rect">
            <a:avLst/>
          </a:prstGeom>
          <a:solidFill>
            <a:srgbClr val="E2F0D9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>3^ FASE</a:t>
            </a:r>
            <a:endParaRPr lang="it-IT" sz="2800" dirty="0">
              <a:solidFill>
                <a:schemeClr val="tx1"/>
              </a:solidFill>
              <a:latin typeface="AR ESSENCE" panose="0200000000000000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3845" y="2176528"/>
            <a:ext cx="2746733" cy="419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787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xmlns="" id="{98536290-4949-4DB7-9031-5D0A05BD443B}"/>
              </a:ext>
            </a:extLst>
          </p:cNvPr>
          <p:cNvSpPr txBox="1">
            <a:spLocks/>
          </p:cNvSpPr>
          <p:nvPr/>
        </p:nvSpPr>
        <p:spPr>
          <a:xfrm>
            <a:off x="9730554" y="3061699"/>
            <a:ext cx="2148281" cy="792556"/>
          </a:xfrm>
          <a:prstGeom prst="rect">
            <a:avLst/>
          </a:prstGeom>
          <a:solidFill>
            <a:srgbClr val="E2F0D9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>3^ FASE</a:t>
            </a:r>
            <a:endParaRPr lang="it-IT" sz="2800" dirty="0">
              <a:solidFill>
                <a:schemeClr val="tx1"/>
              </a:solidFill>
              <a:latin typeface="AR ESSENCE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89396" y="138447"/>
            <a:ext cx="9066084" cy="6581106"/>
          </a:xfrm>
          <a:prstGeom prst="rect">
            <a:avLst/>
          </a:prstGeom>
          <a:solidFill>
            <a:srgbClr val="E2F0D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90000" rIns="91440" bIns="90000" rtlCol="0">
            <a:norm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/>
              <a:t>CATECHESI</a:t>
            </a:r>
            <a:r>
              <a:rPr lang="it-IT" sz="2200" dirty="0"/>
              <a:t>: I bambini e ragazzi si riconoscono parte di una comunità visibile, radunata nel nome del Padre, del Figlio e dello Spirito Santo, che durante la celebrazione domenicale </a:t>
            </a:r>
            <a:r>
              <a:rPr lang="it-IT" sz="2200" b="1" dirty="0"/>
              <a:t>ascolta insieme la Parola di Dio </a:t>
            </a:r>
            <a:r>
              <a:rPr lang="it-IT" sz="2200" dirty="0"/>
              <a:t>e vive la comunione attorno all’Eucarestia. Scoprono pertanto l’</a:t>
            </a:r>
            <a:r>
              <a:rPr lang="it-IT" sz="2200" b="1" dirty="0"/>
              <a:t>importanza che ha un rito</a:t>
            </a:r>
            <a:r>
              <a:rPr lang="it-IT" sz="2200" dirty="0"/>
              <a:t> per una comunità, capace di rendere un giorno speciale e far incontrare le persone. Anche nella comunità civile ci sono riti che creano </a:t>
            </a:r>
            <a:r>
              <a:rPr lang="it-IT" sz="2200" dirty="0" smtClean="0"/>
              <a:t>comunione. </a:t>
            </a:r>
            <a:endParaRPr lang="it-IT" sz="2200" dirty="0"/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CARITÀ</a:t>
            </a:r>
            <a:r>
              <a:rPr lang="it-IT" sz="2200" dirty="0"/>
              <a:t>: La città diventa il luogo di comunione dove </a:t>
            </a:r>
            <a:r>
              <a:rPr lang="it-IT" sz="2200" b="1" dirty="0"/>
              <a:t>valorizzare ciò che unisce</a:t>
            </a:r>
            <a:r>
              <a:rPr lang="it-IT" sz="2200" dirty="0"/>
              <a:t> e costruire così l’identità di una popolazione. Lo stadio diventa l’ambiente dove riunirsi per sostenere la propria squadra e vivere insieme l’esperienza bella di uno spettacolo sportivo, abbandonando lo stile di chi guarda solo al risultato. </a:t>
            </a:r>
            <a:r>
              <a:rPr lang="it-IT" sz="2200" b="1" dirty="0"/>
              <a:t>Stare insieme</a:t>
            </a:r>
            <a:r>
              <a:rPr lang="it-IT" sz="2200" dirty="0"/>
              <a:t>, condividere una passione comune è la vittoria più grande della </a:t>
            </a:r>
            <a:r>
              <a:rPr lang="it-IT" sz="2200" dirty="0" smtClean="0"/>
              <a:t>comunità.</a:t>
            </a:r>
            <a:endParaRPr lang="it-IT" sz="2200" dirty="0"/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LITURGIA</a:t>
            </a:r>
            <a:r>
              <a:rPr lang="it-IT" sz="2200" dirty="0"/>
              <a:t>: </a:t>
            </a:r>
            <a:r>
              <a:rPr lang="it-IT" sz="2200" i="1" dirty="0" smtClean="0"/>
              <a:t>le braccia alzate e le processioni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Le </a:t>
            </a:r>
            <a:r>
              <a:rPr lang="it-IT" sz="2200" b="1" dirty="0"/>
              <a:t>braccia alzate e allargate </a:t>
            </a:r>
            <a:r>
              <a:rPr lang="it-IT" sz="2200" dirty="0"/>
              <a:t>nella preghiera sono il segno dell’accoglienza e della scelta di non porre barriere tra noi e l’Altro, tra noi e gli altri. </a:t>
            </a:r>
            <a:endParaRPr lang="it-IT" sz="2200" dirty="0" smtClean="0"/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Avvicinarsi </a:t>
            </a:r>
            <a:r>
              <a:rPr lang="it-IT" sz="2200" b="1" dirty="0"/>
              <a:t>insieme all’altare </a:t>
            </a:r>
            <a:r>
              <a:rPr lang="it-IT" sz="2200" dirty="0"/>
              <a:t>esprime visibilmente ciò che si sta vivendo: ci nutriamo del Corpo di Cristo per diventare il Corpo di Cristo.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xmlns="" val="94246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xmlns="" id="{748F3197-AC0D-4D2F-A905-72A3BD8A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129" y="1061355"/>
            <a:ext cx="2457644" cy="818960"/>
          </a:xfrm>
          <a:solidFill>
            <a:srgbClr val="FBE5D6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28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>4^ </a:t>
            </a:r>
            <a:r>
              <a:rPr lang="it-IT" sz="2800" dirty="0">
                <a:solidFill>
                  <a:schemeClr val="tx1"/>
                </a:solidFill>
                <a:latin typeface="AR ESSENCE" panose="02000000000000000000" pitchFamily="2" charset="0"/>
              </a:rPr>
              <a:t>FASE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xmlns="" id="{4D5B18F6-E623-42AA-8C64-7CBD92C94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83" y="1061355"/>
            <a:ext cx="6812560" cy="4399287"/>
          </a:xfrm>
          <a:solidFill>
            <a:srgbClr val="FBE5D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it-IT" sz="1100" dirty="0"/>
          </a:p>
          <a:p>
            <a:pPr marL="0" indent="0" algn="ctr">
              <a:buNone/>
            </a:pPr>
            <a:r>
              <a:rPr lang="it-IT" dirty="0" smtClean="0">
                <a:latin typeface="AR ESSENCE" panose="02000000000000000000" pitchFamily="2" charset="0"/>
              </a:rPr>
              <a:t>LA FESTA IN PIAZZA</a:t>
            </a:r>
          </a:p>
          <a:p>
            <a:pPr marL="0" indent="0" algn="ctr">
              <a:buNone/>
            </a:pPr>
            <a:endParaRPr lang="it-IT" dirty="0">
              <a:latin typeface="AR ESSENCE" panose="020000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dirty="0" smtClean="0"/>
              <a:t>La </a:t>
            </a:r>
            <a:r>
              <a:rPr lang="it-IT" sz="2200" dirty="0"/>
              <a:t>vita dei luoghi di una città “</a:t>
            </a:r>
            <a:r>
              <a:rPr lang="it-IT" sz="2200" b="1" dirty="0"/>
              <a:t>ha i suoi tempi</a:t>
            </a:r>
            <a:r>
              <a:rPr lang="it-IT" sz="2200" dirty="0"/>
              <a:t>”: la scuola è ormai chiusa fino a settembre e in questo periodo </a:t>
            </a:r>
            <a:r>
              <a:rPr lang="it-IT" sz="2200" b="1" dirty="0"/>
              <a:t>tornano ad animarsi le piazze</a:t>
            </a:r>
            <a:r>
              <a:rPr lang="it-IT" sz="2200" dirty="0"/>
              <a:t>. </a:t>
            </a:r>
            <a:endParaRPr lang="it-IT" sz="2200" dirty="0" smtClean="0"/>
          </a:p>
          <a:p>
            <a:pPr algn="just">
              <a:lnSpc>
                <a:spcPct val="100000"/>
              </a:lnSpc>
            </a:pPr>
            <a:r>
              <a:rPr lang="it-IT" sz="2200" dirty="0" smtClean="0"/>
              <a:t>La </a:t>
            </a:r>
            <a:r>
              <a:rPr lang="it-IT" sz="2200" dirty="0"/>
              <a:t>piazza è il luogo dove avviene l’incontro tra tutti, non importa se residenti o forestieri. Insieme con le loro famiglie, durante le vacanze, i ragazzi </a:t>
            </a:r>
            <a:r>
              <a:rPr lang="it-IT" sz="2200" b="1" dirty="0"/>
              <a:t>visitano</a:t>
            </a:r>
            <a:r>
              <a:rPr lang="it-IT" sz="2200" dirty="0"/>
              <a:t> piazze diverse o </a:t>
            </a:r>
            <a:r>
              <a:rPr lang="it-IT" sz="2200" b="1" dirty="0"/>
              <a:t>abitano le piazze </a:t>
            </a:r>
            <a:r>
              <a:rPr lang="it-IT" sz="2200" dirty="0"/>
              <a:t>delle loro città, talvolta trascurate nei mesi invernali.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2129" y="2945006"/>
            <a:ext cx="2686424" cy="31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718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xmlns="" id="{98536290-4949-4DB7-9031-5D0A05BD443B}"/>
              </a:ext>
            </a:extLst>
          </p:cNvPr>
          <p:cNvSpPr txBox="1">
            <a:spLocks/>
          </p:cNvSpPr>
          <p:nvPr/>
        </p:nvSpPr>
        <p:spPr>
          <a:xfrm>
            <a:off x="9730554" y="3061699"/>
            <a:ext cx="2148281" cy="792556"/>
          </a:xfrm>
          <a:prstGeom prst="rect">
            <a:avLst/>
          </a:prstGeom>
          <a:solidFill>
            <a:srgbClr val="FBE5D6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>4^ FASE</a:t>
            </a:r>
            <a:endParaRPr lang="it-IT" sz="2800" dirty="0">
              <a:solidFill>
                <a:schemeClr val="tx1"/>
              </a:solidFill>
              <a:latin typeface="AR ESSENCE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28033" y="1072166"/>
            <a:ext cx="8966487" cy="4566634"/>
          </a:xfrm>
          <a:prstGeom prst="rect">
            <a:avLst/>
          </a:prstGeom>
          <a:solidFill>
            <a:srgbClr val="FBE5D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90000" rIns="91440" bIns="90000" rtlCol="0">
            <a:norm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CARITÀ</a:t>
            </a:r>
            <a:r>
              <a:rPr lang="it-IT" sz="2200" dirty="0"/>
              <a:t>: Tempo privilegiato per sostare in questi spazi è quello della </a:t>
            </a:r>
            <a:r>
              <a:rPr lang="it-IT" sz="2200" b="1" dirty="0"/>
              <a:t>festa</a:t>
            </a:r>
            <a:r>
              <a:rPr lang="it-IT" sz="2200" dirty="0"/>
              <a:t>, momento in cui la comunità scende per strada </a:t>
            </a:r>
            <a:r>
              <a:rPr lang="it-IT" sz="2200" b="1" dirty="0"/>
              <a:t>per stare insieme</a:t>
            </a:r>
            <a:r>
              <a:rPr lang="it-IT" sz="2200" dirty="0"/>
              <a:t>. La festa chiama in causa la responsabilità di tutti per la riuscita, dagli organizzatori a chi semplicemente vi prende parte. Tutti sono accomunati dall’</a:t>
            </a:r>
            <a:r>
              <a:rPr lang="it-IT" sz="2200" b="1" dirty="0"/>
              <a:t>amore</a:t>
            </a:r>
            <a:r>
              <a:rPr lang="it-IT" sz="2200" dirty="0"/>
              <a:t> e dalla </a:t>
            </a:r>
            <a:r>
              <a:rPr lang="it-IT" sz="2200" b="1" dirty="0"/>
              <a:t>gratitudine nei confronti della propria </a:t>
            </a:r>
            <a:r>
              <a:rPr lang="it-IT" sz="2200" b="1" dirty="0" smtClean="0"/>
              <a:t>città</a:t>
            </a:r>
            <a:r>
              <a:rPr lang="it-IT" sz="2200" dirty="0" smtClean="0"/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LITURGIA</a:t>
            </a:r>
            <a:r>
              <a:rPr lang="it-IT" sz="2200" dirty="0"/>
              <a:t>: </a:t>
            </a:r>
            <a:r>
              <a:rPr lang="it-IT" sz="2200" i="1" dirty="0" smtClean="0"/>
              <a:t>lo scambio della pace e l’inginocchiarsi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Lo </a:t>
            </a:r>
            <a:r>
              <a:rPr lang="it-IT" sz="2200" b="1" dirty="0"/>
              <a:t>scambio della pace </a:t>
            </a:r>
            <a:r>
              <a:rPr lang="it-IT" sz="2200" dirty="0"/>
              <a:t>ricorda il dono portato agli apostoli da Gesù risorto, è il frutto della sua Pasqua. Per questo chi presiede la preghiera augura che la pace del Signore possa essere con tutti i </a:t>
            </a:r>
            <a:r>
              <a:rPr lang="it-IT" sz="2200" dirty="0" smtClean="0"/>
              <a:t>presenti.</a:t>
            </a:r>
          </a:p>
          <a:p>
            <a:pPr marL="800100" lvl="1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200" b="1" dirty="0" smtClean="0"/>
              <a:t>Il </a:t>
            </a:r>
            <a:r>
              <a:rPr lang="it-IT" sz="2200" b="1" dirty="0"/>
              <a:t>mettersi in ginocchio </a:t>
            </a:r>
            <a:r>
              <a:rPr lang="it-IT" sz="2200" dirty="0"/>
              <a:t>è il gesto attraverso il quale una persona “dichiara” di trovarsi davanti a una presenza che valuta importante, meritevole di rispetto e, nel nostro caso, di adorazione.</a:t>
            </a:r>
          </a:p>
        </p:txBody>
      </p:sp>
    </p:spTree>
    <p:extLst>
      <p:ext uri="{BB962C8B-B14F-4D97-AF65-F5344CB8AC3E}">
        <p14:creationId xmlns:p14="http://schemas.microsoft.com/office/powerpoint/2010/main" xmlns="" val="174538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EDB28E7-8805-4FC2-8210-718421267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292"/>
            <a:ext cx="10515600" cy="3797353"/>
          </a:xfrm>
          <a:solidFill>
            <a:srgbClr val="FBE5D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it-IT" sz="1000" dirty="0" smtClean="0"/>
          </a:p>
          <a:p>
            <a:pPr algn="just"/>
            <a:r>
              <a:rPr lang="it-IT" dirty="0"/>
              <a:t>Che cosa accade se gli adulti di una città</a:t>
            </a:r>
            <a:r>
              <a:rPr lang="it-IT" b="1" dirty="0"/>
              <a:t> non si prendono più cura dei bisogni di tutti, a </a:t>
            </a:r>
            <a:r>
              <a:rPr lang="it-IT" b="1" dirty="0" smtClean="0"/>
              <a:t>cominciare </a:t>
            </a:r>
            <a:r>
              <a:rPr lang="it-IT" b="1" dirty="0"/>
              <a:t>da quelli dei piccoli</a:t>
            </a:r>
            <a:r>
              <a:rPr lang="it-IT" dirty="0"/>
              <a:t>? </a:t>
            </a:r>
            <a:endParaRPr lang="it-IT" dirty="0" smtClean="0"/>
          </a:p>
          <a:p>
            <a:pPr algn="just"/>
            <a:r>
              <a:rPr lang="it-IT" dirty="0" smtClean="0"/>
              <a:t>Può succedere, </a:t>
            </a:r>
            <a:r>
              <a:rPr lang="it-IT" dirty="0"/>
              <a:t>per esempio, che i bambini e i ragazzi </a:t>
            </a:r>
            <a:r>
              <a:rPr lang="it-IT" b="1" dirty="0" smtClean="0"/>
              <a:t>decidano di </a:t>
            </a:r>
            <a:r>
              <a:rPr lang="it-IT" b="1" dirty="0"/>
              <a:t>prendersi cura in prima persona della città e dimostrare a tutti di essere dei bravi </a:t>
            </a:r>
            <a:r>
              <a:rPr lang="it-IT" b="1" dirty="0" smtClean="0"/>
              <a:t>cittadini</a:t>
            </a:r>
            <a:r>
              <a:rPr lang="it-IT" dirty="0"/>
              <a:t>. Sembrerebbe facile, ma non lo </a:t>
            </a:r>
            <a:r>
              <a:rPr lang="it-IT" dirty="0" smtClean="0"/>
              <a:t>è... </a:t>
            </a:r>
          </a:p>
          <a:p>
            <a:pPr algn="just"/>
            <a:r>
              <a:rPr lang="it-IT" dirty="0" smtClean="0"/>
              <a:t>La </a:t>
            </a:r>
            <a:r>
              <a:rPr lang="it-IT" dirty="0"/>
              <a:t>storia che accompagna la proposta formativa di quest’anno racconta un desiderio di protagonismo e un sogno di comunità che alla fine porterà a comprendere che </a:t>
            </a:r>
            <a:r>
              <a:rPr lang="it-IT" b="1" dirty="0"/>
              <a:t>nessuno può prescindere dall’altro</a:t>
            </a:r>
            <a:r>
              <a:rPr lang="it-IT" dirty="0"/>
              <a:t>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xmlns="" id="{245A39A0-875F-4306-B4DE-7DAE448E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399" y="457200"/>
            <a:ext cx="3917203" cy="1056452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LA STORIA</a:t>
            </a:r>
          </a:p>
        </p:txBody>
      </p:sp>
    </p:spTree>
    <p:extLst>
      <p:ext uri="{BB962C8B-B14F-4D97-AF65-F5344CB8AC3E}">
        <p14:creationId xmlns:p14="http://schemas.microsoft.com/office/powerpoint/2010/main" xmlns="" val="302281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42E033E-C899-4340-8BBB-B97F203921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548" y="2238762"/>
            <a:ext cx="1797348" cy="238047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61206EA6-B199-46EA-8138-3470F134B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706" y="2221940"/>
            <a:ext cx="1778315" cy="241411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0B84B7E9-CDA8-493C-BE1D-AE8E56CC2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6144" y="2082158"/>
            <a:ext cx="1783555" cy="18018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8B4251A9-A5C3-43E1-8FE7-86AB498648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3788" y="2535692"/>
            <a:ext cx="1796855" cy="181997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9BA53DA0-74E3-4A61-941B-51E5B5B84D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518" y="2983090"/>
            <a:ext cx="1846412" cy="1870166"/>
          </a:xfrm>
          <a:prstGeom prst="rect">
            <a:avLst/>
          </a:prstGeom>
        </p:spPr>
      </p:pic>
      <p:pic>
        <p:nvPicPr>
          <p:cNvPr id="8" name="Immagine 20">
            <a:extLst>
              <a:ext uri="{FF2B5EF4-FFF2-40B4-BE49-F238E27FC236}">
                <a16:creationId xmlns:a16="http://schemas.microsoft.com/office/drawing/2014/main" xmlns="" id="{FF745ACC-F72E-4331-9A68-931FE33D4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" r="1344"/>
          <a:stretch>
            <a:fillRect/>
          </a:stretch>
        </p:blipFill>
        <p:spPr bwMode="auto">
          <a:xfrm>
            <a:off x="10012752" y="2220699"/>
            <a:ext cx="1696655" cy="241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xmlns="" id="{FFA6E249-F1B5-4E8A-952F-A8457115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414" y="284954"/>
            <a:ext cx="8497551" cy="1325563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GLI STRUMENTI DELLA PROPOSTA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FDEE0EB2-61A0-4CCA-B8F3-53A32F82F7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104" y="3447954"/>
            <a:ext cx="1741961" cy="1768161"/>
          </a:xfrm>
          <a:prstGeom prst="rect">
            <a:avLst/>
          </a:prstGeom>
        </p:spPr>
      </p:pic>
      <p:sp>
        <p:nvSpPr>
          <p:cNvPr id="2" name="Rettangolo con angoli in alto, uno arrotondato e uno ritagliato 1">
            <a:extLst>
              <a:ext uri="{FF2B5EF4-FFF2-40B4-BE49-F238E27FC236}">
                <a16:creationId xmlns:a16="http://schemas.microsoft.com/office/drawing/2014/main" xmlns="" id="{D9B1B9DF-4676-40C8-993F-6923FB4FFB1B}"/>
              </a:ext>
            </a:extLst>
          </p:cNvPr>
          <p:cNvSpPr/>
          <p:nvPr/>
        </p:nvSpPr>
        <p:spPr>
          <a:xfrm>
            <a:off x="1729946" y="4718753"/>
            <a:ext cx="2014151" cy="663353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GUIDE D’ARCO</a:t>
            </a:r>
          </a:p>
        </p:txBody>
      </p:sp>
      <p:sp>
        <p:nvSpPr>
          <p:cNvPr id="12" name="Rettangolo con angoli in alto, uno arrotondato e uno ritagliato 11">
            <a:extLst>
              <a:ext uri="{FF2B5EF4-FFF2-40B4-BE49-F238E27FC236}">
                <a16:creationId xmlns:a16="http://schemas.microsoft.com/office/drawing/2014/main" xmlns="" id="{D55B8220-2B57-4492-AB2D-8EB6F8F5525E}"/>
              </a:ext>
            </a:extLst>
          </p:cNvPr>
          <p:cNvSpPr/>
          <p:nvPr/>
        </p:nvSpPr>
        <p:spPr>
          <a:xfrm>
            <a:off x="1718627" y="5909691"/>
            <a:ext cx="2014151" cy="663353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SHEMA’</a:t>
            </a:r>
          </a:p>
        </p:txBody>
      </p:sp>
      <p:sp>
        <p:nvSpPr>
          <p:cNvPr id="14" name="Rettangolo con angoli in alto, uno arrotondato e uno ritagliato 13">
            <a:extLst>
              <a:ext uri="{FF2B5EF4-FFF2-40B4-BE49-F238E27FC236}">
                <a16:creationId xmlns:a16="http://schemas.microsoft.com/office/drawing/2014/main" xmlns="" id="{935C6D49-0D42-4FE9-B331-5513CADF859E}"/>
              </a:ext>
            </a:extLst>
          </p:cNvPr>
          <p:cNvSpPr/>
          <p:nvPr/>
        </p:nvSpPr>
        <p:spPr>
          <a:xfrm>
            <a:off x="4400545" y="5909692"/>
            <a:ext cx="2014151" cy="663353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SUSSIDI PERSONALI</a:t>
            </a:r>
          </a:p>
        </p:txBody>
      </p:sp>
      <p:sp>
        <p:nvSpPr>
          <p:cNvPr id="16" name="Rettangolo con angoli in alto, uno arrotondato e uno ritagliato 15">
            <a:extLst>
              <a:ext uri="{FF2B5EF4-FFF2-40B4-BE49-F238E27FC236}">
                <a16:creationId xmlns:a16="http://schemas.microsoft.com/office/drawing/2014/main" xmlns="" id="{E34EA78D-49CE-4939-9D27-282398C589C5}"/>
              </a:ext>
            </a:extLst>
          </p:cNvPr>
          <p:cNvSpPr/>
          <p:nvPr/>
        </p:nvSpPr>
        <p:spPr>
          <a:xfrm>
            <a:off x="7223545" y="5909692"/>
            <a:ext cx="2014151" cy="663353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CAMPO SCUOLA</a:t>
            </a:r>
          </a:p>
        </p:txBody>
      </p:sp>
      <p:sp>
        <p:nvSpPr>
          <p:cNvPr id="17" name="Rettangolo con angoli in alto, uno arrotondato e uno ritagliato 16">
            <a:extLst>
              <a:ext uri="{FF2B5EF4-FFF2-40B4-BE49-F238E27FC236}">
                <a16:creationId xmlns:a16="http://schemas.microsoft.com/office/drawing/2014/main" xmlns="" id="{23775961-2BFA-4F6F-B793-98FCBA491389}"/>
              </a:ext>
            </a:extLst>
          </p:cNvPr>
          <p:cNvSpPr/>
          <p:nvPr/>
        </p:nvSpPr>
        <p:spPr>
          <a:xfrm>
            <a:off x="9854073" y="5909693"/>
            <a:ext cx="2014151" cy="663353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STAMPA ASSOCIATIVA</a:t>
            </a:r>
          </a:p>
        </p:txBody>
      </p:sp>
      <p:sp>
        <p:nvSpPr>
          <p:cNvPr id="18" name="Rettangolo con angoli in alto, uno arrotondato e uno ritagliato 17">
            <a:extLst>
              <a:ext uri="{FF2B5EF4-FFF2-40B4-BE49-F238E27FC236}">
                <a16:creationId xmlns:a16="http://schemas.microsoft.com/office/drawing/2014/main" xmlns="" id="{3443CEF6-CC89-42DF-AF00-D2AD972BF9DD}"/>
              </a:ext>
            </a:extLst>
          </p:cNvPr>
          <p:cNvSpPr/>
          <p:nvPr/>
        </p:nvSpPr>
        <p:spPr>
          <a:xfrm>
            <a:off x="4400546" y="4718753"/>
            <a:ext cx="2014151" cy="663353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WIP</a:t>
            </a:r>
          </a:p>
        </p:txBody>
      </p:sp>
      <p:sp>
        <p:nvSpPr>
          <p:cNvPr id="19" name="Rettangolo con angoli in alto, uno arrotondato e uno ritagliato 18">
            <a:extLst>
              <a:ext uri="{FF2B5EF4-FFF2-40B4-BE49-F238E27FC236}">
                <a16:creationId xmlns:a16="http://schemas.microsoft.com/office/drawing/2014/main" xmlns="" id="{DF442318-CB91-4894-A9E2-A55F862A934F}"/>
              </a:ext>
            </a:extLst>
          </p:cNvPr>
          <p:cNvSpPr/>
          <p:nvPr/>
        </p:nvSpPr>
        <p:spPr>
          <a:xfrm>
            <a:off x="7223546" y="4718753"/>
            <a:ext cx="2014151" cy="663353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IN FAMIGLIA</a:t>
            </a:r>
          </a:p>
        </p:txBody>
      </p:sp>
      <p:sp>
        <p:nvSpPr>
          <p:cNvPr id="20" name="Rettangolo con angoli in alto, uno arrotondato e uno ritagliato 19">
            <a:extLst>
              <a:ext uri="{FF2B5EF4-FFF2-40B4-BE49-F238E27FC236}">
                <a16:creationId xmlns:a16="http://schemas.microsoft.com/office/drawing/2014/main" xmlns="" id="{C86528F8-ACC0-4E54-99AF-CACB7CA454B0}"/>
              </a:ext>
            </a:extLst>
          </p:cNvPr>
          <p:cNvSpPr/>
          <p:nvPr/>
        </p:nvSpPr>
        <p:spPr>
          <a:xfrm>
            <a:off x="9852454" y="4718754"/>
            <a:ext cx="2014151" cy="663353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REGOLA DI VITA</a:t>
            </a:r>
          </a:p>
        </p:txBody>
      </p:sp>
      <p:sp>
        <p:nvSpPr>
          <p:cNvPr id="3" name="Fumetto: ovale 2">
            <a:extLst>
              <a:ext uri="{FF2B5EF4-FFF2-40B4-BE49-F238E27FC236}">
                <a16:creationId xmlns:a16="http://schemas.microsoft.com/office/drawing/2014/main" xmlns="" id="{250CFC0B-5791-49A9-8C5C-792333482614}"/>
              </a:ext>
            </a:extLst>
          </p:cNvPr>
          <p:cNvSpPr/>
          <p:nvPr/>
        </p:nvSpPr>
        <p:spPr>
          <a:xfrm>
            <a:off x="3101546" y="5316905"/>
            <a:ext cx="1257308" cy="494271"/>
          </a:xfrm>
          <a:prstGeom prst="wedgeEllipseCallout">
            <a:avLst>
              <a:gd name="adj1" fmla="val -37258"/>
              <a:gd name="adj2" fmla="val -675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STORIA</a:t>
            </a:r>
          </a:p>
        </p:txBody>
      </p:sp>
    </p:spTree>
    <p:extLst>
      <p:ext uri="{BB962C8B-B14F-4D97-AF65-F5344CB8AC3E}">
        <p14:creationId xmlns:p14="http://schemas.microsoft.com/office/powerpoint/2010/main" xmlns="" val="270985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44071C4-0CD6-43CA-A73D-7FC56B22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0" y="1236373"/>
            <a:ext cx="6900863" cy="4610636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90000" rIns="91440" bIns="90000" rtlCol="0" anchor="ctr">
            <a:noAutofit/>
          </a:bodyPr>
          <a:lstStyle/>
          <a:p>
            <a:pPr algn="just"/>
            <a:r>
              <a:rPr lang="it-IT" sz="3200" dirty="0" smtClean="0">
                <a:solidFill>
                  <a:schemeClr val="bg1"/>
                </a:solidFill>
                <a:latin typeface="AR ESSENCE" panose="02000000000000000000" pitchFamily="2" charset="0"/>
              </a:rPr>
              <a:t/>
            </a:r>
            <a:br>
              <a:rPr lang="it-IT" sz="3200" dirty="0" smtClean="0">
                <a:solidFill>
                  <a:schemeClr val="bg1"/>
                </a:solidFill>
                <a:latin typeface="AR ESSENCE" panose="02000000000000000000" pitchFamily="2" charset="0"/>
              </a:rPr>
            </a:br>
            <a:r>
              <a:rPr lang="it-IT" sz="3200" dirty="0" smtClean="0">
                <a:solidFill>
                  <a:schemeClr val="bg1"/>
                </a:solidFill>
                <a:latin typeface="AR ESSENCE" panose="02000000000000000000" pitchFamily="2" charset="0"/>
              </a:rPr>
              <a:t/>
            </a:r>
            <a:br>
              <a:rPr lang="it-IT" sz="3200" dirty="0" smtClean="0">
                <a:solidFill>
                  <a:schemeClr val="bg1"/>
                </a:solidFill>
                <a:latin typeface="AR ESSENCE" panose="02000000000000000000" pitchFamily="2" charset="0"/>
              </a:rPr>
            </a:br>
            <a:r>
              <a:rPr lang="it-IT" sz="2200" dirty="0" smtClean="0">
                <a:solidFill>
                  <a:schemeClr val="bg1"/>
                </a:solidFill>
              </a:rPr>
              <a:t>È uno strumento pensato per accompagnare </a:t>
            </a:r>
            <a:r>
              <a:rPr lang="it-IT" sz="2200" b="1" dirty="0" smtClean="0">
                <a:solidFill>
                  <a:schemeClr val="bg1"/>
                </a:solidFill>
              </a:rPr>
              <a:t>la formazione personale e il servizio educativo dei catechisti e degli educatori. </a:t>
            </a:r>
            <a:r>
              <a:rPr lang="it-IT" sz="2200" dirty="0" smtClean="0">
                <a:solidFill>
                  <a:schemeClr val="bg1"/>
                </a:solidFill>
              </a:rPr>
              <a:t>WIP contiene </a:t>
            </a:r>
            <a:r>
              <a:rPr lang="it-IT" sz="2200" b="1" dirty="0" smtClean="0">
                <a:solidFill>
                  <a:schemeClr val="bg1"/>
                </a:solidFill>
              </a:rPr>
              <a:t>approfondimenti sulla vita dei ragazzi</a:t>
            </a:r>
            <a:r>
              <a:rPr lang="it-IT" sz="2200" dirty="0" smtClean="0">
                <a:solidFill>
                  <a:schemeClr val="bg1"/>
                </a:solidFill>
              </a:rPr>
              <a:t>, riflessioni per lasciarsi educare e guidare dalla </a:t>
            </a:r>
            <a:r>
              <a:rPr lang="it-IT" sz="2200" b="1" dirty="0" smtClean="0">
                <a:solidFill>
                  <a:schemeClr val="bg1"/>
                </a:solidFill>
              </a:rPr>
              <a:t>Parola</a:t>
            </a:r>
            <a:r>
              <a:rPr lang="it-IT" sz="2200" dirty="0" smtClean="0">
                <a:solidFill>
                  <a:schemeClr val="bg1"/>
                </a:solidFill>
              </a:rPr>
              <a:t>, spunti per crescere nella </a:t>
            </a:r>
            <a:r>
              <a:rPr lang="it-IT" sz="2200" b="1" dirty="0" smtClean="0">
                <a:solidFill>
                  <a:schemeClr val="bg1"/>
                </a:solidFill>
              </a:rPr>
              <a:t>dimensione spirituale</a:t>
            </a:r>
            <a:r>
              <a:rPr lang="it-IT" sz="2200" dirty="0" smtClean="0">
                <a:solidFill>
                  <a:schemeClr val="bg1"/>
                </a:solidFill>
              </a:rPr>
              <a:t> e contributi sull’</a:t>
            </a:r>
            <a:r>
              <a:rPr lang="it-IT" sz="2200" b="1" dirty="0" smtClean="0">
                <a:solidFill>
                  <a:schemeClr val="bg1"/>
                </a:solidFill>
              </a:rPr>
              <a:t>ambientazione</a:t>
            </a:r>
            <a:r>
              <a:rPr lang="it-IT" sz="2200" dirty="0" smtClean="0">
                <a:solidFill>
                  <a:schemeClr val="bg1"/>
                </a:solidFill>
              </a:rPr>
              <a:t> che fa da sfondo al cammino.</a:t>
            </a:r>
            <a:br>
              <a:rPr lang="it-IT" sz="2200" dirty="0" smtClean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650" y="477463"/>
            <a:ext cx="4340352" cy="574852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271917" y="1803343"/>
            <a:ext cx="4644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AR ESSENCE" panose="02000000000000000000" pitchFamily="2" charset="0"/>
              </a:rPr>
              <a:t>WORK  IN PROGRESS (WIP)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xmlns="" val="2475538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xmlns="" id="{C44071C4-0CD6-43CA-A73D-7FC56B22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19" y="1190652"/>
            <a:ext cx="6532701" cy="454624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it-IT" sz="3200" dirty="0" smtClean="0">
                <a:solidFill>
                  <a:schemeClr val="tx1"/>
                </a:solidFill>
                <a:latin typeface="AR ESSENCE" panose="02000000000000000000" pitchFamily="2" charset="0"/>
              </a:rPr>
              <a:t/>
            </a:r>
            <a:br>
              <a:rPr lang="it-IT" sz="3200" dirty="0" smtClean="0">
                <a:solidFill>
                  <a:schemeClr val="tx1"/>
                </a:solidFill>
                <a:latin typeface="AR ESSENCE" panose="02000000000000000000" pitchFamily="2" charset="0"/>
              </a:rPr>
            </a:br>
            <a:r>
              <a:rPr lang="it-IT" sz="2200" dirty="0" smtClean="0">
                <a:solidFill>
                  <a:schemeClr val="tx1"/>
                </a:solidFill>
              </a:rPr>
              <a:t/>
            </a:r>
            <a:br>
              <a:rPr lang="it-IT" sz="2200" dirty="0" smtClean="0">
                <a:solidFill>
                  <a:schemeClr val="tx1"/>
                </a:solidFill>
              </a:rPr>
            </a:br>
            <a:r>
              <a:rPr lang="it-IT" sz="2200" dirty="0">
                <a:solidFill>
                  <a:schemeClr val="tx1"/>
                </a:solidFill>
              </a:rPr>
              <a:t/>
            </a:r>
            <a:br>
              <a:rPr lang="it-IT" sz="2200" dirty="0">
                <a:solidFill>
                  <a:schemeClr val="tx1"/>
                </a:solidFill>
              </a:rPr>
            </a:br>
            <a:r>
              <a:rPr lang="it-IT" sz="2200" dirty="0" smtClean="0">
                <a:solidFill>
                  <a:schemeClr val="tx1"/>
                </a:solidFill>
              </a:rPr>
              <a:t>E’ uno strumento </a:t>
            </a:r>
            <a:r>
              <a:rPr lang="it-IT" sz="2200" dirty="0">
                <a:solidFill>
                  <a:schemeClr val="tx1"/>
                </a:solidFill>
              </a:rPr>
              <a:t>che accompagna lo scandire dei giorni, secondo il calendario dell’anno </a:t>
            </a:r>
            <a:r>
              <a:rPr lang="it-IT" sz="2200" dirty="0" smtClean="0">
                <a:solidFill>
                  <a:schemeClr val="tx1"/>
                </a:solidFill>
              </a:rPr>
              <a:t>liturgico, consentendo alla famiglia di conoscere e approfondire il cammino di fede dei figli. </a:t>
            </a:r>
            <a:r>
              <a:rPr lang="it-IT" sz="2200" dirty="0">
                <a:solidFill>
                  <a:schemeClr val="tx1"/>
                </a:solidFill>
              </a:rPr>
              <a:t>Grazie a questa agenda la famiglia cresce nell’impegno a fidarsi sempre più dell’azione di Dio e a mettere nelle Sue mani la propria creatività attraverso attività, giochi, proposte bibliografiche e filmografiche da condividere insieme</a:t>
            </a:r>
            <a:r>
              <a:rPr lang="it-IT" sz="2200" dirty="0" smtClean="0">
                <a:solidFill>
                  <a:schemeClr val="tx1"/>
                </a:solidFill>
              </a:rPr>
              <a:t>.</a:t>
            </a:r>
            <a:br>
              <a:rPr lang="it-IT" sz="2200" dirty="0" smtClean="0">
                <a:solidFill>
                  <a:schemeClr val="tx1"/>
                </a:solidFill>
              </a:rPr>
            </a:br>
            <a:endParaRPr lang="it-IT" sz="2200" dirty="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096" y="405686"/>
            <a:ext cx="4416186" cy="599511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799016" y="1600200"/>
            <a:ext cx="3125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latin typeface="AR ESSENCE" panose="02000000000000000000" pitchFamily="2" charset="0"/>
              </a:rPr>
              <a:t>IN FAMIGLIA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xmlns="" val="191261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xmlns="" id="{7F1552BE-F4AB-4A76-BD06-323CD82B0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514970799"/>
              </p:ext>
            </p:extLst>
          </p:nvPr>
        </p:nvGraphicFramePr>
        <p:xfrm>
          <a:off x="362590" y="167780"/>
          <a:ext cx="8605242" cy="574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62577E6A-43E5-4DC0-B1D7-E3CC31C28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93169">
            <a:off x="6274685" y="6011455"/>
            <a:ext cx="615622" cy="615622"/>
          </a:xfrm>
          <a:prstGeom prst="rect">
            <a:avLst/>
          </a:prstGeom>
        </p:spPr>
      </p:pic>
      <p:sp>
        <p:nvSpPr>
          <p:cNvPr id="6" name="Shape 363">
            <a:extLst>
              <a:ext uri="{FF2B5EF4-FFF2-40B4-BE49-F238E27FC236}">
                <a16:creationId xmlns:a16="http://schemas.microsoft.com/office/drawing/2014/main" xmlns="" id="{19E13CCC-1D06-4101-B544-061EA4E1E23C}"/>
              </a:ext>
            </a:extLst>
          </p:cNvPr>
          <p:cNvSpPr txBox="1"/>
          <p:nvPr/>
        </p:nvSpPr>
        <p:spPr>
          <a:xfrm>
            <a:off x="6953449" y="5973666"/>
            <a:ext cx="3465678" cy="7165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it" sz="1600" b="1" dirty="0">
                <a:solidFill>
                  <a:srgbClr val="CC0000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scaricali da </a:t>
            </a:r>
            <a:r>
              <a:rPr lang="it" sz="1600" b="1" u="sng" dirty="0">
                <a:solidFill>
                  <a:srgbClr val="CC0000"/>
                </a:solidFill>
                <a:latin typeface="Bubblegum Sans"/>
                <a:ea typeface="Bubblegum Sans"/>
                <a:cs typeface="Bubblegum Sans"/>
                <a:sym typeface="Bubblegum Sans"/>
                <a:hlinkClick r:id="rId7"/>
              </a:rPr>
              <a:t>acr.azionecattolica.it</a:t>
            </a:r>
            <a:r>
              <a:rPr lang="it" sz="1600" b="1" dirty="0">
                <a:solidFill>
                  <a:srgbClr val="CC0000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 area CAMMINO DELL’ANNO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1C6941E6-E5B9-4E54-BC11-44D0E5A0DC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946565" y="1467837"/>
            <a:ext cx="2945124" cy="40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878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xmlns="" id="{AECC5AF9-2577-4309-A725-ADF7FBEF7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9591225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6253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xmlns="" id="{B62FAEEF-7529-4A52-8D61-608D428DE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219" y="299300"/>
            <a:ext cx="8913562" cy="132556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 ESSENCE" panose="02000000000000000000" pitchFamily="2" charset="0"/>
              </a:rPr>
              <a:t>I SUSSIDI PERSONALI DI PREGHIERA</a:t>
            </a:r>
          </a:p>
        </p:txBody>
      </p:sp>
      <p:sp>
        <p:nvSpPr>
          <p:cNvPr id="2" name="Fumetto: ovale 1">
            <a:extLst>
              <a:ext uri="{FF2B5EF4-FFF2-40B4-BE49-F238E27FC236}">
                <a16:creationId xmlns:a16="http://schemas.microsoft.com/office/drawing/2014/main" xmlns="" id="{7EDD4B4C-CF71-411A-8571-8D5B5BBEF5E5}"/>
              </a:ext>
            </a:extLst>
          </p:cNvPr>
          <p:cNvSpPr/>
          <p:nvPr/>
        </p:nvSpPr>
        <p:spPr>
          <a:xfrm>
            <a:off x="450761" y="2047741"/>
            <a:ext cx="4327300" cy="2730321"/>
          </a:xfrm>
          <a:prstGeom prst="wedgeEllipseCallout">
            <a:avLst>
              <a:gd name="adj1" fmla="val 59613"/>
              <a:gd name="adj2" fmla="val 57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b="1" dirty="0"/>
          </a:p>
          <a:p>
            <a:pPr algn="ctr"/>
            <a:r>
              <a:rPr lang="it-IT" sz="2400" b="1" dirty="0"/>
              <a:t>AVVENTO E NATALE</a:t>
            </a:r>
          </a:p>
          <a:p>
            <a:pPr algn="ctr"/>
            <a:r>
              <a:rPr lang="it-IT" dirty="0"/>
              <a:t> </a:t>
            </a:r>
            <a:endParaRPr lang="it-IT" sz="1000" dirty="0"/>
          </a:p>
          <a:p>
            <a:pPr algn="ctr"/>
            <a:r>
              <a:rPr lang="it-IT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Fino a Betlemme,</a:t>
            </a:r>
            <a:r>
              <a:rPr lang="it-IT" dirty="0"/>
              <a:t>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accompagnati da un bambino </a:t>
            </a:r>
            <a:r>
              <a:rPr lang="it-IT" dirty="0"/>
              <a:t>che vive a Betlemme ai tempi di Gesù.</a:t>
            </a:r>
          </a:p>
          <a:p>
            <a:pPr algn="ctr"/>
            <a:endParaRPr lang="it-IT" dirty="0"/>
          </a:p>
        </p:txBody>
      </p:sp>
      <p:sp>
        <p:nvSpPr>
          <p:cNvPr id="6" name="Fumetto: ovale 5">
            <a:extLst>
              <a:ext uri="{FF2B5EF4-FFF2-40B4-BE49-F238E27FC236}">
                <a16:creationId xmlns:a16="http://schemas.microsoft.com/office/drawing/2014/main" xmlns="" id="{F538F287-6617-4EF1-BD9A-4F4F2D4CCD91}"/>
              </a:ext>
            </a:extLst>
          </p:cNvPr>
          <p:cNvSpPr/>
          <p:nvPr/>
        </p:nvSpPr>
        <p:spPr>
          <a:xfrm>
            <a:off x="6838682" y="2047741"/>
            <a:ext cx="4341377" cy="2562896"/>
          </a:xfrm>
          <a:prstGeom prst="wedgeEllipseCallout">
            <a:avLst>
              <a:gd name="adj1" fmla="val -59129"/>
              <a:gd name="adj2" fmla="val 568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  <a:p>
            <a:pPr algn="ctr"/>
            <a:r>
              <a:rPr lang="it-IT" sz="2200" b="1" dirty="0"/>
              <a:t>QUARESIMA E PASQUA</a:t>
            </a:r>
            <a:endParaRPr lang="it-IT" sz="2200" dirty="0"/>
          </a:p>
          <a:p>
            <a:pPr algn="ctr"/>
            <a:endParaRPr lang="it-IT" dirty="0"/>
          </a:p>
          <a:p>
            <a:pPr algn="ctr"/>
            <a:r>
              <a:rPr lang="it-IT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Insieme a Gerusalemme,  </a:t>
            </a:r>
            <a:r>
              <a:rPr lang="it-IT" dirty="0" smtClean="0"/>
              <a:t>presi per </a:t>
            </a:r>
            <a:r>
              <a:rPr lang="it-IT" dirty="0"/>
              <a:t>mano da un bambino </a:t>
            </a:r>
            <a:r>
              <a:rPr lang="it-IT" dirty="0" smtClean="0"/>
              <a:t>per </a:t>
            </a:r>
            <a:r>
              <a:rPr lang="it-IT" dirty="0"/>
              <a:t>ripercorrere con lui le strade di Gerusalemme</a:t>
            </a:r>
          </a:p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A00AD0E-8E85-48CC-A3FD-4B6D9DD5F4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3237" y="4134118"/>
            <a:ext cx="2497309" cy="245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735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8ECB5C7-A018-4C1A-8A30-FE8F1127C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677" y="2265096"/>
            <a:ext cx="5033886" cy="3587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laborazione 2">
            <a:extLst>
              <a:ext uri="{FF2B5EF4-FFF2-40B4-BE49-F238E27FC236}">
                <a16:creationId xmlns:a16="http://schemas.microsoft.com/office/drawing/2014/main" xmlns="" id="{9A2EAE47-11F1-46A2-950B-D313E8A66C64}"/>
              </a:ext>
            </a:extLst>
          </p:cNvPr>
          <p:cNvSpPr/>
          <p:nvPr/>
        </p:nvSpPr>
        <p:spPr>
          <a:xfrm>
            <a:off x="6110676" y="758846"/>
            <a:ext cx="5033885" cy="465718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/>
              <a:t>La proposta di quest’anno, dal titolo </a:t>
            </a:r>
            <a:r>
              <a:rPr lang="it-IT" sz="2000" dirty="0" smtClean="0"/>
              <a:t>«</a:t>
            </a:r>
            <a:r>
              <a:rPr lang="it-IT" sz="2000" b="1" dirty="0" smtClean="0">
                <a:solidFill>
                  <a:srgbClr val="FFFF00"/>
                </a:solidFill>
              </a:rPr>
              <a:t>Con </a:t>
            </a:r>
            <a:r>
              <a:rPr lang="it-IT" sz="2000" b="1" dirty="0">
                <a:solidFill>
                  <a:srgbClr val="FFFF00"/>
                </a:solidFill>
              </a:rPr>
              <a:t>Te, di città in </a:t>
            </a:r>
            <a:r>
              <a:rPr lang="it-IT" sz="2000" b="1" dirty="0" smtClean="0">
                <a:solidFill>
                  <a:srgbClr val="FFFF00"/>
                </a:solidFill>
              </a:rPr>
              <a:t>città</a:t>
            </a:r>
            <a:r>
              <a:rPr lang="it-IT" sz="2000" b="1" dirty="0" smtClean="0">
                <a:solidFill>
                  <a:schemeClr val="bg1"/>
                </a:solidFill>
              </a:rPr>
              <a:t>»</a:t>
            </a:r>
            <a:r>
              <a:rPr lang="it-IT" sz="2000" dirty="0" smtClean="0"/>
              <a:t>, </a:t>
            </a:r>
            <a:r>
              <a:rPr lang="it-IT" sz="2000" dirty="0"/>
              <a:t>vuole mettere al centro le città del Vangelo: non un personaggio né un testimone, ma la storia dei luoghi che hanno fatto da sfondo alla vicenda di Gesù e hanno costruito, tappa dopo tappa, il sogno del </a:t>
            </a:r>
            <a:r>
              <a:rPr lang="it-IT" sz="2000" dirty="0" smtClean="0"/>
              <a:t>Vangelo. Ad accompagnare </a:t>
            </a:r>
            <a:r>
              <a:rPr lang="it-IT" sz="2000" dirty="0"/>
              <a:t>questo percorso un viandante, che nel suo viaggio lungo la storia della salvezza visita, giorno dopo giorno, i luoghi (ai tempi di Gesù) che hanno ritmato il compimento della promessa d’amore di Dio.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xmlns="" id="{066357C5-9D8A-46E8-BA4D-E4C0558E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77" y="373440"/>
            <a:ext cx="5033886" cy="132556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 ESSENCE" panose="02000000000000000000" pitchFamily="2" charset="0"/>
              </a:rPr>
              <a:t>CAMPO SCUOLA</a:t>
            </a:r>
          </a:p>
        </p:txBody>
      </p:sp>
    </p:spTree>
    <p:extLst>
      <p:ext uri="{BB962C8B-B14F-4D97-AF65-F5344CB8AC3E}">
        <p14:creationId xmlns:p14="http://schemas.microsoft.com/office/powerpoint/2010/main" xmlns="" val="355569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BBA62FB-73F0-456C-810D-A314ACBB53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63" b="37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68BA294-D710-4200-BF78-89E8153F96C9}"/>
              </a:ext>
            </a:extLst>
          </p:cNvPr>
          <p:cNvSpPr txBox="1"/>
          <p:nvPr/>
        </p:nvSpPr>
        <p:spPr>
          <a:xfrm>
            <a:off x="339960" y="2457450"/>
            <a:ext cx="4517790" cy="2315329"/>
          </a:xfrm>
          <a:prstGeom prst="rect">
            <a:avLst/>
          </a:prstGeom>
          <a:solidFill>
            <a:srgbClr val="262626"/>
          </a:solidFill>
          <a:ln w="257175" cap="sq" cmpd="sng" algn="ctr">
            <a:solidFill>
              <a:srgbClr val="262626">
                <a:alpha val="60000"/>
              </a:srgbClr>
            </a:solidFill>
            <a:prstDash val="solid"/>
            <a:miter lim="800000"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  <a:t>LA STAMPA ASSOCIATIVA</a:t>
            </a:r>
            <a:br>
              <a:rPr lang="en-US" sz="2800" dirty="0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</a:br>
            <a:r>
              <a:rPr lang="en-US" sz="2800" dirty="0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  <a:t/>
            </a:r>
            <a:br>
              <a:rPr lang="en-US" sz="2800" dirty="0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</a:br>
            <a:r>
              <a:rPr lang="en-US" sz="2800" dirty="0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  <a:t>La </a:t>
            </a:r>
            <a:r>
              <a:rPr lang="en-US" sz="2800" dirty="0" err="1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  <a:t>Giostra</a:t>
            </a:r>
            <a:r>
              <a:rPr lang="en-US" sz="2800" dirty="0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  <a:t/>
            </a:r>
            <a:br>
              <a:rPr lang="en-US" sz="2800" dirty="0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</a:br>
            <a:r>
              <a:rPr lang="en-US" sz="2800" dirty="0" err="1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  <a:t>Foglie</a:t>
            </a:r>
            <a:r>
              <a:rPr lang="en-US" sz="2800" dirty="0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  <a:t/>
            </a:r>
            <a:br>
              <a:rPr lang="en-US" sz="2800" dirty="0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</a:br>
            <a:r>
              <a:rPr lang="en-US" sz="2800" dirty="0" err="1">
                <a:solidFill>
                  <a:schemeClr val="lt1"/>
                </a:solidFill>
                <a:latin typeface="Rockwell" panose="02060603020205020403" pitchFamily="18" charset="0"/>
                <a:ea typeface="+mj-ea"/>
                <a:cs typeface="+mj-cs"/>
              </a:rPr>
              <a:t>Ragazzi</a:t>
            </a:r>
            <a:endParaRPr lang="en-US" sz="2800" dirty="0">
              <a:solidFill>
                <a:schemeClr val="lt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420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xmlns="" id="{B62FAEEF-7529-4A52-8D61-608D428DE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033" y="2766219"/>
            <a:ext cx="7117934" cy="1325563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BUON CAMMINO</a:t>
            </a:r>
            <a:endParaRPr lang="it-IT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ESSENC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50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8DDBBBA-6F00-44DD-B54E-300B5EBD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749" y="206505"/>
            <a:ext cx="3612502" cy="549275"/>
          </a:xfr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2800" dirty="0">
                <a:latin typeface="AR ESSENCE" panose="02000000000000000000" pitchFamily="2" charset="0"/>
              </a:rPr>
              <a:t>LA REALTA’ DEI RAGAZZI</a:t>
            </a:r>
          </a:p>
        </p:txBody>
      </p:sp>
      <p:sp>
        <p:nvSpPr>
          <p:cNvPr id="5" name="Fumetto: rettangolo 4">
            <a:extLst>
              <a:ext uri="{FF2B5EF4-FFF2-40B4-BE49-F238E27FC236}">
                <a16:creationId xmlns:a16="http://schemas.microsoft.com/office/drawing/2014/main" xmlns="" id="{DBB1E154-5BE1-4A9B-8687-D6B4FB3EC7C0}"/>
              </a:ext>
            </a:extLst>
          </p:cNvPr>
          <p:cNvSpPr/>
          <p:nvPr/>
        </p:nvSpPr>
        <p:spPr>
          <a:xfrm>
            <a:off x="441960" y="1630680"/>
            <a:ext cx="8168641" cy="4279082"/>
          </a:xfrm>
          <a:prstGeom prst="wedgeRectCallout">
            <a:avLst>
              <a:gd name="adj1" fmla="val 65057"/>
              <a:gd name="adj2" fmla="val -11496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AC7A8481-C352-47E4-BF17-00C62CE05F3A}"/>
              </a:ext>
            </a:extLst>
          </p:cNvPr>
          <p:cNvSpPr txBox="1"/>
          <p:nvPr/>
        </p:nvSpPr>
        <p:spPr>
          <a:xfrm>
            <a:off x="573832" y="1877395"/>
            <a:ext cx="79030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ea typeface="STXinwei" panose="02010800040101010101" pitchFamily="2" charset="-122"/>
                <a:cs typeface="Times New Roman" panose="02020603050405020304" pitchFamily="18" charset="0"/>
              </a:rPr>
              <a:t>La realtà dei ragazzi è tutto </a:t>
            </a:r>
            <a:r>
              <a:rPr lang="it-IT" sz="2400" b="1" dirty="0">
                <a:ea typeface="STXinwei" panose="02010800040101010101" pitchFamily="2" charset="-122"/>
                <a:cs typeface="Times New Roman" panose="02020603050405020304" pitchFamily="18" charset="0"/>
              </a:rPr>
              <a:t>ciò che i piccoli stanno vivendo </a:t>
            </a:r>
            <a:r>
              <a:rPr lang="it-IT" sz="2400" dirty="0">
                <a:ea typeface="STXinwei" panose="02010800040101010101" pitchFamily="2" charset="-122"/>
                <a:cs typeface="Times New Roman" panose="02020603050405020304" pitchFamily="18" charset="0"/>
              </a:rPr>
              <a:t>in questo tempo storico, è l’insieme di domande, aspettative, sogni, difficoltà, disagi, aspirazioni, interessi che emergono dall’osservazione del </a:t>
            </a:r>
            <a:r>
              <a:rPr lang="it-IT" sz="2400" dirty="0" smtClean="0">
                <a:ea typeface="STXinwei" panose="02010800040101010101" pitchFamily="2" charset="-122"/>
                <a:cs typeface="Times New Roman" panose="02020603050405020304" pitchFamily="18" charset="0"/>
              </a:rPr>
              <a:t>loro mondo.</a:t>
            </a:r>
            <a:endParaRPr lang="it-IT" sz="2400" dirty="0">
              <a:ea typeface="STXinwei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400" i="1" dirty="0">
              <a:ea typeface="STXinwei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i="1" dirty="0" smtClean="0">
                <a:ea typeface="STXinwei" panose="02010800040101010101" pitchFamily="2" charset="-122"/>
                <a:cs typeface="Times New Roman" panose="02020603050405020304" pitchFamily="18" charset="0"/>
              </a:rPr>
              <a:t>«</a:t>
            </a:r>
            <a:r>
              <a:rPr lang="it-IT" sz="2400" i="1" dirty="0">
                <a:ea typeface="STXinwei" panose="02010800040101010101" pitchFamily="2" charset="-122"/>
                <a:cs typeface="Times New Roman" panose="02020603050405020304" pitchFamily="18" charset="0"/>
              </a:rPr>
              <a:t>Chiediamo ai giovani e agli adulti di impegnarsi con noi in modo non occasionale ma continuativo a darci gli strumenti per interpretare e comprendere in modo critico ciò che accade attorno a noi» </a:t>
            </a:r>
            <a:r>
              <a:rPr lang="it-IT" sz="2400" dirty="0">
                <a:ea typeface="STXinwei" panose="02010800040101010101" pitchFamily="2" charset="-122"/>
                <a:cs typeface="Times New Roman" panose="02020603050405020304" pitchFamily="18" charset="0"/>
              </a:rPr>
              <a:t>(Dagli emendamenti al Documento assembleare dei Ragazzi)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8D9682F-BBC8-4D37-A84F-B46D8400B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73329" y="2499360"/>
            <a:ext cx="2616342" cy="359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72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xmlns="" id="{77DEB7DD-9ACB-4C1D-9172-6DF9F445B22F}"/>
              </a:ext>
            </a:extLst>
          </p:cNvPr>
          <p:cNvSpPr txBox="1">
            <a:spLocks/>
          </p:cNvSpPr>
          <p:nvPr/>
        </p:nvSpPr>
        <p:spPr>
          <a:xfrm>
            <a:off x="4040622" y="206505"/>
            <a:ext cx="4110756" cy="540255"/>
          </a:xfrm>
          <a:prstGeom prst="rect">
            <a:avLst/>
          </a:prstGeom>
          <a:solidFill>
            <a:srgbClr val="9AF2A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>
                <a:solidFill>
                  <a:schemeClr val="tx1"/>
                </a:solidFill>
                <a:latin typeface="AR ESSENCE" panose="02000000000000000000" pitchFamily="2" charset="0"/>
              </a:rPr>
              <a:t>NEL CAMMINO DELLA CHIESA</a:t>
            </a:r>
          </a:p>
        </p:txBody>
      </p:sp>
      <p:sp>
        <p:nvSpPr>
          <p:cNvPr id="5" name="Fumetto: rettangolo 4">
            <a:extLst>
              <a:ext uri="{FF2B5EF4-FFF2-40B4-BE49-F238E27FC236}">
                <a16:creationId xmlns:a16="http://schemas.microsoft.com/office/drawing/2014/main" xmlns="" id="{ACD161E4-2E7F-4FF8-8300-2C9826D1E391}"/>
              </a:ext>
            </a:extLst>
          </p:cNvPr>
          <p:cNvSpPr/>
          <p:nvPr/>
        </p:nvSpPr>
        <p:spPr>
          <a:xfrm>
            <a:off x="2712720" y="1127760"/>
            <a:ext cx="9277117" cy="5471160"/>
          </a:xfrm>
          <a:prstGeom prst="wedgeRectCallout">
            <a:avLst>
              <a:gd name="adj1" fmla="val -59584"/>
              <a:gd name="adj2" fmla="val -32101"/>
            </a:avLst>
          </a:prstGeom>
          <a:solidFill>
            <a:srgbClr val="9AF2A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tx1"/>
                </a:solidFill>
              </a:rPr>
              <a:t>Il cammino della Chiesa universale è quello che prova a dare continua linfa vitale e attualità alle consegne e alle sollecitazioni del </a:t>
            </a:r>
            <a:r>
              <a:rPr lang="it-IT" sz="2200" b="1" dirty="0">
                <a:solidFill>
                  <a:schemeClr val="tx1"/>
                </a:solidFill>
              </a:rPr>
              <a:t>Concilio Vaticano II</a:t>
            </a:r>
            <a:r>
              <a:rPr lang="it-IT" sz="2200" dirty="0">
                <a:solidFill>
                  <a:schemeClr val="tx1"/>
                </a:solidFill>
              </a:rPr>
              <a:t> attraverso passaggi significativi, che negli anni recenti hanno provato a raccogliere e tradurre questa eredità: basti pensare a </a:t>
            </a:r>
            <a:r>
              <a:rPr lang="it-IT" sz="2200" b="1" i="1" dirty="0" err="1">
                <a:solidFill>
                  <a:schemeClr val="tx1"/>
                </a:solidFill>
              </a:rPr>
              <a:t>Evangelii</a:t>
            </a:r>
            <a:r>
              <a:rPr lang="it-IT" sz="2200" b="1" i="1" dirty="0">
                <a:solidFill>
                  <a:schemeClr val="tx1"/>
                </a:solidFill>
              </a:rPr>
              <a:t> </a:t>
            </a:r>
            <a:r>
              <a:rPr lang="it-IT" sz="2200" b="1" i="1" dirty="0" err="1">
                <a:solidFill>
                  <a:schemeClr val="tx1"/>
                </a:solidFill>
              </a:rPr>
              <a:t>Gaudium</a:t>
            </a:r>
            <a:r>
              <a:rPr lang="it-IT" sz="2200" dirty="0">
                <a:solidFill>
                  <a:schemeClr val="tx1"/>
                </a:solidFill>
              </a:rPr>
              <a:t>, all’Esortazione Apostolica </a:t>
            </a:r>
            <a:r>
              <a:rPr lang="it-IT" sz="2200" b="1" i="1" dirty="0" err="1">
                <a:solidFill>
                  <a:schemeClr val="tx1"/>
                </a:solidFill>
              </a:rPr>
              <a:t>Gaudete</a:t>
            </a:r>
            <a:r>
              <a:rPr lang="it-IT" sz="2200" b="1" i="1" dirty="0">
                <a:solidFill>
                  <a:schemeClr val="tx1"/>
                </a:solidFill>
              </a:rPr>
              <a:t> et </a:t>
            </a:r>
            <a:r>
              <a:rPr lang="it-IT" sz="2200" b="1" i="1" dirty="0" err="1">
                <a:solidFill>
                  <a:schemeClr val="tx1"/>
                </a:solidFill>
              </a:rPr>
              <a:t>Exsultate</a:t>
            </a:r>
            <a:r>
              <a:rPr lang="it-IT" sz="2200" b="1" i="1" dirty="0">
                <a:solidFill>
                  <a:schemeClr val="tx1"/>
                </a:solidFill>
              </a:rPr>
              <a:t> </a:t>
            </a:r>
            <a:r>
              <a:rPr lang="it-IT" sz="2200" dirty="0">
                <a:solidFill>
                  <a:schemeClr val="tx1"/>
                </a:solidFill>
              </a:rPr>
              <a:t>o al Convegno Ecclesiale di Firenze.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i="1" dirty="0">
                <a:solidFill>
                  <a:schemeClr val="tx1"/>
                </a:solidFill>
              </a:rPr>
              <a:t>«Per favore, non guardate dal balcone la vita, ma impegnatevi, immergetevi nell’ampio dialogo sociale e politico. Le mani della vostra fede si alzino verso il cielo, ma lo facciano mentre edificano una città costruita su rapporti in cui l’amore di Dio è il fondamento. E così sarete liberi di accettare le sfide dell’oggi, di vivere i cambiamenti e le trasformazioni. […] Dovunque voi siate, non costruite mai muri né frontiere, ma piazze e ospedali da campo»</a:t>
            </a:r>
            <a:r>
              <a:rPr lang="it-IT" sz="2200" dirty="0">
                <a:solidFill>
                  <a:schemeClr val="tx1"/>
                </a:solidFill>
              </a:rPr>
              <a:t>. (Papa Francesco al Convegno Ecclesiale di </a:t>
            </a:r>
            <a:r>
              <a:rPr lang="it-IT" sz="2200" dirty="0" smtClean="0">
                <a:solidFill>
                  <a:schemeClr val="tx1"/>
                </a:solidFill>
              </a:rPr>
              <a:t>Firenze)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 smtClean="0">
                <a:solidFill>
                  <a:schemeClr val="tx1"/>
                </a:solidFill>
              </a:rPr>
              <a:t>La </a:t>
            </a:r>
            <a:r>
              <a:rPr lang="it-IT" sz="2200" dirty="0">
                <a:solidFill>
                  <a:schemeClr val="tx1"/>
                </a:solidFill>
              </a:rPr>
              <a:t>vita ordinaria della comunità cristiana, invece, è quella scandita, in questo </a:t>
            </a:r>
            <a:r>
              <a:rPr lang="it-IT" sz="2200" b="1" dirty="0">
                <a:solidFill>
                  <a:schemeClr val="tx1"/>
                </a:solidFill>
              </a:rPr>
              <a:t>anno liturgico</a:t>
            </a:r>
            <a:r>
              <a:rPr lang="it-IT" sz="2200" dirty="0">
                <a:solidFill>
                  <a:schemeClr val="tx1"/>
                </a:solidFill>
              </a:rPr>
              <a:t>, dal </a:t>
            </a:r>
            <a:r>
              <a:rPr lang="it-IT" sz="2200" b="1" dirty="0">
                <a:solidFill>
                  <a:schemeClr val="tx1"/>
                </a:solidFill>
              </a:rPr>
              <a:t>Vangelo di </a:t>
            </a:r>
            <a:r>
              <a:rPr lang="it-IT" sz="2200" b="1" dirty="0" smtClean="0">
                <a:solidFill>
                  <a:schemeClr val="tx1"/>
                </a:solidFill>
              </a:rPr>
              <a:t>Matteo.</a:t>
            </a:r>
            <a:endParaRPr lang="it-IT" sz="2200" b="1" dirty="0">
              <a:solidFill>
                <a:schemeClr val="tx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1567C90E-E970-4ED1-B3E1-EBF9DB702D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69" y="1264920"/>
            <a:ext cx="2079122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339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xmlns="" id="{B7F33548-E028-4A61-93FA-75C03936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582" y="206505"/>
            <a:ext cx="4750836" cy="549275"/>
          </a:xfrm>
          <a:solidFill>
            <a:srgbClr val="AEC9E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2800" dirty="0">
                <a:solidFill>
                  <a:schemeClr val="tx1"/>
                </a:solidFill>
                <a:latin typeface="AR ESSENCE" panose="02000000000000000000" pitchFamily="2" charset="0"/>
              </a:rPr>
              <a:t>NEL CAMMINO DELL’ASSOCIAZIONE</a:t>
            </a:r>
          </a:p>
        </p:txBody>
      </p:sp>
      <p:sp>
        <p:nvSpPr>
          <p:cNvPr id="5" name="Fumetto: rettangolo 4">
            <a:extLst>
              <a:ext uri="{FF2B5EF4-FFF2-40B4-BE49-F238E27FC236}">
                <a16:creationId xmlns:a16="http://schemas.microsoft.com/office/drawing/2014/main" xmlns="" id="{2789683F-C65D-4A26-BA6A-5F931738B529}"/>
              </a:ext>
            </a:extLst>
          </p:cNvPr>
          <p:cNvSpPr/>
          <p:nvPr/>
        </p:nvSpPr>
        <p:spPr>
          <a:xfrm>
            <a:off x="195943" y="1398866"/>
            <a:ext cx="8734697" cy="5139093"/>
          </a:xfrm>
          <a:prstGeom prst="wedgeRectCallout">
            <a:avLst>
              <a:gd name="adj1" fmla="val 62960"/>
              <a:gd name="adj2" fmla="val -28611"/>
            </a:avLst>
          </a:prstGeom>
          <a:solidFill>
            <a:srgbClr val="AEC9E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200" dirty="0">
                <a:solidFill>
                  <a:schemeClr val="tx1"/>
                </a:solidFill>
              </a:rPr>
              <a:t>Il terzo anno del percorso tracciato dagli Orientamenti triennali (declinazione del Documento </a:t>
            </a:r>
            <a:r>
              <a:rPr lang="it-IT" sz="2200" dirty="0" err="1">
                <a:solidFill>
                  <a:schemeClr val="tx1"/>
                </a:solidFill>
              </a:rPr>
              <a:t>Assebleare</a:t>
            </a:r>
            <a:r>
              <a:rPr lang="it-IT" sz="2200" dirty="0">
                <a:solidFill>
                  <a:schemeClr val="tx1"/>
                </a:solidFill>
              </a:rPr>
              <a:t>) è dedicato al verbo </a:t>
            </a:r>
            <a:r>
              <a:rPr lang="it-IT" sz="2200" b="1" dirty="0">
                <a:solidFill>
                  <a:schemeClr val="tx1"/>
                </a:solidFill>
              </a:rPr>
              <a:t>ABITARE</a:t>
            </a:r>
            <a:r>
              <a:rPr lang="it-IT" sz="22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2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tx1"/>
                </a:solidFill>
              </a:rPr>
              <a:t>«Abitare, oggi, significa fare proprio </a:t>
            </a:r>
            <a:r>
              <a:rPr lang="it-IT" sz="2200" b="1" dirty="0">
                <a:solidFill>
                  <a:schemeClr val="tx1"/>
                </a:solidFill>
              </a:rPr>
              <a:t>l’atteggiamento della comunità cristiana</a:t>
            </a:r>
            <a:r>
              <a:rPr lang="it-IT" sz="2200" dirty="0">
                <a:solidFill>
                  <a:schemeClr val="tx1"/>
                </a:solidFill>
              </a:rPr>
              <a:t> così come viene descritto nella </a:t>
            </a:r>
            <a:r>
              <a:rPr lang="it-IT" sz="2200" i="1" dirty="0">
                <a:solidFill>
                  <a:schemeClr val="tx1"/>
                </a:solidFill>
              </a:rPr>
              <a:t>lettera a </a:t>
            </a:r>
            <a:r>
              <a:rPr lang="it-IT" sz="2200" i="1" dirty="0" err="1">
                <a:solidFill>
                  <a:schemeClr val="tx1"/>
                </a:solidFill>
              </a:rPr>
              <a:t>Diogneto</a:t>
            </a:r>
            <a:r>
              <a:rPr lang="it-IT" sz="2200" dirty="0">
                <a:solidFill>
                  <a:schemeClr val="tx1"/>
                </a:solidFill>
              </a:rPr>
              <a:t>; è incarnare quella condizione apparentemente contraddittoria di piena cittadinanza e di totale estraneità alle logiche del mondo, una condizione che diventa in sé presenza missionaria solo se è capace di contagiare con il piacere e la bellezza di credere insieme</a:t>
            </a:r>
            <a:r>
              <a:rPr lang="it-IT" sz="2200" dirty="0" smtClean="0">
                <a:solidFill>
                  <a:schemeClr val="tx1"/>
                </a:solidFill>
              </a:rPr>
              <a:t>. […]</a:t>
            </a:r>
            <a:endParaRPr lang="it-IT" sz="22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 smtClean="0">
                <a:solidFill>
                  <a:schemeClr val="tx1"/>
                </a:solidFill>
              </a:rPr>
              <a:t>L’abitare </a:t>
            </a:r>
            <a:r>
              <a:rPr lang="it-IT" sz="2200" dirty="0">
                <a:solidFill>
                  <a:schemeClr val="tx1"/>
                </a:solidFill>
              </a:rPr>
              <a:t>richiede l’avvio di un processo di riforma dei </a:t>
            </a:r>
            <a:r>
              <a:rPr lang="it-IT" sz="2200" b="1" dirty="0">
                <a:solidFill>
                  <a:schemeClr val="tx1"/>
                </a:solidFill>
              </a:rPr>
              <a:t>linguaggi</a:t>
            </a:r>
            <a:r>
              <a:rPr lang="it-IT" sz="2200" dirty="0">
                <a:solidFill>
                  <a:schemeClr val="tx1"/>
                </a:solidFill>
              </a:rPr>
              <a:t> dell’annuncio e così pure di quelle </a:t>
            </a:r>
            <a:r>
              <a:rPr lang="it-IT" sz="2200" b="1" dirty="0">
                <a:solidFill>
                  <a:schemeClr val="tx1"/>
                </a:solidFill>
              </a:rPr>
              <a:t>strutture</a:t>
            </a:r>
            <a:r>
              <a:rPr lang="it-IT" sz="2200" dirty="0">
                <a:solidFill>
                  <a:schemeClr val="tx1"/>
                </a:solidFill>
              </a:rPr>
              <a:t> che del dinamismo dell’evangelizzazione sono responsabili: per essere una </a:t>
            </a:r>
            <a:r>
              <a:rPr lang="it-IT" sz="2200" b="1" dirty="0">
                <a:solidFill>
                  <a:schemeClr val="tx1"/>
                </a:solidFill>
              </a:rPr>
              <a:t>compagnia coinvolgente e mai esclusiva</a:t>
            </a:r>
            <a:r>
              <a:rPr lang="it-IT" sz="2200" dirty="0">
                <a:solidFill>
                  <a:schemeClr val="tx1"/>
                </a:solidFill>
              </a:rPr>
              <a:t>, attenta al contesto senza riduzionismi e semplificazioni, misericordiosa ma non inerte alla banalità del male, in grado di </a:t>
            </a:r>
            <a:r>
              <a:rPr lang="it-IT" sz="2200" b="1" dirty="0">
                <a:solidFill>
                  <a:schemeClr val="tx1"/>
                </a:solidFill>
              </a:rPr>
              <a:t>rendere credibile con la vita l’amore incredibile del Vangelo</a:t>
            </a:r>
            <a:r>
              <a:rPr lang="it-IT" sz="2200" dirty="0">
                <a:solidFill>
                  <a:schemeClr val="tx1"/>
                </a:solidFill>
              </a:rPr>
              <a:t>».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E8AAF33-1BDB-4E68-9CB4-396174B62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0240" y="1398867"/>
            <a:ext cx="2111038" cy="506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14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xmlns="" id="{DF7AB407-EB05-4D8D-92B1-5B6F59286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033" y="2766219"/>
            <a:ext cx="7117934" cy="1325563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LE COORDINATE DELLA PROPOSTA FORMATIVA</a:t>
            </a:r>
          </a:p>
        </p:txBody>
      </p:sp>
    </p:spTree>
    <p:extLst>
      <p:ext uri="{BB962C8B-B14F-4D97-AF65-F5344CB8AC3E}">
        <p14:creationId xmlns:p14="http://schemas.microsoft.com/office/powerpoint/2010/main" xmlns="" val="113729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xmlns="" id="{9791AD21-D7C1-458F-95B0-4EAE98C919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7632443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8513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DC9179B-8898-4706-A6B1-185D9BC20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NEL CUORE DELLA PROPOSTA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E73FF1B-6E40-4B06-98EB-ECBA1F2DD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293" y="2575775"/>
            <a:ext cx="5982067" cy="303941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dirty="0">
                <a:latin typeface="STXinwei" panose="02010800040101010101" pitchFamily="2" charset="-122"/>
                <a:ea typeface="STXinwei" panose="02010800040101010101" pitchFamily="2" charset="-122"/>
              </a:rPr>
              <a:t>IDEA GENERALE</a:t>
            </a:r>
          </a:p>
          <a:p>
            <a:r>
              <a:rPr lang="it-IT" dirty="0">
                <a:latin typeface="STXinwei" panose="02010800040101010101" pitchFamily="2" charset="-122"/>
                <a:ea typeface="STXinwei" panose="02010800040101010101" pitchFamily="2" charset="-122"/>
              </a:rPr>
              <a:t>L’ICONA BIBLICA</a:t>
            </a:r>
          </a:p>
          <a:p>
            <a:r>
              <a:rPr lang="it-IT" dirty="0">
                <a:latin typeface="STXinwei" panose="02010800040101010101" pitchFamily="2" charset="-122"/>
                <a:ea typeface="STXinwei" panose="02010800040101010101" pitchFamily="2" charset="-122"/>
              </a:rPr>
              <a:t>Categoria della </a:t>
            </a:r>
            <a:r>
              <a:rPr lang="it-IT" dirty="0" smtClean="0">
                <a:latin typeface="STXinwei" panose="02010800040101010101" pitchFamily="2" charset="-122"/>
                <a:ea typeface="STXinwei" panose="02010800040101010101" pitchFamily="2" charset="-122"/>
              </a:rPr>
              <a:t>COMPAGNIA</a:t>
            </a:r>
            <a:endParaRPr lang="it-IT" dirty="0"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r>
              <a:rPr lang="it-IT" dirty="0">
                <a:latin typeface="STXinwei" panose="02010800040101010101" pitchFamily="2" charset="-122"/>
                <a:ea typeface="STXinwei" panose="02010800040101010101" pitchFamily="2" charset="-122"/>
              </a:rPr>
              <a:t>Domanda di vita: </a:t>
            </a:r>
            <a:r>
              <a:rPr lang="it-IT" dirty="0" smtClean="0">
                <a:latin typeface="STXinwei" panose="02010800040101010101" pitchFamily="2" charset="-122"/>
                <a:ea typeface="STXinwei" panose="02010800040101010101" pitchFamily="2" charset="-122"/>
              </a:rPr>
              <a:t>STAI CON </a:t>
            </a:r>
            <a:r>
              <a:rPr lang="it-IT" dirty="0">
                <a:latin typeface="STXinwei" panose="02010800040101010101" pitchFamily="2" charset="-122"/>
                <a:ea typeface="STXinwei" panose="02010800040101010101" pitchFamily="2" charset="-122"/>
              </a:rPr>
              <a:t>ME?</a:t>
            </a:r>
          </a:p>
          <a:p>
            <a:r>
              <a:rPr lang="it-IT" dirty="0">
                <a:latin typeface="STXinwei" panose="02010800040101010101" pitchFamily="2" charset="-122"/>
                <a:ea typeface="STXinwei" panose="02010800040101010101" pitchFamily="2" charset="-122"/>
              </a:rPr>
              <a:t>La </a:t>
            </a:r>
            <a:r>
              <a:rPr lang="it-IT" dirty="0" smtClean="0">
                <a:latin typeface="STXinwei" panose="02010800040101010101" pitchFamily="2" charset="-122"/>
                <a:ea typeface="STXinwei" panose="02010800040101010101" pitchFamily="2" charset="-122"/>
              </a:rPr>
              <a:t>CITTÀ </a:t>
            </a:r>
            <a:r>
              <a:rPr lang="it-IT" dirty="0">
                <a:latin typeface="STXinwei" panose="02010800040101010101" pitchFamily="2" charset="-122"/>
                <a:ea typeface="STXinwei" panose="02010800040101010101" pitchFamily="2" charset="-122"/>
              </a:rPr>
              <a:t>(ambientazione)</a:t>
            </a:r>
          </a:p>
          <a:p>
            <a:r>
              <a:rPr lang="it-IT" dirty="0">
                <a:latin typeface="STXinwei" panose="02010800040101010101" pitchFamily="2" charset="-122"/>
                <a:ea typeface="STXinwei" panose="02010800040101010101" pitchFamily="2" charset="-122"/>
              </a:rPr>
              <a:t>Gli atteggiamenti</a:t>
            </a:r>
          </a:p>
        </p:txBody>
      </p:sp>
    </p:spTree>
    <p:extLst>
      <p:ext uri="{BB962C8B-B14F-4D97-AF65-F5344CB8AC3E}">
        <p14:creationId xmlns:p14="http://schemas.microsoft.com/office/powerpoint/2010/main" xmlns="" val="24829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2820</Words>
  <Application>Microsoft Office PowerPoint</Application>
  <PresentationFormat>Personalizzato</PresentationFormat>
  <Paragraphs>157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Diapositiva 1</vt:lpstr>
      <vt:lpstr>PREMESSA METODOLOGICA</vt:lpstr>
      <vt:lpstr>Diapositiva 3</vt:lpstr>
      <vt:lpstr>LA REALTA’ DEI RAGAZZI</vt:lpstr>
      <vt:lpstr>Diapositiva 5</vt:lpstr>
      <vt:lpstr>NEL CAMMINO DELL’ASSOCIAZIONE</vt:lpstr>
      <vt:lpstr>LE COORDINATE DELLA PROPOSTA FORMATIVA</vt:lpstr>
      <vt:lpstr>Diapositiva 8</vt:lpstr>
      <vt:lpstr>NEL CUORE DELLA PROPOSTA</vt:lpstr>
      <vt:lpstr>IDEA GENERALE</vt:lpstr>
      <vt:lpstr>ICONA BIBLICA</vt:lpstr>
      <vt:lpstr>LA CATEGORIA DELLA COMPAGNIA</vt:lpstr>
      <vt:lpstr>LA DOMANDA DI VITA</vt:lpstr>
      <vt:lpstr>L’AMBIENTAZIONE</vt:lpstr>
      <vt:lpstr>GLI ATTEGGIAMENTI</vt:lpstr>
      <vt:lpstr>LO SVILUPPO DELLA PROPOSTA FORMATIVA</vt:lpstr>
      <vt:lpstr>1^ FASE</vt:lpstr>
      <vt:lpstr>Diapositiva 18</vt:lpstr>
      <vt:lpstr>2^ FASE</vt:lpstr>
      <vt:lpstr>Diapositiva 20</vt:lpstr>
      <vt:lpstr>Diapositiva 21</vt:lpstr>
      <vt:lpstr>Diapositiva 22</vt:lpstr>
      <vt:lpstr>4^ FASE</vt:lpstr>
      <vt:lpstr>Diapositiva 24</vt:lpstr>
      <vt:lpstr>LA STORIA</vt:lpstr>
      <vt:lpstr>GLI STRUMENTI DELLA PROPOSTA</vt:lpstr>
      <vt:lpstr>  È uno strumento pensato per accompagnare la formazione personale e il servizio educativo dei catechisti e degli educatori. WIP contiene approfondimenti sulla vita dei ragazzi, riflessioni per lasciarsi educare e guidare dalla Parola, spunti per crescere nella dimensione spirituale e contributi sull’ambientazione che fa da sfondo al cammino. </vt:lpstr>
      <vt:lpstr>   E’ uno strumento che accompagna lo scandire dei giorni, secondo il calendario dell’anno liturgico, consentendo alla famiglia di conoscere e approfondire il cammino di fede dei figli. Grazie a questa agenda la famiglia cresce nell’impegno a fidarsi sempre più dell’azione di Dio e a mettere nelle Sue mani la propria creatività attraverso attività, giochi, proposte bibliografiche e filmografiche da condividere insieme. </vt:lpstr>
      <vt:lpstr>Diapositiva 29</vt:lpstr>
      <vt:lpstr>I SUSSIDI PERSONALI DI PREGHIERA</vt:lpstr>
      <vt:lpstr>CAMPO SCUOLA</vt:lpstr>
      <vt:lpstr>Diapositiva 32</vt:lpstr>
      <vt:lpstr>BUON CAMMINO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Antonini</dc:creator>
  <cp:lastModifiedBy>AnnaMaria</cp:lastModifiedBy>
  <cp:revision>133</cp:revision>
  <dcterms:created xsi:type="dcterms:W3CDTF">2018-08-02T14:26:40Z</dcterms:created>
  <dcterms:modified xsi:type="dcterms:W3CDTF">2019-08-14T18:53:09Z</dcterms:modified>
</cp:coreProperties>
</file>