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56" autoAdjust="0"/>
    <p:restoredTop sz="94660"/>
  </p:normalViewPr>
  <p:slideViewPr>
    <p:cSldViewPr>
      <p:cViewPr varScale="1">
        <p:scale>
          <a:sx n="81" d="100"/>
          <a:sy n="81" d="100"/>
        </p:scale>
        <p:origin x="1296"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2"/>
      </p:bgRef>
    </p:bg>
    <p:spTree>
      <p:nvGrpSpPr>
        <p:cNvPr id="1" name=""/>
        <p:cNvGrpSpPr/>
        <p:nvPr/>
      </p:nvGrpSpPr>
      <p:grpSpPr>
        <a:xfrm>
          <a:off x="0" y="0"/>
          <a:ext cx="0" cy="0"/>
          <a:chOff x="0" y="0"/>
          <a:chExt cx="0" cy="0"/>
        </a:xfrm>
      </p:grpSpPr>
      <p:sp>
        <p:nvSpPr>
          <p:cNvPr id="16" name="Rectangle 15"/>
          <p:cNvSpPr/>
          <p:nvPr/>
        </p:nvSpPr>
        <p:spPr>
          <a:xfrm>
            <a:off x="0" y="0"/>
            <a:ext cx="9144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80902" y="1275025"/>
            <a:ext cx="7182197"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088136" y="1385316"/>
            <a:ext cx="6967728" cy="4087368"/>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3794760" y="1267730"/>
            <a:ext cx="1554480" cy="6400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3886200" y="1267731"/>
            <a:ext cx="1371600" cy="548640"/>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71281" y="2091263"/>
            <a:ext cx="6801440" cy="2590800"/>
          </a:xfrm>
        </p:spPr>
        <p:txBody>
          <a:bodyPr tIns="45720" bIns="45720" anchor="ctr">
            <a:noAutofit/>
          </a:bodyPr>
          <a:lstStyle>
            <a:lvl1pPr algn="ctr">
              <a:lnSpc>
                <a:spcPct val="83000"/>
              </a:lnSpc>
              <a:defRPr lang="en-US" sz="6200" b="0" kern="1200" cap="all" spc="-100" baseline="0" dirty="0">
                <a:solidFill>
                  <a:schemeClr val="tx1">
                    <a:lumMod val="85000"/>
                    <a:lumOff val="15000"/>
                  </a:schemeClr>
                </a:solidFill>
                <a:effectLst/>
                <a:latin typeface="+mj-lt"/>
                <a:ea typeface="+mn-ea"/>
                <a:cs typeface="+mn-cs"/>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71575" y="4682062"/>
            <a:ext cx="6803136" cy="502920"/>
          </a:xfrm>
        </p:spPr>
        <p:txBody>
          <a:bodyPr>
            <a:normAutofit/>
          </a:bodyPr>
          <a:lstStyle>
            <a:lvl1pPr marL="0" indent="0" algn="ctr">
              <a:spcBef>
                <a:spcPts val="0"/>
              </a:spcBef>
              <a:buNone/>
              <a:defRPr sz="1400" spc="80" baseline="0">
                <a:solidFill>
                  <a:schemeClr val="tx2">
                    <a:lumMod val="75000"/>
                  </a:schemeClr>
                </a:solidFill>
              </a:defRPr>
            </a:lvl1pPr>
            <a:lvl2pPr marL="457200" indent="0" algn="ctr">
              <a:buNone/>
              <a:defRPr sz="1400"/>
            </a:lvl2pPr>
            <a:lvl3pPr marL="914400" indent="0" algn="ctr">
              <a:buNone/>
              <a:defRPr sz="1400"/>
            </a:lvl3pPr>
            <a:lvl4pPr marL="1371600" indent="0" algn="ctr">
              <a:buNone/>
              <a:defRPr sz="1400"/>
            </a:lvl4pPr>
            <a:lvl5pPr marL="1828800" indent="0" algn="ctr">
              <a:buNone/>
              <a:defRPr sz="1400"/>
            </a:lvl5pPr>
            <a:lvl6pPr marL="2286000" indent="0" algn="ctr">
              <a:buNone/>
              <a:defRPr sz="1400"/>
            </a:lvl6pPr>
            <a:lvl7pPr marL="2743200" indent="0" algn="ctr">
              <a:buNone/>
              <a:defRPr sz="1400"/>
            </a:lvl7pPr>
            <a:lvl8pPr marL="3200400" indent="0" algn="ctr">
              <a:buNone/>
              <a:defRPr sz="1400"/>
            </a:lvl8pPr>
            <a:lvl9pPr marL="3657600" indent="0" algn="ctr">
              <a:buNone/>
              <a:defRPr sz="1400"/>
            </a:lvl9pPr>
          </a:lstStyle>
          <a:p>
            <a:r>
              <a:rPr lang="it-IT"/>
              <a:t>Fare clic per modificare lo stile del sottotitolo dello schema</a:t>
            </a:r>
            <a:endParaRPr lang="en-US" dirty="0"/>
          </a:p>
        </p:txBody>
      </p:sp>
      <p:sp>
        <p:nvSpPr>
          <p:cNvPr id="20" name="Date Placeholder 19"/>
          <p:cNvSpPr>
            <a:spLocks noGrp="1"/>
          </p:cNvSpPr>
          <p:nvPr>
            <p:ph type="dt" sz="half" idx="10"/>
          </p:nvPr>
        </p:nvSpPr>
        <p:spPr>
          <a:xfrm>
            <a:off x="3931920" y="1327188"/>
            <a:ext cx="1280160" cy="457200"/>
          </a:xfrm>
        </p:spPr>
        <p:txBody>
          <a:bodyPr/>
          <a:lstStyle>
            <a:lvl1pPr algn="ctr">
              <a:defRPr sz="1100" spc="0" baseline="0">
                <a:solidFill>
                  <a:srgbClr val="FFFFFF"/>
                </a:solidFill>
                <a:latin typeface="+mn-lt"/>
              </a:defRPr>
            </a:lvl1pPr>
          </a:lstStyle>
          <a:p>
            <a:fld id="{72345051-2045-45DA-935E-2E3CA1A69ADC}" type="datetimeFigureOut">
              <a:rPr lang="en-US" smtClean="0"/>
              <a:t>2/23/2021</a:t>
            </a:fld>
            <a:endParaRPr lang="en-US" dirty="0"/>
          </a:p>
        </p:txBody>
      </p:sp>
      <p:sp>
        <p:nvSpPr>
          <p:cNvPr id="21" name="Footer Placeholder 20"/>
          <p:cNvSpPr>
            <a:spLocks noGrp="1"/>
          </p:cNvSpPr>
          <p:nvPr>
            <p:ph type="ftr" sz="quarter" idx="11"/>
          </p:nvPr>
        </p:nvSpPr>
        <p:spPr>
          <a:xfrm>
            <a:off x="1104936" y="5211060"/>
            <a:ext cx="4429125" cy="228600"/>
          </a:xfrm>
        </p:spPr>
        <p:txBody>
          <a:bodyPr/>
          <a:lstStyle>
            <a:lvl1pPr algn="l">
              <a:defRPr sz="900">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6455190" y="5212080"/>
            <a:ext cx="1583911" cy="228600"/>
          </a:xfrm>
        </p:spPr>
        <p:txBody>
          <a:bodyPr/>
          <a:lstStyle>
            <a:lvl1pPr>
              <a:defRPr>
                <a:solidFill>
                  <a:schemeClr val="tx1">
                    <a:lumMod val="75000"/>
                    <a:lumOff val="25000"/>
                  </a:schemeClr>
                </a:solidFill>
              </a:defRPr>
            </a:lvl1pPr>
          </a:lstStyle>
          <a:p>
            <a:fld id="{A7CD31F4-64FA-4BA0-9498-67783267A8C8}" type="slidenum">
              <a:rPr lang="en-US" smtClean="0"/>
              <a:t>‹N›</a:t>
            </a:fld>
            <a:endParaRPr lang="en-US" dirty="0"/>
          </a:p>
        </p:txBody>
      </p:sp>
    </p:spTree>
    <p:extLst>
      <p:ext uri="{BB962C8B-B14F-4D97-AF65-F5344CB8AC3E}">
        <p14:creationId xmlns:p14="http://schemas.microsoft.com/office/powerpoint/2010/main" val="396911661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72345051-2045-45DA-935E-2E3CA1A69ADC}" type="datetimeFigureOut">
              <a:rPr lang="en-US" smtClean="0"/>
              <a:t>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CD31F4-64FA-4BA0-9498-67783267A8C8}" type="slidenum">
              <a:rPr lang="en-US" smtClean="0"/>
              <a:t>‹N›</a:t>
            </a:fld>
            <a:endParaRPr lang="en-US" dirty="0"/>
          </a:p>
        </p:txBody>
      </p:sp>
    </p:spTree>
    <p:extLst>
      <p:ext uri="{BB962C8B-B14F-4D97-AF65-F5344CB8AC3E}">
        <p14:creationId xmlns:p14="http://schemas.microsoft.com/office/powerpoint/2010/main" val="2010046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762000"/>
            <a:ext cx="1771650" cy="525780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28650" y="762000"/>
            <a:ext cx="6057900" cy="525780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72345051-2045-45DA-935E-2E3CA1A69ADC}" type="datetimeFigureOut">
              <a:rPr lang="en-US" smtClean="0"/>
              <a:t>2/23/2021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CD31F4-64FA-4BA0-9498-67783267A8C8}" type="slidenum">
              <a:rPr lang="en-US" smtClean="0"/>
              <a:t>‹N›</a:t>
            </a:fld>
            <a:endParaRPr lang="en-US" dirty="0"/>
          </a:p>
        </p:txBody>
      </p:sp>
    </p:spTree>
    <p:extLst>
      <p:ext uri="{BB962C8B-B14F-4D97-AF65-F5344CB8AC3E}">
        <p14:creationId xmlns:p14="http://schemas.microsoft.com/office/powerpoint/2010/main" val="2500527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72345051-2045-45DA-935E-2E3CA1A69ADC}" type="datetimeFigureOut">
              <a:rPr lang="en-US" smtClean="0"/>
              <a:t>2/23/2021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7CD31F4-64FA-4BA0-9498-67783267A8C8}" type="slidenum">
              <a:rPr lang="en-US" smtClean="0"/>
              <a:t>‹N›</a:t>
            </a:fld>
            <a:endParaRPr lang="en-US" dirty="0"/>
          </a:p>
        </p:txBody>
      </p:sp>
    </p:spTree>
    <p:extLst>
      <p:ext uri="{BB962C8B-B14F-4D97-AF65-F5344CB8AC3E}">
        <p14:creationId xmlns:p14="http://schemas.microsoft.com/office/powerpoint/2010/main" val="939082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2" name="Rectangle 21"/>
          <p:cNvSpPr/>
          <p:nvPr/>
        </p:nvSpPr>
        <p:spPr>
          <a:xfrm>
            <a:off x="0" y="0"/>
            <a:ext cx="9144000" cy="6858000"/>
          </a:xfrm>
          <a:prstGeom prst="rect">
            <a:avLst/>
          </a:prstGeom>
          <a:blipFill dpi="0" rotWithShape="1">
            <a:blip r:embed="rId2">
              <a:alphaModFix amt="40000"/>
              <a:duotone>
                <a:schemeClr val="accent2">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980902" y="1275025"/>
            <a:ext cx="7182197"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088136" y="1385316"/>
            <a:ext cx="6967728" cy="4087368"/>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3794760" y="1267730"/>
            <a:ext cx="1554480" cy="6400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3886200" y="1267731"/>
            <a:ext cx="1371600" cy="548640"/>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172717" y="2094309"/>
            <a:ext cx="6803136" cy="2587752"/>
          </a:xfrm>
        </p:spPr>
        <p:txBody>
          <a:bodyPr anchor="ctr">
            <a:noAutofit/>
          </a:bodyPr>
          <a:lstStyle>
            <a:lvl1pPr algn="ctr">
              <a:lnSpc>
                <a:spcPct val="83000"/>
              </a:lnSpc>
              <a:defRPr lang="en-US" sz="6200" kern="1200" cap="all" spc="-100" baseline="0" dirty="0">
                <a:solidFill>
                  <a:schemeClr val="tx1">
                    <a:lumMod val="85000"/>
                    <a:lumOff val="15000"/>
                  </a:schemeClr>
                </a:solidFill>
                <a:effectLst/>
                <a:latin typeface="+mj-lt"/>
                <a:ea typeface="+mn-ea"/>
                <a:cs typeface="+mn-cs"/>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72718" y="4682062"/>
            <a:ext cx="6803136" cy="502920"/>
          </a:xfrm>
        </p:spPr>
        <p:txBody>
          <a:bodyPr anchor="t">
            <a:normAutofit/>
          </a:bodyPr>
          <a:lstStyle>
            <a:lvl1pPr marL="0" indent="0" algn="ctr">
              <a:buNone/>
              <a:defRPr sz="1400">
                <a:solidFill>
                  <a:schemeClr val="tx1"/>
                </a:solidFill>
                <a:effectLst/>
              </a:defRPr>
            </a:lvl1pPr>
            <a:lvl2pPr marL="457200" indent="0">
              <a:buNone/>
              <a:defRPr sz="1400">
                <a:solidFill>
                  <a:schemeClr val="tx1">
                    <a:tint val="75000"/>
                  </a:schemeClr>
                </a:solidFill>
              </a:defRPr>
            </a:lvl2pPr>
            <a:lvl3pPr marL="914400" indent="0">
              <a:buNone/>
              <a:defRPr sz="14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a:xfrm>
            <a:off x="3931920" y="1325880"/>
            <a:ext cx="1280160" cy="457200"/>
          </a:xfrm>
        </p:spPr>
        <p:txBody>
          <a:bodyPr/>
          <a:lstStyle>
            <a:lvl1pPr algn="ctr">
              <a:defRPr lang="en-US" sz="1100" kern="1200" spc="0" baseline="0">
                <a:solidFill>
                  <a:srgbClr val="FFFFFF"/>
                </a:solidFill>
                <a:latin typeface="+mn-lt"/>
                <a:ea typeface="+mn-ea"/>
                <a:cs typeface="+mn-cs"/>
              </a:defRPr>
            </a:lvl1pPr>
          </a:lstStyle>
          <a:p>
            <a:fld id="{72345051-2045-45DA-935E-2E3CA1A69ADC}" type="datetimeFigureOut">
              <a:rPr lang="en-US" smtClean="0"/>
              <a:t>2/23/2021</a:t>
            </a:fld>
            <a:endParaRPr lang="en-US" dirty="0"/>
          </a:p>
        </p:txBody>
      </p:sp>
      <p:sp>
        <p:nvSpPr>
          <p:cNvPr id="5" name="Footer Placeholder 4"/>
          <p:cNvSpPr>
            <a:spLocks noGrp="1"/>
          </p:cNvSpPr>
          <p:nvPr>
            <p:ph type="ftr" sz="quarter" idx="11"/>
          </p:nvPr>
        </p:nvSpPr>
        <p:spPr>
          <a:xfrm>
            <a:off x="1104679" y="5211060"/>
            <a:ext cx="4430268"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6453378" y="5211060"/>
            <a:ext cx="1584198" cy="228600"/>
          </a:xfrm>
        </p:spPr>
        <p:txBody>
          <a:bodyPr/>
          <a:lstStyle/>
          <a:p>
            <a:fld id="{A7CD31F4-64FA-4BA0-9498-67783267A8C8}" type="slidenum">
              <a:rPr lang="en-US" smtClean="0"/>
              <a:t>‹N›</a:t>
            </a:fld>
            <a:endParaRPr lang="en-US" dirty="0"/>
          </a:p>
        </p:txBody>
      </p:sp>
    </p:spTree>
    <p:extLst>
      <p:ext uri="{BB962C8B-B14F-4D97-AF65-F5344CB8AC3E}">
        <p14:creationId xmlns:p14="http://schemas.microsoft.com/office/powerpoint/2010/main" val="1009009767"/>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731520" y="2103120"/>
            <a:ext cx="3657600" cy="393192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754880" y="2103120"/>
            <a:ext cx="3657600" cy="393192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72345051-2045-45DA-935E-2E3CA1A69ADC}" type="datetimeFigureOut">
              <a:rPr lang="en-US" smtClean="0"/>
              <a:t>2/23/2021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7CD31F4-64FA-4BA0-9498-67783267A8C8}" type="slidenum">
              <a:rPr lang="en-US" smtClean="0"/>
              <a:t>‹N›</a:t>
            </a:fld>
            <a:endParaRPr lang="en-US" dirty="0"/>
          </a:p>
        </p:txBody>
      </p:sp>
    </p:spTree>
    <p:extLst>
      <p:ext uri="{BB962C8B-B14F-4D97-AF65-F5344CB8AC3E}">
        <p14:creationId xmlns:p14="http://schemas.microsoft.com/office/powerpoint/2010/main" val="2079225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731520" y="2074334"/>
            <a:ext cx="365760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731520" y="2755898"/>
            <a:ext cx="365760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754880" y="2074334"/>
            <a:ext cx="365760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754880" y="2756581"/>
            <a:ext cx="365760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72345051-2045-45DA-935E-2E3CA1A69ADC}" type="datetimeFigureOut">
              <a:rPr lang="en-US" smtClean="0"/>
              <a:t>2/23/2021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7CD31F4-64FA-4BA0-9498-67783267A8C8}" type="slidenum">
              <a:rPr lang="en-US" smtClean="0"/>
              <a:t>‹N›</a:t>
            </a:fld>
            <a:endParaRPr lang="en-US" dirty="0"/>
          </a:p>
        </p:txBody>
      </p:sp>
    </p:spTree>
    <p:extLst>
      <p:ext uri="{BB962C8B-B14F-4D97-AF65-F5344CB8AC3E}">
        <p14:creationId xmlns:p14="http://schemas.microsoft.com/office/powerpoint/2010/main" val="3104061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72345051-2045-45DA-935E-2E3CA1A69ADC}" type="datetimeFigureOut">
              <a:rPr lang="en-US" smtClean="0"/>
              <a:t>2/23/2021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7CD31F4-64FA-4BA0-9498-67783267A8C8}" type="slidenum">
              <a:rPr lang="en-US" smtClean="0"/>
              <a:t>‹N›</a:t>
            </a:fld>
            <a:endParaRPr lang="en-US" dirty="0"/>
          </a:p>
        </p:txBody>
      </p:sp>
    </p:spTree>
    <p:extLst>
      <p:ext uri="{BB962C8B-B14F-4D97-AF65-F5344CB8AC3E}">
        <p14:creationId xmlns:p14="http://schemas.microsoft.com/office/powerpoint/2010/main" val="3018416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345051-2045-45DA-935E-2E3CA1A69ADC}" type="datetimeFigureOut">
              <a:rPr lang="en-US" smtClean="0"/>
              <a:t>2/23/2021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7CD31F4-64FA-4BA0-9498-67783267A8C8}" type="slidenum">
              <a:rPr lang="en-US" smtClean="0"/>
              <a:t>‹N›</a:t>
            </a:fld>
            <a:endParaRPr lang="en-US" dirty="0"/>
          </a:p>
        </p:txBody>
      </p:sp>
    </p:spTree>
    <p:extLst>
      <p:ext uri="{BB962C8B-B14F-4D97-AF65-F5344CB8AC3E}">
        <p14:creationId xmlns:p14="http://schemas.microsoft.com/office/powerpoint/2010/main" val="723171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5" name="Rectangle 14"/>
          <p:cNvSpPr/>
          <p:nvPr/>
        </p:nvSpPr>
        <p:spPr>
          <a:xfrm>
            <a:off x="6765290" y="173736"/>
            <a:ext cx="2194560" cy="65105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972300" y="607392"/>
            <a:ext cx="1823085" cy="1645920"/>
          </a:xfrm>
        </p:spPr>
        <p:txBody>
          <a:bodyPr anchor="b">
            <a:normAutofit/>
          </a:bodyPr>
          <a:lstStyle>
            <a:lvl1pPr algn="l" defTabSz="914400" rtl="0" eaLnBrk="1" latinLnBrk="0" hangingPunct="1">
              <a:lnSpc>
                <a:spcPct val="90000"/>
              </a:lnSpc>
              <a:spcBef>
                <a:spcPct val="0"/>
              </a:spcBef>
              <a:buNone/>
              <a:defRPr lang="en-US" sz="2400" b="0" kern="1200" cap="none" spc="0" baseline="0" dirty="0">
                <a:solidFill>
                  <a:schemeClr val="tx1"/>
                </a:solidFill>
                <a:effectLst/>
                <a:latin typeface="+mj-lt"/>
                <a:ea typeface="+mn-ea"/>
                <a:cs typeface="+mn-cs"/>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668976" y="907143"/>
            <a:ext cx="5428856" cy="5043714"/>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972300" y="2286000"/>
            <a:ext cx="1823085" cy="3505200"/>
          </a:xfrm>
        </p:spPr>
        <p:txBody>
          <a:bodyPr>
            <a:normAutofit/>
          </a:bodyPr>
          <a:lstStyle>
            <a:lvl1pPr marL="0" indent="0">
              <a:lnSpc>
                <a:spcPct val="110000"/>
              </a:lnSpc>
              <a:spcBef>
                <a:spcPts val="800"/>
              </a:spcBef>
              <a:buNone/>
              <a:defRPr sz="13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2" name="Rectangle 11"/>
          <p:cNvSpPr/>
          <p:nvPr/>
        </p:nvSpPr>
        <p:spPr>
          <a:xfrm>
            <a:off x="6868160" y="274320"/>
            <a:ext cx="1988820" cy="6309360"/>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5" name="Date Placeholder 4"/>
          <p:cNvSpPr>
            <a:spLocks noGrp="1"/>
          </p:cNvSpPr>
          <p:nvPr>
            <p:ph type="dt" sz="half" idx="10"/>
          </p:nvPr>
        </p:nvSpPr>
        <p:spPr/>
        <p:txBody>
          <a:bodyPr/>
          <a:lstStyle/>
          <a:p>
            <a:fld id="{72345051-2045-45DA-935E-2E3CA1A69ADC}" type="datetimeFigureOut">
              <a:rPr lang="en-US" smtClean="0"/>
              <a:t>2/23/2021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7746008" y="6302326"/>
            <a:ext cx="1097280" cy="274320"/>
          </a:xfrm>
        </p:spPr>
        <p:txBody>
          <a:bodyPr/>
          <a:lstStyle/>
          <a:p>
            <a:fld id="{A7CD31F4-64FA-4BA0-9498-67783267A8C8}" type="slidenum">
              <a:rPr lang="en-US" smtClean="0"/>
              <a:t>‹N›</a:t>
            </a:fld>
            <a:endParaRPr lang="en-US" dirty="0"/>
          </a:p>
        </p:txBody>
      </p:sp>
    </p:spTree>
    <p:extLst>
      <p:ext uri="{BB962C8B-B14F-4D97-AF65-F5344CB8AC3E}">
        <p14:creationId xmlns:p14="http://schemas.microsoft.com/office/powerpoint/2010/main" val="4233045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0" name="Rectangle 9"/>
          <p:cNvSpPr/>
          <p:nvPr/>
        </p:nvSpPr>
        <p:spPr>
          <a:xfrm>
            <a:off x="6765290" y="173736"/>
            <a:ext cx="2194560" cy="65105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6868160" y="274320"/>
            <a:ext cx="1988820" cy="6309360"/>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972300" y="603504"/>
            <a:ext cx="1824228" cy="1645920"/>
          </a:xfrm>
        </p:spPr>
        <p:txBody>
          <a:bodyPr anchor="b">
            <a:noAutofit/>
          </a:bodyPr>
          <a:lstStyle>
            <a:lvl1pPr algn="l">
              <a:defRPr sz="2400" b="0">
                <a:solidFill>
                  <a:schemeClr val="tx1"/>
                </a:solidFill>
                <a:latin typeface="+mj-lt"/>
              </a:defRPr>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71449" y="173736"/>
            <a:ext cx="6398514" cy="6510528"/>
          </a:xfrm>
          <a:solidFill>
            <a:schemeClr val="accent6">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972300" y="2286000"/>
            <a:ext cx="1824228" cy="3502152"/>
          </a:xfrm>
        </p:spPr>
        <p:txBody>
          <a:bodyPr>
            <a:normAutofit/>
          </a:bodyPr>
          <a:lstStyle>
            <a:lvl1pPr marL="0" indent="0" algn="l">
              <a:lnSpc>
                <a:spcPct val="110000"/>
              </a:lnSpc>
              <a:spcBef>
                <a:spcPts val="800"/>
              </a:spcBef>
              <a:buNone/>
              <a:defRPr sz="13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72345051-2045-45DA-935E-2E3CA1A69ADC}" type="datetimeFigureOut">
              <a:rPr lang="en-US" smtClean="0"/>
              <a:t>2/23/2021</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9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7797546" y="6309360"/>
            <a:ext cx="1097280" cy="274320"/>
          </a:xfrm>
        </p:spPr>
        <p:txBody>
          <a:bodyPr/>
          <a:lstStyle>
            <a:lvl1pPr>
              <a:defRPr>
                <a:solidFill>
                  <a:schemeClr val="tx1">
                    <a:lumMod val="75000"/>
                    <a:lumOff val="25000"/>
                  </a:schemeClr>
                </a:solidFill>
              </a:defRPr>
            </a:lvl1pPr>
          </a:lstStyle>
          <a:p>
            <a:fld id="{A7CD31F4-64FA-4BA0-9498-67783267A8C8}" type="slidenum">
              <a:rPr lang="en-US" smtClean="0"/>
              <a:t>‹N›</a:t>
            </a:fld>
            <a:endParaRPr lang="en-US" dirty="0"/>
          </a:p>
        </p:txBody>
      </p:sp>
    </p:spTree>
    <p:extLst>
      <p:ext uri="{BB962C8B-B14F-4D97-AF65-F5344CB8AC3E}">
        <p14:creationId xmlns:p14="http://schemas.microsoft.com/office/powerpoint/2010/main" val="591384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176022" y="173736"/>
            <a:ext cx="8791956" cy="6510528"/>
          </a:xfrm>
          <a:prstGeom prst="rect">
            <a:avLst/>
          </a:prstGeom>
          <a:solidFill>
            <a:schemeClr val="bg2"/>
          </a:solidFill>
          <a:ln w="6350" cap="flat" cmpd="sng" algn="ctr">
            <a:noFill/>
            <a:prstDash val="solid"/>
          </a:ln>
          <a:effectLst>
            <a:softEdge rad="0"/>
          </a:effectLst>
        </p:spPr>
      </p:sp>
      <p:sp>
        <p:nvSpPr>
          <p:cNvPr id="8" name="Rectangle 7"/>
          <p:cNvSpPr/>
          <p:nvPr/>
        </p:nvSpPr>
        <p:spPr>
          <a:xfrm>
            <a:off x="292608" y="292608"/>
            <a:ext cx="8558784" cy="6272784"/>
          </a:xfrm>
          <a:prstGeom prst="rect">
            <a:avLst/>
          </a:prstGeom>
          <a:noFill/>
          <a:ln w="6350" cap="sq" cmpd="sng" algn="ctr">
            <a:solidFill>
              <a:schemeClr val="tx1">
                <a:lumMod val="75000"/>
                <a:lumOff val="25000"/>
              </a:schemeClr>
            </a:solidFill>
            <a:prstDash val="solid"/>
            <a:miter lim="800000"/>
          </a:ln>
          <a:effectLst/>
        </p:spPr>
      </p:sp>
      <p:sp>
        <p:nvSpPr>
          <p:cNvPr id="2" name="Title Placeholder 1"/>
          <p:cNvSpPr>
            <a:spLocks noGrp="1"/>
          </p:cNvSpPr>
          <p:nvPr>
            <p:ph type="title"/>
          </p:nvPr>
        </p:nvSpPr>
        <p:spPr>
          <a:xfrm>
            <a:off x="731520" y="642594"/>
            <a:ext cx="7680960" cy="1371600"/>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731520" y="2103120"/>
            <a:ext cx="7680960" cy="393192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312142" y="6302326"/>
            <a:ext cx="2057400" cy="274320"/>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fld id="{72345051-2045-45DA-935E-2E3CA1A69ADC}" type="datetimeFigureOut">
              <a:rPr lang="en-US" smtClean="0"/>
              <a:t>2/23/2021</a:t>
            </a:fld>
            <a:endParaRPr lang="en-US" dirty="0"/>
          </a:p>
        </p:txBody>
      </p:sp>
      <p:sp>
        <p:nvSpPr>
          <p:cNvPr id="5" name="Footer Placeholder 4"/>
          <p:cNvSpPr>
            <a:spLocks noGrp="1"/>
          </p:cNvSpPr>
          <p:nvPr>
            <p:ph type="ftr" sz="quarter" idx="3"/>
          </p:nvPr>
        </p:nvSpPr>
        <p:spPr>
          <a:xfrm>
            <a:off x="2596896" y="6302326"/>
            <a:ext cx="3950208" cy="274320"/>
          </a:xfrm>
          <a:prstGeom prst="rect">
            <a:avLst/>
          </a:prstGeom>
        </p:spPr>
        <p:txBody>
          <a:bodyPr vert="horz" lIns="91440" tIns="45720" rIns="91440" bIns="45720" rtlCol="0" anchor="b"/>
          <a:lstStyle>
            <a:lvl1pPr algn="ctr">
              <a:defRPr sz="9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7753042" y="6302326"/>
            <a:ext cx="1097280" cy="274320"/>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A7CD31F4-64FA-4BA0-9498-67783267A8C8}" type="slidenum">
              <a:rPr lang="en-US" smtClean="0"/>
              <a:t>‹N›</a:t>
            </a:fld>
            <a:endParaRPr lang="en-US" dirty="0"/>
          </a:p>
        </p:txBody>
      </p:sp>
    </p:spTree>
    <p:extLst>
      <p:ext uri="{BB962C8B-B14F-4D97-AF65-F5344CB8AC3E}">
        <p14:creationId xmlns:p14="http://schemas.microsoft.com/office/powerpoint/2010/main" val="3378045045"/>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p:txStyles>
    <p:titleStyle>
      <a:lvl1pPr algn="l" defTabSz="914400" rtl="0" eaLnBrk="1" latinLnBrk="0" hangingPunct="1">
        <a:lnSpc>
          <a:spcPct val="90000"/>
        </a:lnSpc>
        <a:spcBef>
          <a:spcPct val="0"/>
        </a:spcBef>
        <a:buNone/>
        <a:defRPr lang="en-US" sz="40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1D7BFE1-EC74-4D4C-A799-DB1B57D12FE0}"/>
              </a:ext>
            </a:extLst>
          </p:cNvPr>
          <p:cNvPicPr>
            <a:picLocks noChangeAspect="1"/>
          </p:cNvPicPr>
          <p:nvPr/>
        </p:nvPicPr>
        <p:blipFill rotWithShape="1">
          <a:blip r:embed="rId2">
            <a:alphaModFix amt="50000"/>
          </a:blip>
          <a:srcRect l="11022" r="-1" b="-1"/>
          <a:stretch/>
        </p:blipFill>
        <p:spPr>
          <a:xfrm>
            <a:off x="0" y="10"/>
            <a:ext cx="9141692" cy="6857990"/>
          </a:xfrm>
          <a:prstGeom prst="rect">
            <a:avLst/>
          </a:prstGeom>
        </p:spPr>
      </p:pic>
      <p:sp>
        <p:nvSpPr>
          <p:cNvPr id="3" name="Sottotitolo 2">
            <a:extLst>
              <a:ext uri="{FF2B5EF4-FFF2-40B4-BE49-F238E27FC236}">
                <a16:creationId xmlns:a16="http://schemas.microsoft.com/office/drawing/2014/main" id="{2E7D2751-5BB0-442A-AF39-44EB3A46F391}"/>
              </a:ext>
            </a:extLst>
          </p:cNvPr>
          <p:cNvSpPr>
            <a:spLocks noGrp="1"/>
          </p:cNvSpPr>
          <p:nvPr>
            <p:ph type="subTitle" idx="1"/>
          </p:nvPr>
        </p:nvSpPr>
        <p:spPr>
          <a:xfrm>
            <a:off x="799005" y="5760443"/>
            <a:ext cx="7543682" cy="1000724"/>
          </a:xfrm>
        </p:spPr>
        <p:txBody>
          <a:bodyPr>
            <a:noAutofit/>
          </a:bodyPr>
          <a:lstStyle/>
          <a:p>
            <a:pPr algn="ctr">
              <a:spcBef>
                <a:spcPts val="0"/>
              </a:spcBef>
            </a:pPr>
            <a:r>
              <a:rPr lang="it-IT" sz="4000" b="1" dirty="0">
                <a:solidFill>
                  <a:schemeClr val="tx1"/>
                </a:solidFill>
              </a:rPr>
              <a:t>EVANGELII GAUDIUM</a:t>
            </a:r>
            <a:r>
              <a:rPr lang="it-IT" sz="3200" b="1" dirty="0">
                <a:solidFill>
                  <a:schemeClr val="tx1"/>
                </a:solidFill>
              </a:rPr>
              <a:t> </a:t>
            </a:r>
            <a:r>
              <a:rPr lang="it-IT" sz="4400" b="1" dirty="0">
                <a:solidFill>
                  <a:schemeClr val="tx1"/>
                </a:solidFill>
              </a:rPr>
              <a:t>(2013)</a:t>
            </a:r>
          </a:p>
        </p:txBody>
      </p:sp>
      <p:pic>
        <p:nvPicPr>
          <p:cNvPr id="6" name="Immagine 5" descr="Immagine che contiene testo&#10;&#10;Descrizione generata automaticamente">
            <a:extLst>
              <a:ext uri="{FF2B5EF4-FFF2-40B4-BE49-F238E27FC236}">
                <a16:creationId xmlns:a16="http://schemas.microsoft.com/office/drawing/2014/main" id="{92B0C34D-28BB-4ED9-9D4B-50B6DD5100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518912"/>
          </a:xfrm>
          <a:prstGeom prst="rect">
            <a:avLst/>
          </a:prstGeom>
          <a:ln>
            <a:noFill/>
          </a:ln>
          <a:effectLst>
            <a:softEdge rad="112500"/>
          </a:effectLst>
        </p:spPr>
      </p:pic>
      <p:pic>
        <p:nvPicPr>
          <p:cNvPr id="7" name="Immagine 6">
            <a:extLst>
              <a:ext uri="{FF2B5EF4-FFF2-40B4-BE49-F238E27FC236}">
                <a16:creationId xmlns:a16="http://schemas.microsoft.com/office/drawing/2014/main" id="{38DFABAA-BE89-46DE-A4A6-F899A1DB4B4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55676" y="1318539"/>
            <a:ext cx="5832648" cy="4220922"/>
          </a:xfrm>
          <a:prstGeom prst="rect">
            <a:avLst/>
          </a:prstGeom>
          <a:ln>
            <a:noFill/>
          </a:ln>
          <a:effectLst>
            <a:softEdge rad="112500"/>
          </a:effectLst>
        </p:spPr>
      </p:pic>
      <p:sp>
        <p:nvSpPr>
          <p:cNvPr id="8" name="Rettangolo 7">
            <a:extLst>
              <a:ext uri="{FF2B5EF4-FFF2-40B4-BE49-F238E27FC236}">
                <a16:creationId xmlns:a16="http://schemas.microsoft.com/office/drawing/2014/main" id="{37D1855B-B777-4541-8D08-DCB3E714CF9E}"/>
              </a:ext>
            </a:extLst>
          </p:cNvPr>
          <p:cNvSpPr/>
          <p:nvPr/>
        </p:nvSpPr>
        <p:spPr>
          <a:xfrm>
            <a:off x="2699792" y="3785135"/>
            <a:ext cx="4884865" cy="1754326"/>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it-IT" sz="5400" b="1" dirty="0">
                <a:ln w="28575">
                  <a:solidFill>
                    <a:srgbClr val="FFC000"/>
                  </a:solidFill>
                  <a:prstDash val="solid"/>
                </a:ln>
                <a:effectLst>
                  <a:outerShdw blurRad="12700" dist="38100" dir="2700000" algn="tl" rotWithShape="0">
                    <a:schemeClr val="bg1">
                      <a:lumMod val="50000"/>
                    </a:schemeClr>
                  </a:outerShdw>
                </a:effectLst>
                <a:latin typeface="Eras Demi ITC" panose="020B0805030504020804" pitchFamily="34" charset="0"/>
                <a:cs typeface="Cavolini" panose="03000502040302020204" pitchFamily="66" charset="0"/>
              </a:rPr>
              <a:t>LA GIOIA DEL VANGELO</a:t>
            </a:r>
            <a:endParaRPr lang="it-IT" sz="5400" b="1" dirty="0">
              <a:ln w="28575">
                <a:solidFill>
                  <a:srgbClr val="FFC000"/>
                </a:solidFill>
                <a:prstDash val="solid"/>
              </a:ln>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1117556074"/>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09A238-0C5B-4E43-B51E-6A5601102DAC}"/>
              </a:ext>
            </a:extLst>
          </p:cNvPr>
          <p:cNvSpPr>
            <a:spLocks noGrp="1"/>
          </p:cNvSpPr>
          <p:nvPr>
            <p:ph type="title"/>
          </p:nvPr>
        </p:nvSpPr>
        <p:spPr>
          <a:xfrm>
            <a:off x="539552" y="620688"/>
            <a:ext cx="8064896" cy="936104"/>
          </a:xfrm>
        </p:spPr>
        <p:txBody>
          <a:bodyPr>
            <a:normAutofit fontScale="90000"/>
          </a:bodyPr>
          <a:lstStyle/>
          <a:p>
            <a:pPr algn="ctr"/>
            <a:r>
              <a:rPr lang="it-IT" sz="5000" b="1" dirty="0">
                <a:solidFill>
                  <a:srgbClr val="FF0000"/>
                </a:solidFill>
                <a:latin typeface="Cavolini" panose="03000502040302020204" pitchFamily="66" charset="0"/>
                <a:cs typeface="Cavolini" panose="03000502040302020204" pitchFamily="66" charset="0"/>
              </a:rPr>
              <a:t>I laici nella chiesa di oggi</a:t>
            </a:r>
          </a:p>
        </p:txBody>
      </p:sp>
      <p:sp>
        <p:nvSpPr>
          <p:cNvPr id="3" name="Segnaposto contenuto 2">
            <a:extLst>
              <a:ext uri="{FF2B5EF4-FFF2-40B4-BE49-F238E27FC236}">
                <a16:creationId xmlns:a16="http://schemas.microsoft.com/office/drawing/2014/main" id="{692DD1C7-6411-417D-884F-2C7C73129B5C}"/>
              </a:ext>
            </a:extLst>
          </p:cNvPr>
          <p:cNvSpPr>
            <a:spLocks noGrp="1"/>
          </p:cNvSpPr>
          <p:nvPr>
            <p:ph idx="1"/>
          </p:nvPr>
        </p:nvSpPr>
        <p:spPr>
          <a:xfrm>
            <a:off x="467544" y="1564976"/>
            <a:ext cx="8208912" cy="4824536"/>
          </a:xfrm>
        </p:spPr>
        <p:txBody>
          <a:bodyPr>
            <a:noAutofit/>
          </a:bodyPr>
          <a:lstStyle/>
          <a:p>
            <a:pPr marL="0" lvl="0" indent="0" algn="just">
              <a:buNone/>
            </a:pPr>
            <a:r>
              <a:rPr lang="it-IT" sz="2400" dirty="0">
                <a:latin typeface="Cavolini" panose="03000502040302020204" pitchFamily="66" charset="0"/>
                <a:cs typeface="Cavolini" panose="03000502040302020204" pitchFamily="66" charset="0"/>
              </a:rPr>
              <a:t>“I laici sono semplicemente </a:t>
            </a:r>
            <a:r>
              <a:rPr lang="it-IT" sz="2400" dirty="0">
                <a:highlight>
                  <a:srgbClr val="FFFF00"/>
                </a:highlight>
                <a:latin typeface="Cavolini" panose="03000502040302020204" pitchFamily="66" charset="0"/>
                <a:cs typeface="Cavolini" panose="03000502040302020204" pitchFamily="66" charset="0"/>
              </a:rPr>
              <a:t>l’immensa maggioranza</a:t>
            </a:r>
            <a:r>
              <a:rPr lang="it-IT" sz="2400" dirty="0">
                <a:latin typeface="Cavolini" panose="03000502040302020204" pitchFamily="66" charset="0"/>
                <a:cs typeface="Cavolini" panose="03000502040302020204" pitchFamily="66" charset="0"/>
              </a:rPr>
              <a:t> del popolo di Dio. Al loro servizio c’è una minoranza: i ministri ordinati. (…) Ma la presa di coscienza di questa responsabilità laicale che nasce dal Battesimo e dalla Confermazione non si manifesta allo stesso modo da tutte le parti. In alcuni casi perché </a:t>
            </a:r>
            <a:r>
              <a:rPr lang="it-IT" sz="2400" dirty="0">
                <a:highlight>
                  <a:srgbClr val="FFFF00"/>
                </a:highlight>
                <a:latin typeface="Cavolini" panose="03000502040302020204" pitchFamily="66" charset="0"/>
                <a:cs typeface="Cavolini" panose="03000502040302020204" pitchFamily="66" charset="0"/>
              </a:rPr>
              <a:t>non si sono formati</a:t>
            </a:r>
            <a:r>
              <a:rPr lang="it-IT" sz="2400" dirty="0">
                <a:latin typeface="Cavolini" panose="03000502040302020204" pitchFamily="66" charset="0"/>
                <a:cs typeface="Cavolini" panose="03000502040302020204" pitchFamily="66" charset="0"/>
              </a:rPr>
              <a:t> per assumere </a:t>
            </a:r>
            <a:r>
              <a:rPr lang="it-IT" sz="2400" dirty="0" err="1">
                <a:latin typeface="Cavolini" panose="03000502040302020204" pitchFamily="66" charset="0"/>
                <a:cs typeface="Cavolini" panose="03000502040302020204" pitchFamily="66" charset="0"/>
              </a:rPr>
              <a:t>respon-sabilità</a:t>
            </a:r>
            <a:r>
              <a:rPr lang="it-IT" sz="2400" dirty="0">
                <a:latin typeface="Cavolini" panose="03000502040302020204" pitchFamily="66" charset="0"/>
                <a:cs typeface="Cavolini" panose="03000502040302020204" pitchFamily="66" charset="0"/>
              </a:rPr>
              <a:t> importanti, in altri casi per non aver trovato spazio nelle loro chiese particolari per poter esprimersi ed agire, a causa di un eccessivo </a:t>
            </a:r>
            <a:r>
              <a:rPr lang="it-IT" sz="2400" dirty="0">
                <a:highlight>
                  <a:srgbClr val="FFFF00"/>
                </a:highlight>
                <a:latin typeface="Cavolini" panose="03000502040302020204" pitchFamily="66" charset="0"/>
                <a:cs typeface="Cavolini" panose="03000502040302020204" pitchFamily="66" charset="0"/>
              </a:rPr>
              <a:t>clericalismo</a:t>
            </a:r>
            <a:r>
              <a:rPr lang="it-IT" sz="2400" dirty="0">
                <a:latin typeface="Cavolini" panose="03000502040302020204" pitchFamily="66" charset="0"/>
                <a:cs typeface="Cavolini" panose="03000502040302020204" pitchFamily="66" charset="0"/>
              </a:rPr>
              <a:t> che li mantiene al margine delle decisioni”. </a:t>
            </a:r>
            <a:r>
              <a:rPr lang="it-IT" sz="2400" dirty="0">
                <a:solidFill>
                  <a:srgbClr val="0070C0"/>
                </a:solidFill>
                <a:latin typeface="Cavolini" panose="03000502040302020204" pitchFamily="66" charset="0"/>
                <a:cs typeface="Cavolini" panose="03000502040302020204" pitchFamily="66" charset="0"/>
              </a:rPr>
              <a:t>(EG 102)</a:t>
            </a:r>
            <a:endParaRPr lang="it-IT" sz="2400" dirty="0">
              <a:latin typeface="Cavolini" panose="03000502040302020204" pitchFamily="66" charset="0"/>
              <a:cs typeface="Cavolini" panose="03000502040302020204" pitchFamily="66" charset="0"/>
            </a:endParaRPr>
          </a:p>
        </p:txBody>
      </p:sp>
    </p:spTree>
    <p:extLst>
      <p:ext uri="{BB962C8B-B14F-4D97-AF65-F5344CB8AC3E}">
        <p14:creationId xmlns:p14="http://schemas.microsoft.com/office/powerpoint/2010/main" val="24610253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09A238-0C5B-4E43-B51E-6A5601102DAC}"/>
              </a:ext>
            </a:extLst>
          </p:cNvPr>
          <p:cNvSpPr>
            <a:spLocks noGrp="1"/>
          </p:cNvSpPr>
          <p:nvPr>
            <p:ph type="title"/>
          </p:nvPr>
        </p:nvSpPr>
        <p:spPr>
          <a:xfrm>
            <a:off x="588404" y="429253"/>
            <a:ext cx="8064896" cy="936104"/>
          </a:xfrm>
        </p:spPr>
        <p:txBody>
          <a:bodyPr>
            <a:normAutofit/>
          </a:bodyPr>
          <a:lstStyle/>
          <a:p>
            <a:pPr algn="ctr"/>
            <a:r>
              <a:rPr lang="it-IT" sz="5000" b="1" dirty="0">
                <a:solidFill>
                  <a:srgbClr val="FF0000"/>
                </a:solidFill>
                <a:latin typeface="Cavolini" panose="03000502040302020204" pitchFamily="66" charset="0"/>
                <a:cs typeface="Cavolini" panose="03000502040302020204" pitchFamily="66" charset="0"/>
              </a:rPr>
              <a:t>Discepoli-missionari</a:t>
            </a:r>
          </a:p>
        </p:txBody>
      </p:sp>
      <p:sp>
        <p:nvSpPr>
          <p:cNvPr id="3" name="Segnaposto contenuto 2">
            <a:extLst>
              <a:ext uri="{FF2B5EF4-FFF2-40B4-BE49-F238E27FC236}">
                <a16:creationId xmlns:a16="http://schemas.microsoft.com/office/drawing/2014/main" id="{692DD1C7-6411-417D-884F-2C7C73129B5C}"/>
              </a:ext>
            </a:extLst>
          </p:cNvPr>
          <p:cNvSpPr>
            <a:spLocks noGrp="1"/>
          </p:cNvSpPr>
          <p:nvPr>
            <p:ph idx="1"/>
          </p:nvPr>
        </p:nvSpPr>
        <p:spPr>
          <a:xfrm>
            <a:off x="467544" y="1340768"/>
            <a:ext cx="8208912" cy="4824536"/>
          </a:xfrm>
        </p:spPr>
        <p:txBody>
          <a:bodyPr>
            <a:noAutofit/>
          </a:bodyPr>
          <a:lstStyle/>
          <a:p>
            <a:pPr marL="0" lvl="0" indent="0" algn="just">
              <a:buNone/>
            </a:pPr>
            <a:r>
              <a:rPr lang="it-IT" sz="2400" dirty="0">
                <a:latin typeface="Cavolini" panose="03000502040302020204" pitchFamily="66" charset="0"/>
                <a:cs typeface="Cavolini" panose="03000502040302020204" pitchFamily="66" charset="0"/>
              </a:rPr>
              <a:t>“La nuova evangelizzazione deve implicare un nuovo protagonismo di ciascuno dei </a:t>
            </a:r>
            <a:r>
              <a:rPr lang="it-IT" sz="2400" dirty="0" err="1">
                <a:latin typeface="Cavolini" panose="03000502040302020204" pitchFamily="66" charset="0"/>
                <a:cs typeface="Cavolini" panose="03000502040302020204" pitchFamily="66" charset="0"/>
              </a:rPr>
              <a:t>bat-tezzati</a:t>
            </a:r>
            <a:r>
              <a:rPr lang="it-IT" sz="2400" dirty="0">
                <a:latin typeface="Cavolini" panose="03000502040302020204" pitchFamily="66" charset="0"/>
                <a:cs typeface="Cavolini" panose="03000502040302020204" pitchFamily="66" charset="0"/>
              </a:rPr>
              <a:t>. (…) </a:t>
            </a:r>
            <a:r>
              <a:rPr lang="it-IT" sz="2400" dirty="0">
                <a:highlight>
                  <a:srgbClr val="FFFF00"/>
                </a:highlight>
                <a:latin typeface="Cavolini" panose="03000502040302020204" pitchFamily="66" charset="0"/>
                <a:cs typeface="Cavolini" panose="03000502040302020204" pitchFamily="66" charset="0"/>
              </a:rPr>
              <a:t>Ogni cristiano è missionario</a:t>
            </a:r>
            <a:r>
              <a:rPr lang="it-IT" sz="2400" dirty="0">
                <a:latin typeface="Cavolini" panose="03000502040302020204" pitchFamily="66" charset="0"/>
                <a:cs typeface="Cavolini" panose="03000502040302020204" pitchFamily="66" charset="0"/>
              </a:rPr>
              <a:t> nella misura in cui si è incontrato con l’amore di Dio in Cristo Gesù; non diciamo più che siamo “discepoli” e “missionari”, ma che siamo sempre “</a:t>
            </a:r>
            <a:r>
              <a:rPr lang="it-IT" sz="2400" dirty="0">
                <a:highlight>
                  <a:srgbClr val="FFFF00"/>
                </a:highlight>
                <a:latin typeface="Cavolini" panose="03000502040302020204" pitchFamily="66" charset="0"/>
                <a:cs typeface="Cavolini" panose="03000502040302020204" pitchFamily="66" charset="0"/>
              </a:rPr>
              <a:t>discepoli-missionari</a:t>
            </a:r>
            <a:r>
              <a:rPr lang="it-IT" sz="2400" dirty="0">
                <a:latin typeface="Cavolini" panose="03000502040302020204" pitchFamily="66" charset="0"/>
                <a:cs typeface="Cavolini" panose="03000502040302020204" pitchFamily="66" charset="0"/>
              </a:rPr>
              <a:t>””. </a:t>
            </a:r>
            <a:r>
              <a:rPr lang="it-IT" sz="2400" dirty="0">
                <a:solidFill>
                  <a:srgbClr val="0070C0"/>
                </a:solidFill>
                <a:latin typeface="Cavolini" panose="03000502040302020204" pitchFamily="66" charset="0"/>
                <a:cs typeface="Cavolini" panose="03000502040302020204" pitchFamily="66" charset="0"/>
              </a:rPr>
              <a:t>(EG 120)</a:t>
            </a:r>
          </a:p>
          <a:p>
            <a:pPr marL="0" lvl="0" indent="0" algn="just">
              <a:buNone/>
            </a:pPr>
            <a:endParaRPr lang="it-IT" sz="1050" dirty="0">
              <a:solidFill>
                <a:srgbClr val="0070C0"/>
              </a:solidFill>
              <a:latin typeface="Cavolini" panose="03000502040302020204" pitchFamily="66" charset="0"/>
              <a:cs typeface="Cavolini" panose="03000502040302020204" pitchFamily="66" charset="0"/>
            </a:endParaRPr>
          </a:p>
          <a:p>
            <a:pPr marL="0" indent="0" algn="just">
              <a:buNone/>
            </a:pPr>
            <a:r>
              <a:rPr lang="it-IT" sz="2400" dirty="0">
                <a:latin typeface="Cavolini" panose="03000502040302020204" pitchFamily="66" charset="0"/>
                <a:cs typeface="Cavolini" panose="03000502040302020204" pitchFamily="66" charset="0"/>
              </a:rPr>
              <a:t>“Le differenze fra le persone e le comunità a volte sono fastidiose, ma lo Spirito Santo, che suscita questa diversità, può trarre da tutto qualcosa di buono e trasformarlo in dinamismo evangelizzatore che agisce per attrazione”. </a:t>
            </a:r>
            <a:r>
              <a:rPr lang="it-IT" sz="2400" dirty="0">
                <a:solidFill>
                  <a:srgbClr val="0070C0"/>
                </a:solidFill>
                <a:latin typeface="Cavolini" panose="03000502040302020204" pitchFamily="66" charset="0"/>
                <a:cs typeface="Cavolini" panose="03000502040302020204" pitchFamily="66" charset="0"/>
              </a:rPr>
              <a:t>(EG 131)</a:t>
            </a:r>
          </a:p>
          <a:p>
            <a:pPr marL="0" lvl="0" indent="0" algn="just">
              <a:buNone/>
            </a:pPr>
            <a:endParaRPr lang="it-IT" sz="2400" dirty="0">
              <a:solidFill>
                <a:srgbClr val="0070C0"/>
              </a:solidFill>
              <a:latin typeface="Cavolini" panose="03000502040302020204" pitchFamily="66" charset="0"/>
              <a:cs typeface="Cavolini" panose="03000502040302020204" pitchFamily="66" charset="0"/>
            </a:endParaRPr>
          </a:p>
        </p:txBody>
      </p:sp>
    </p:spTree>
    <p:extLst>
      <p:ext uri="{BB962C8B-B14F-4D97-AF65-F5344CB8AC3E}">
        <p14:creationId xmlns:p14="http://schemas.microsoft.com/office/powerpoint/2010/main" val="2990699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09A238-0C5B-4E43-B51E-6A5601102DAC}"/>
              </a:ext>
            </a:extLst>
          </p:cNvPr>
          <p:cNvSpPr>
            <a:spLocks noGrp="1"/>
          </p:cNvSpPr>
          <p:nvPr>
            <p:ph type="title"/>
          </p:nvPr>
        </p:nvSpPr>
        <p:spPr>
          <a:xfrm>
            <a:off x="916632" y="764704"/>
            <a:ext cx="7543800" cy="936104"/>
          </a:xfrm>
        </p:spPr>
        <p:txBody>
          <a:bodyPr>
            <a:normAutofit/>
          </a:bodyPr>
          <a:lstStyle/>
          <a:p>
            <a:r>
              <a:rPr lang="it-IT" sz="5000" b="1" dirty="0">
                <a:solidFill>
                  <a:srgbClr val="FF0000"/>
                </a:solidFill>
                <a:latin typeface="Cavolini" panose="03000502040302020204" pitchFamily="66" charset="0"/>
                <a:cs typeface="Cavolini" panose="03000502040302020204" pitchFamily="66" charset="0"/>
              </a:rPr>
              <a:t>La gioia del Vangelo</a:t>
            </a:r>
          </a:p>
        </p:txBody>
      </p:sp>
      <p:sp>
        <p:nvSpPr>
          <p:cNvPr id="3" name="Segnaposto contenuto 2">
            <a:extLst>
              <a:ext uri="{FF2B5EF4-FFF2-40B4-BE49-F238E27FC236}">
                <a16:creationId xmlns:a16="http://schemas.microsoft.com/office/drawing/2014/main" id="{692DD1C7-6411-417D-884F-2C7C73129B5C}"/>
              </a:ext>
            </a:extLst>
          </p:cNvPr>
          <p:cNvSpPr>
            <a:spLocks noGrp="1"/>
          </p:cNvSpPr>
          <p:nvPr>
            <p:ph idx="1"/>
          </p:nvPr>
        </p:nvSpPr>
        <p:spPr>
          <a:xfrm>
            <a:off x="467544" y="1988840"/>
            <a:ext cx="8208912" cy="4201212"/>
          </a:xfrm>
        </p:spPr>
        <p:txBody>
          <a:bodyPr>
            <a:normAutofit/>
          </a:bodyPr>
          <a:lstStyle/>
          <a:p>
            <a:pPr marL="0" indent="0" algn="just">
              <a:buNone/>
            </a:pPr>
            <a:r>
              <a:rPr lang="it-IT" sz="2400" dirty="0">
                <a:latin typeface="Cavolini" panose="03000502040302020204" pitchFamily="66" charset="0"/>
                <a:cs typeface="Cavolini" panose="03000502040302020204" pitchFamily="66" charset="0"/>
              </a:rPr>
              <a:t>“La gioia del Vangelo riempie il cuore e la vita intera di coloro che si incontrano con Gesù. Coloro che si lasciano salvare da Lui, sono liberati dal peccato, dalla tristezza, dal vuoto interiore, dall’isolamento. Con Gesù Cristo sempre nasce e rinasce la gioia. In questa Esortazione desidero indirizzarmi ai fedeli cristiani, per invitarli a una </a:t>
            </a:r>
            <a:r>
              <a:rPr lang="it-IT" sz="2400" dirty="0">
                <a:highlight>
                  <a:srgbClr val="FFFF00"/>
                </a:highlight>
                <a:latin typeface="Cavolini" panose="03000502040302020204" pitchFamily="66" charset="0"/>
                <a:cs typeface="Cavolini" panose="03000502040302020204" pitchFamily="66" charset="0"/>
              </a:rPr>
              <a:t>nuova tappa evangelizzatrice</a:t>
            </a:r>
            <a:r>
              <a:rPr lang="it-IT" sz="2400" dirty="0">
                <a:latin typeface="Cavolini" panose="03000502040302020204" pitchFamily="66" charset="0"/>
                <a:cs typeface="Cavolini" panose="03000502040302020204" pitchFamily="66" charset="0"/>
              </a:rPr>
              <a:t> marcata da questa gioia e indicare vie per il cammino della Chiesa nei prossimi anni”. </a:t>
            </a:r>
            <a:r>
              <a:rPr lang="it-IT" sz="2400" dirty="0">
                <a:solidFill>
                  <a:srgbClr val="0070C0"/>
                </a:solidFill>
                <a:latin typeface="Cavolini" panose="03000502040302020204" pitchFamily="66" charset="0"/>
                <a:cs typeface="Cavolini" panose="03000502040302020204" pitchFamily="66" charset="0"/>
              </a:rPr>
              <a:t>(EG 1)</a:t>
            </a:r>
          </a:p>
          <a:p>
            <a:pPr marL="0" indent="0">
              <a:buNone/>
            </a:pPr>
            <a:endParaRPr lang="it-IT" dirty="0"/>
          </a:p>
        </p:txBody>
      </p:sp>
    </p:spTree>
    <p:extLst>
      <p:ext uri="{BB962C8B-B14F-4D97-AF65-F5344CB8AC3E}">
        <p14:creationId xmlns:p14="http://schemas.microsoft.com/office/powerpoint/2010/main" val="3162305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09A238-0C5B-4E43-B51E-6A5601102DAC}"/>
              </a:ext>
            </a:extLst>
          </p:cNvPr>
          <p:cNvSpPr>
            <a:spLocks noGrp="1"/>
          </p:cNvSpPr>
          <p:nvPr>
            <p:ph type="title"/>
          </p:nvPr>
        </p:nvSpPr>
        <p:spPr>
          <a:xfrm>
            <a:off x="916632" y="764704"/>
            <a:ext cx="7543800" cy="936104"/>
          </a:xfrm>
        </p:spPr>
        <p:txBody>
          <a:bodyPr>
            <a:normAutofit fontScale="90000"/>
          </a:bodyPr>
          <a:lstStyle/>
          <a:p>
            <a:r>
              <a:rPr lang="it-IT" sz="5000" b="1" dirty="0">
                <a:solidFill>
                  <a:srgbClr val="FF0000"/>
                </a:solidFill>
                <a:latin typeface="Cavolini" panose="03000502040302020204" pitchFamily="66" charset="0"/>
                <a:cs typeface="Cavolini" panose="03000502040302020204" pitchFamily="66" charset="0"/>
              </a:rPr>
              <a:t>Gioia che si rinnova e si comunica</a:t>
            </a:r>
          </a:p>
        </p:txBody>
      </p:sp>
      <p:sp>
        <p:nvSpPr>
          <p:cNvPr id="3" name="Segnaposto contenuto 2">
            <a:extLst>
              <a:ext uri="{FF2B5EF4-FFF2-40B4-BE49-F238E27FC236}">
                <a16:creationId xmlns:a16="http://schemas.microsoft.com/office/drawing/2014/main" id="{692DD1C7-6411-417D-884F-2C7C73129B5C}"/>
              </a:ext>
            </a:extLst>
          </p:cNvPr>
          <p:cNvSpPr>
            <a:spLocks noGrp="1"/>
          </p:cNvSpPr>
          <p:nvPr>
            <p:ph idx="1"/>
          </p:nvPr>
        </p:nvSpPr>
        <p:spPr>
          <a:xfrm>
            <a:off x="467544" y="2132856"/>
            <a:ext cx="8208912" cy="4201212"/>
          </a:xfrm>
        </p:spPr>
        <p:txBody>
          <a:bodyPr>
            <a:normAutofit/>
          </a:bodyPr>
          <a:lstStyle/>
          <a:p>
            <a:pPr marL="0" indent="0" algn="just">
              <a:buNone/>
            </a:pPr>
            <a:r>
              <a:rPr lang="it-IT" sz="2400" dirty="0">
                <a:latin typeface="Cavolini" panose="03000502040302020204" pitchFamily="66" charset="0"/>
                <a:cs typeface="Cavolini" panose="03000502040302020204" pitchFamily="66" charset="0"/>
              </a:rPr>
              <a:t>“Il grande rischio del mondo attuale, con la sua molteplice ed opprimente offerta di consumo, è una </a:t>
            </a:r>
            <a:r>
              <a:rPr lang="it-IT" sz="2400" dirty="0">
                <a:highlight>
                  <a:srgbClr val="FFFF00"/>
                </a:highlight>
                <a:latin typeface="Cavolini" panose="03000502040302020204" pitchFamily="66" charset="0"/>
                <a:cs typeface="Cavolini" panose="03000502040302020204" pitchFamily="66" charset="0"/>
              </a:rPr>
              <a:t>tristezza individualista</a:t>
            </a:r>
            <a:r>
              <a:rPr lang="it-IT" sz="2400" dirty="0">
                <a:latin typeface="Cavolini" panose="03000502040302020204" pitchFamily="66" charset="0"/>
                <a:cs typeface="Cavolini" panose="03000502040302020204" pitchFamily="66" charset="0"/>
              </a:rPr>
              <a:t> che scaturisce dal cuore comodo e avaro, dalla ricerca malata di piaceri superficiali, dalla coscienza isolata”. </a:t>
            </a:r>
            <a:r>
              <a:rPr lang="it-IT" sz="2400" dirty="0">
                <a:solidFill>
                  <a:srgbClr val="0070C0"/>
                </a:solidFill>
                <a:latin typeface="Cavolini" panose="03000502040302020204" pitchFamily="66" charset="0"/>
                <a:cs typeface="Cavolini" panose="03000502040302020204" pitchFamily="66" charset="0"/>
              </a:rPr>
              <a:t>(EG 2)</a:t>
            </a:r>
          </a:p>
          <a:p>
            <a:pPr marL="0" indent="0" algn="just">
              <a:buNone/>
            </a:pPr>
            <a:endParaRPr lang="it-IT" sz="2400" dirty="0">
              <a:solidFill>
                <a:srgbClr val="0070C0"/>
              </a:solidFill>
              <a:latin typeface="Cavolini" panose="03000502040302020204" pitchFamily="66" charset="0"/>
              <a:cs typeface="Cavolini" panose="03000502040302020204" pitchFamily="66" charset="0"/>
            </a:endParaRPr>
          </a:p>
          <a:p>
            <a:pPr marL="0" indent="0" algn="just">
              <a:buNone/>
            </a:pPr>
            <a:r>
              <a:rPr lang="it-IT" sz="2400" dirty="0">
                <a:latin typeface="Cavolini" panose="03000502040302020204" pitchFamily="66" charset="0"/>
                <a:cs typeface="Cavolini" panose="03000502040302020204" pitchFamily="66" charset="0"/>
              </a:rPr>
              <a:t>“Ci sono cristiani che sembrano avere uno stile di </a:t>
            </a:r>
            <a:r>
              <a:rPr lang="it-IT" sz="2400" dirty="0">
                <a:highlight>
                  <a:srgbClr val="FFFF00"/>
                </a:highlight>
                <a:latin typeface="Cavolini" panose="03000502040302020204" pitchFamily="66" charset="0"/>
                <a:cs typeface="Cavolini" panose="03000502040302020204" pitchFamily="66" charset="0"/>
              </a:rPr>
              <a:t>Quaresima senza Pasqua</a:t>
            </a:r>
            <a:r>
              <a:rPr lang="it-IT" sz="2400" dirty="0">
                <a:latin typeface="Cavolini" panose="03000502040302020204" pitchFamily="66" charset="0"/>
                <a:cs typeface="Cavolini" panose="03000502040302020204" pitchFamily="66" charset="0"/>
              </a:rPr>
              <a:t>”. </a:t>
            </a:r>
            <a:r>
              <a:rPr lang="it-IT" sz="2400" dirty="0">
                <a:solidFill>
                  <a:srgbClr val="0070C0"/>
                </a:solidFill>
                <a:latin typeface="Cavolini" panose="03000502040302020204" pitchFamily="66" charset="0"/>
                <a:cs typeface="Cavolini" panose="03000502040302020204" pitchFamily="66" charset="0"/>
              </a:rPr>
              <a:t>(EG 6)</a:t>
            </a:r>
          </a:p>
          <a:p>
            <a:pPr marL="0" indent="0">
              <a:buNone/>
            </a:pPr>
            <a:endParaRPr lang="it-IT" dirty="0"/>
          </a:p>
        </p:txBody>
      </p:sp>
    </p:spTree>
    <p:extLst>
      <p:ext uri="{BB962C8B-B14F-4D97-AF65-F5344CB8AC3E}">
        <p14:creationId xmlns:p14="http://schemas.microsoft.com/office/powerpoint/2010/main" val="3179611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09A238-0C5B-4E43-B51E-6A5601102DAC}"/>
              </a:ext>
            </a:extLst>
          </p:cNvPr>
          <p:cNvSpPr>
            <a:spLocks noGrp="1"/>
          </p:cNvSpPr>
          <p:nvPr>
            <p:ph type="title"/>
          </p:nvPr>
        </p:nvSpPr>
        <p:spPr>
          <a:xfrm>
            <a:off x="899592" y="764704"/>
            <a:ext cx="7543800" cy="936104"/>
          </a:xfrm>
        </p:spPr>
        <p:txBody>
          <a:bodyPr>
            <a:normAutofit/>
          </a:bodyPr>
          <a:lstStyle/>
          <a:p>
            <a:r>
              <a:rPr lang="it-IT" sz="5000" b="1" dirty="0">
                <a:solidFill>
                  <a:srgbClr val="FF0000"/>
                </a:solidFill>
                <a:latin typeface="Cavolini" panose="03000502040302020204" pitchFamily="66" charset="0"/>
                <a:cs typeface="Cavolini" panose="03000502040302020204" pitchFamily="66" charset="0"/>
              </a:rPr>
              <a:t>L’evangelizzazione</a:t>
            </a:r>
          </a:p>
        </p:txBody>
      </p:sp>
      <p:sp>
        <p:nvSpPr>
          <p:cNvPr id="3" name="Segnaposto contenuto 2">
            <a:extLst>
              <a:ext uri="{FF2B5EF4-FFF2-40B4-BE49-F238E27FC236}">
                <a16:creationId xmlns:a16="http://schemas.microsoft.com/office/drawing/2014/main" id="{692DD1C7-6411-417D-884F-2C7C73129B5C}"/>
              </a:ext>
            </a:extLst>
          </p:cNvPr>
          <p:cNvSpPr>
            <a:spLocks noGrp="1"/>
          </p:cNvSpPr>
          <p:nvPr>
            <p:ph idx="1"/>
          </p:nvPr>
        </p:nvSpPr>
        <p:spPr>
          <a:xfrm>
            <a:off x="467544" y="2132856"/>
            <a:ext cx="8208912" cy="4201212"/>
          </a:xfrm>
        </p:spPr>
        <p:txBody>
          <a:bodyPr>
            <a:normAutofit/>
          </a:bodyPr>
          <a:lstStyle/>
          <a:p>
            <a:pPr marL="0" lvl="0" indent="0" algn="just">
              <a:buNone/>
            </a:pPr>
            <a:r>
              <a:rPr lang="it-IT" sz="2400" dirty="0">
                <a:latin typeface="Cavolini" panose="03000502040302020204" pitchFamily="66" charset="0"/>
                <a:cs typeface="Cavolini" panose="03000502040302020204" pitchFamily="66" charset="0"/>
              </a:rPr>
              <a:t>“Tutti hanno il diritto di ricevere il Vangelo. I cristiani hanno il dovere di annunciarlo </a:t>
            </a:r>
            <a:r>
              <a:rPr lang="it-IT" sz="2400" dirty="0">
                <a:highlight>
                  <a:srgbClr val="FFFF00"/>
                </a:highlight>
                <a:latin typeface="Cavolini" panose="03000502040302020204" pitchFamily="66" charset="0"/>
                <a:cs typeface="Cavolini" panose="03000502040302020204" pitchFamily="66" charset="0"/>
              </a:rPr>
              <a:t>senza escludere nessuno</a:t>
            </a:r>
            <a:r>
              <a:rPr lang="it-IT" sz="2400" dirty="0">
                <a:latin typeface="Cavolini" panose="03000502040302020204" pitchFamily="66" charset="0"/>
                <a:cs typeface="Cavolini" panose="03000502040302020204" pitchFamily="66" charset="0"/>
              </a:rPr>
              <a:t>, non come chi impone un nuovo obbligo, bensì come chi condivide una gioia, segnala un orizzonte bello, offre un banchetto desiderabile. La chiesa non cresce per proselitismo ma </a:t>
            </a:r>
            <a:r>
              <a:rPr lang="it-IT" sz="2400" dirty="0">
                <a:highlight>
                  <a:srgbClr val="FFFF00"/>
                </a:highlight>
                <a:latin typeface="Cavolini" panose="03000502040302020204" pitchFamily="66" charset="0"/>
                <a:cs typeface="Cavolini" panose="03000502040302020204" pitchFamily="66" charset="0"/>
              </a:rPr>
              <a:t>«per attrazione»</a:t>
            </a:r>
            <a:r>
              <a:rPr lang="it-IT" sz="2400" dirty="0">
                <a:latin typeface="Cavolini" panose="03000502040302020204" pitchFamily="66" charset="0"/>
                <a:cs typeface="Cavolini" panose="03000502040302020204" pitchFamily="66" charset="0"/>
              </a:rPr>
              <a:t>”. </a:t>
            </a:r>
            <a:r>
              <a:rPr lang="it-IT" sz="2400" dirty="0">
                <a:solidFill>
                  <a:srgbClr val="0070C0"/>
                </a:solidFill>
                <a:latin typeface="Cavolini" panose="03000502040302020204" pitchFamily="66" charset="0"/>
                <a:cs typeface="Cavolini" panose="03000502040302020204" pitchFamily="66" charset="0"/>
              </a:rPr>
              <a:t>(EG 14)</a:t>
            </a:r>
          </a:p>
          <a:p>
            <a:pPr marL="0" indent="0" algn="just">
              <a:buNone/>
            </a:pPr>
            <a:endParaRPr lang="it-IT" sz="2400" dirty="0">
              <a:solidFill>
                <a:srgbClr val="0070C0"/>
              </a:solidFill>
              <a:latin typeface="Cavolini" panose="03000502040302020204" pitchFamily="66" charset="0"/>
              <a:cs typeface="Cavolini" panose="03000502040302020204" pitchFamily="66" charset="0"/>
            </a:endParaRPr>
          </a:p>
          <a:p>
            <a:pPr marL="0" indent="0" algn="just">
              <a:buNone/>
            </a:pPr>
            <a:endParaRPr lang="it-IT" sz="2400" dirty="0">
              <a:solidFill>
                <a:srgbClr val="0070C0"/>
              </a:solidFill>
              <a:latin typeface="Cavolini" panose="03000502040302020204" pitchFamily="66" charset="0"/>
              <a:cs typeface="Cavolini" panose="03000502040302020204" pitchFamily="66" charset="0"/>
            </a:endParaRPr>
          </a:p>
          <a:p>
            <a:pPr marL="0" indent="0">
              <a:buNone/>
            </a:pPr>
            <a:endParaRPr lang="it-IT" dirty="0"/>
          </a:p>
        </p:txBody>
      </p:sp>
    </p:spTree>
    <p:extLst>
      <p:ext uri="{BB962C8B-B14F-4D97-AF65-F5344CB8AC3E}">
        <p14:creationId xmlns:p14="http://schemas.microsoft.com/office/powerpoint/2010/main" val="159625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09A238-0C5B-4E43-B51E-6A5601102DAC}"/>
              </a:ext>
            </a:extLst>
          </p:cNvPr>
          <p:cNvSpPr>
            <a:spLocks noGrp="1"/>
          </p:cNvSpPr>
          <p:nvPr>
            <p:ph type="title"/>
          </p:nvPr>
        </p:nvSpPr>
        <p:spPr>
          <a:xfrm>
            <a:off x="899592" y="764704"/>
            <a:ext cx="7543800" cy="936104"/>
          </a:xfrm>
        </p:spPr>
        <p:txBody>
          <a:bodyPr>
            <a:normAutofit/>
          </a:bodyPr>
          <a:lstStyle/>
          <a:p>
            <a:r>
              <a:rPr lang="it-IT" sz="5000" b="1" dirty="0">
                <a:solidFill>
                  <a:srgbClr val="FF0000"/>
                </a:solidFill>
                <a:latin typeface="Cavolini" panose="03000502040302020204" pitchFamily="66" charset="0"/>
                <a:cs typeface="Cavolini" panose="03000502040302020204" pitchFamily="66" charset="0"/>
              </a:rPr>
              <a:t>La chiesa missionaria</a:t>
            </a:r>
          </a:p>
        </p:txBody>
      </p:sp>
      <p:sp>
        <p:nvSpPr>
          <p:cNvPr id="3" name="Segnaposto contenuto 2">
            <a:extLst>
              <a:ext uri="{FF2B5EF4-FFF2-40B4-BE49-F238E27FC236}">
                <a16:creationId xmlns:a16="http://schemas.microsoft.com/office/drawing/2014/main" id="{692DD1C7-6411-417D-884F-2C7C73129B5C}"/>
              </a:ext>
            </a:extLst>
          </p:cNvPr>
          <p:cNvSpPr>
            <a:spLocks noGrp="1"/>
          </p:cNvSpPr>
          <p:nvPr>
            <p:ph idx="1"/>
          </p:nvPr>
        </p:nvSpPr>
        <p:spPr>
          <a:xfrm>
            <a:off x="467544" y="1844824"/>
            <a:ext cx="8208912" cy="4824536"/>
          </a:xfrm>
        </p:spPr>
        <p:txBody>
          <a:bodyPr>
            <a:normAutofit/>
          </a:bodyPr>
          <a:lstStyle/>
          <a:p>
            <a:pPr marL="0" lvl="0" indent="0" algn="just">
              <a:buNone/>
            </a:pPr>
            <a:r>
              <a:rPr lang="it-IT" sz="2400" dirty="0">
                <a:latin typeface="Cavolini" panose="03000502040302020204" pitchFamily="66" charset="0"/>
                <a:cs typeface="Cavolini" panose="03000502040302020204" pitchFamily="66" charset="0"/>
              </a:rPr>
              <a:t>“L’evangelizzazione obbedisce al mandato </a:t>
            </a:r>
            <a:r>
              <a:rPr lang="it-IT" sz="2400" dirty="0" err="1">
                <a:latin typeface="Cavolini" panose="03000502040302020204" pitchFamily="66" charset="0"/>
                <a:cs typeface="Cavolini" panose="03000502040302020204" pitchFamily="66" charset="0"/>
              </a:rPr>
              <a:t>mis-sionario</a:t>
            </a:r>
            <a:r>
              <a:rPr lang="it-IT" sz="2400" dirty="0">
                <a:latin typeface="Cavolini" panose="03000502040302020204" pitchFamily="66" charset="0"/>
                <a:cs typeface="Cavolini" panose="03000502040302020204" pitchFamily="66" charset="0"/>
              </a:rPr>
              <a:t> di Gesù: «</a:t>
            </a:r>
            <a:r>
              <a:rPr lang="it-IT" sz="2400" dirty="0">
                <a:highlight>
                  <a:srgbClr val="FFFF00"/>
                </a:highlight>
                <a:latin typeface="Cavolini" panose="03000502040302020204" pitchFamily="66" charset="0"/>
                <a:cs typeface="Cavolini" panose="03000502040302020204" pitchFamily="66" charset="0"/>
              </a:rPr>
              <a:t>Andate</a:t>
            </a:r>
            <a:r>
              <a:rPr lang="it-IT" sz="2400" dirty="0">
                <a:latin typeface="Cavolini" panose="03000502040302020204" pitchFamily="66" charset="0"/>
                <a:cs typeface="Cavolini" panose="03000502040302020204" pitchFamily="66" charset="0"/>
              </a:rPr>
              <a:t> dunque e fate discepoli tutti i popoli, battezzandoli nel nome del Padre e del Figlio e dello Spirito Santo, insegnando loro a osservare tutto ciò che vi ho comandato» (Mt 28,19-20)”. </a:t>
            </a:r>
            <a:r>
              <a:rPr lang="it-IT" sz="2400" dirty="0">
                <a:solidFill>
                  <a:srgbClr val="0070C0"/>
                </a:solidFill>
                <a:latin typeface="Cavolini" panose="03000502040302020204" pitchFamily="66" charset="0"/>
                <a:cs typeface="Cavolini" panose="03000502040302020204" pitchFamily="66" charset="0"/>
              </a:rPr>
              <a:t>(EG 19)</a:t>
            </a:r>
          </a:p>
          <a:p>
            <a:pPr marL="0" lvl="0" indent="0" algn="just">
              <a:buNone/>
            </a:pPr>
            <a:endParaRPr lang="it-IT" sz="2400" dirty="0">
              <a:solidFill>
                <a:srgbClr val="0070C0"/>
              </a:solidFill>
              <a:latin typeface="Cavolini" panose="03000502040302020204" pitchFamily="66" charset="0"/>
              <a:cs typeface="Cavolini" panose="03000502040302020204" pitchFamily="66" charset="0"/>
            </a:endParaRPr>
          </a:p>
          <a:p>
            <a:pPr marL="0" lvl="0" indent="0" algn="just">
              <a:buNone/>
            </a:pPr>
            <a:r>
              <a:rPr lang="it-IT" sz="2400" dirty="0">
                <a:latin typeface="Cavolini" panose="03000502040302020204" pitchFamily="66" charset="0"/>
                <a:cs typeface="Cavolini" panose="03000502040302020204" pitchFamily="66" charset="0"/>
              </a:rPr>
              <a:t>“Oggi in questo ‘andate’ di Gesù, sono presenti gli scenari e le sfide sempre nuovi della missione evangelizzatrice della Chiesa, e </a:t>
            </a:r>
            <a:r>
              <a:rPr lang="it-IT" sz="2400" dirty="0">
                <a:highlight>
                  <a:srgbClr val="FFFF00"/>
                </a:highlight>
                <a:latin typeface="Cavolini" panose="03000502040302020204" pitchFamily="66" charset="0"/>
                <a:cs typeface="Cavolini" panose="03000502040302020204" pitchFamily="66" charset="0"/>
              </a:rPr>
              <a:t>tutti </a:t>
            </a:r>
            <a:r>
              <a:rPr lang="it-IT" sz="2400" dirty="0">
                <a:latin typeface="Cavolini" panose="03000502040302020204" pitchFamily="66" charset="0"/>
                <a:cs typeface="Cavolini" panose="03000502040302020204" pitchFamily="66" charset="0"/>
              </a:rPr>
              <a:t>siamo chiamati a questa nuova ‘uscita’ missionaria”.</a:t>
            </a:r>
            <a:r>
              <a:rPr lang="it-IT" dirty="0"/>
              <a:t> </a:t>
            </a:r>
            <a:r>
              <a:rPr lang="it-IT" sz="2400" dirty="0">
                <a:solidFill>
                  <a:srgbClr val="0070C0"/>
                </a:solidFill>
                <a:latin typeface="Cavolini" panose="03000502040302020204" pitchFamily="66" charset="0"/>
                <a:cs typeface="Cavolini" panose="03000502040302020204" pitchFamily="66" charset="0"/>
              </a:rPr>
              <a:t>(EG 20)</a:t>
            </a:r>
          </a:p>
          <a:p>
            <a:pPr marL="0" indent="0">
              <a:buNone/>
            </a:pPr>
            <a:endParaRPr lang="it-IT" dirty="0"/>
          </a:p>
        </p:txBody>
      </p:sp>
    </p:spTree>
    <p:extLst>
      <p:ext uri="{BB962C8B-B14F-4D97-AF65-F5344CB8AC3E}">
        <p14:creationId xmlns:p14="http://schemas.microsoft.com/office/powerpoint/2010/main" val="180880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09A238-0C5B-4E43-B51E-6A5601102DAC}"/>
              </a:ext>
            </a:extLst>
          </p:cNvPr>
          <p:cNvSpPr>
            <a:spLocks noGrp="1"/>
          </p:cNvSpPr>
          <p:nvPr>
            <p:ph type="title"/>
          </p:nvPr>
        </p:nvSpPr>
        <p:spPr>
          <a:xfrm>
            <a:off x="539552" y="692696"/>
            <a:ext cx="8064896" cy="936104"/>
          </a:xfrm>
        </p:spPr>
        <p:txBody>
          <a:bodyPr>
            <a:normAutofit fontScale="90000"/>
          </a:bodyPr>
          <a:lstStyle/>
          <a:p>
            <a:pPr algn="ctr"/>
            <a:r>
              <a:rPr lang="it-IT" sz="5000" b="1" dirty="0">
                <a:solidFill>
                  <a:srgbClr val="FF0000"/>
                </a:solidFill>
                <a:latin typeface="Cavolini" panose="03000502040302020204" pitchFamily="66" charset="0"/>
                <a:cs typeface="Cavolini" panose="03000502040302020204" pitchFamily="66" charset="0"/>
              </a:rPr>
              <a:t>Un improrogabile rinnovamento ecclesiale</a:t>
            </a:r>
          </a:p>
        </p:txBody>
      </p:sp>
      <p:sp>
        <p:nvSpPr>
          <p:cNvPr id="3" name="Segnaposto contenuto 2">
            <a:extLst>
              <a:ext uri="{FF2B5EF4-FFF2-40B4-BE49-F238E27FC236}">
                <a16:creationId xmlns:a16="http://schemas.microsoft.com/office/drawing/2014/main" id="{692DD1C7-6411-417D-884F-2C7C73129B5C}"/>
              </a:ext>
            </a:extLst>
          </p:cNvPr>
          <p:cNvSpPr>
            <a:spLocks noGrp="1"/>
          </p:cNvSpPr>
          <p:nvPr>
            <p:ph idx="1"/>
          </p:nvPr>
        </p:nvSpPr>
        <p:spPr>
          <a:xfrm>
            <a:off x="467544" y="1844824"/>
            <a:ext cx="8208912" cy="4824536"/>
          </a:xfrm>
        </p:spPr>
        <p:txBody>
          <a:bodyPr>
            <a:normAutofit/>
          </a:bodyPr>
          <a:lstStyle/>
          <a:p>
            <a:pPr marL="0" lvl="0" indent="0" algn="just">
              <a:buNone/>
            </a:pPr>
            <a:r>
              <a:rPr lang="it-IT" sz="2400" dirty="0">
                <a:latin typeface="Cavolini" panose="03000502040302020204" pitchFamily="66" charset="0"/>
                <a:cs typeface="Cavolini" panose="03000502040302020204" pitchFamily="66" charset="0"/>
              </a:rPr>
              <a:t>“Sogno una scelta missionaria capace di trasformare ogni cosa, perché </a:t>
            </a:r>
            <a:r>
              <a:rPr lang="it-IT" sz="2400" dirty="0">
                <a:highlight>
                  <a:srgbClr val="FFFF00"/>
                </a:highlight>
                <a:latin typeface="Cavolini" panose="03000502040302020204" pitchFamily="66" charset="0"/>
                <a:cs typeface="Cavolini" panose="03000502040302020204" pitchFamily="66" charset="0"/>
              </a:rPr>
              <a:t>le consuetudini, gli stili, gli orari, il linguaggio e ogni struttura ecclesiale</a:t>
            </a:r>
            <a:r>
              <a:rPr lang="it-IT" sz="2400" dirty="0">
                <a:latin typeface="Cavolini" panose="03000502040302020204" pitchFamily="66" charset="0"/>
                <a:cs typeface="Cavolini" panose="03000502040302020204" pitchFamily="66" charset="0"/>
              </a:rPr>
              <a:t> diventino un canale adeguato per l’evangelizzazione del mondo attuale, più che per l’autopreservazione”. </a:t>
            </a:r>
            <a:r>
              <a:rPr lang="it-IT" sz="2400" dirty="0">
                <a:solidFill>
                  <a:srgbClr val="0070C0"/>
                </a:solidFill>
                <a:latin typeface="Cavolini" panose="03000502040302020204" pitchFamily="66" charset="0"/>
                <a:cs typeface="Cavolini" panose="03000502040302020204" pitchFamily="66" charset="0"/>
              </a:rPr>
              <a:t>(EG 27)</a:t>
            </a:r>
          </a:p>
          <a:p>
            <a:pPr marL="0" lvl="0" indent="0" algn="just">
              <a:buNone/>
            </a:pPr>
            <a:endParaRPr lang="it-IT" sz="1600" dirty="0">
              <a:latin typeface="Cavolini" panose="03000502040302020204" pitchFamily="66" charset="0"/>
              <a:cs typeface="Cavolini" panose="03000502040302020204" pitchFamily="66" charset="0"/>
            </a:endParaRPr>
          </a:p>
          <a:p>
            <a:pPr marL="0" lvl="0" indent="0" algn="just">
              <a:buNone/>
            </a:pPr>
            <a:r>
              <a:rPr lang="it-IT" sz="2400" dirty="0">
                <a:latin typeface="Cavolini" panose="03000502040302020204" pitchFamily="66" charset="0"/>
                <a:cs typeface="Cavolini" panose="03000502040302020204" pitchFamily="66" charset="0"/>
              </a:rPr>
              <a:t>“La parrocchia non è una struttura caduca; proprio perché ha una grande </a:t>
            </a:r>
            <a:r>
              <a:rPr lang="it-IT" sz="2400" dirty="0">
                <a:highlight>
                  <a:srgbClr val="FFFF00"/>
                </a:highlight>
                <a:latin typeface="Cavolini" panose="03000502040302020204" pitchFamily="66" charset="0"/>
                <a:cs typeface="Cavolini" panose="03000502040302020204" pitchFamily="66" charset="0"/>
              </a:rPr>
              <a:t>plasticità</a:t>
            </a:r>
            <a:r>
              <a:rPr lang="it-IT" sz="2400" dirty="0">
                <a:latin typeface="Cavolini" panose="03000502040302020204" pitchFamily="66" charset="0"/>
                <a:cs typeface="Cavolini" panose="03000502040302020204" pitchFamily="66" charset="0"/>
              </a:rPr>
              <a:t>, può assumere forme molto diverse che richiedono la docilità e la </a:t>
            </a:r>
            <a:r>
              <a:rPr lang="it-IT" sz="2400" dirty="0">
                <a:highlight>
                  <a:srgbClr val="FFFF00"/>
                </a:highlight>
                <a:latin typeface="Cavolini" panose="03000502040302020204" pitchFamily="66" charset="0"/>
                <a:cs typeface="Cavolini" panose="03000502040302020204" pitchFamily="66" charset="0"/>
              </a:rPr>
              <a:t>creatività missionaria</a:t>
            </a:r>
            <a:r>
              <a:rPr lang="it-IT" sz="2400" dirty="0">
                <a:latin typeface="Cavolini" panose="03000502040302020204" pitchFamily="66" charset="0"/>
                <a:cs typeface="Cavolini" panose="03000502040302020204" pitchFamily="66" charset="0"/>
              </a:rPr>
              <a:t> del pastore e della comunità”. </a:t>
            </a:r>
            <a:r>
              <a:rPr lang="it-IT" sz="2400" dirty="0">
                <a:solidFill>
                  <a:srgbClr val="0070C0"/>
                </a:solidFill>
                <a:latin typeface="Cavolini" panose="03000502040302020204" pitchFamily="66" charset="0"/>
                <a:cs typeface="Cavolini" panose="03000502040302020204" pitchFamily="66" charset="0"/>
              </a:rPr>
              <a:t>(EG 28)</a:t>
            </a:r>
          </a:p>
        </p:txBody>
      </p:sp>
    </p:spTree>
    <p:extLst>
      <p:ext uri="{BB962C8B-B14F-4D97-AF65-F5344CB8AC3E}">
        <p14:creationId xmlns:p14="http://schemas.microsoft.com/office/powerpoint/2010/main" val="900371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09A238-0C5B-4E43-B51E-6A5601102DAC}"/>
              </a:ext>
            </a:extLst>
          </p:cNvPr>
          <p:cNvSpPr>
            <a:spLocks noGrp="1"/>
          </p:cNvSpPr>
          <p:nvPr>
            <p:ph type="title"/>
          </p:nvPr>
        </p:nvSpPr>
        <p:spPr>
          <a:xfrm>
            <a:off x="539552" y="692696"/>
            <a:ext cx="8064896" cy="936104"/>
          </a:xfrm>
        </p:spPr>
        <p:txBody>
          <a:bodyPr>
            <a:normAutofit fontScale="90000"/>
          </a:bodyPr>
          <a:lstStyle/>
          <a:p>
            <a:pPr algn="ctr"/>
            <a:r>
              <a:rPr lang="it-IT" sz="5000" b="1" dirty="0">
                <a:solidFill>
                  <a:srgbClr val="FF0000"/>
                </a:solidFill>
                <a:latin typeface="Cavolini" panose="03000502040302020204" pitchFamily="66" charset="0"/>
                <a:cs typeface="Cavolini" panose="03000502040302020204" pitchFamily="66" charset="0"/>
              </a:rPr>
              <a:t>Una madre </a:t>
            </a:r>
            <a:br>
              <a:rPr lang="it-IT" sz="5000" b="1" dirty="0">
                <a:solidFill>
                  <a:srgbClr val="FF0000"/>
                </a:solidFill>
                <a:latin typeface="Cavolini" panose="03000502040302020204" pitchFamily="66" charset="0"/>
                <a:cs typeface="Cavolini" panose="03000502040302020204" pitchFamily="66" charset="0"/>
              </a:rPr>
            </a:br>
            <a:r>
              <a:rPr lang="it-IT" sz="5000" b="1" dirty="0">
                <a:solidFill>
                  <a:srgbClr val="FF0000"/>
                </a:solidFill>
                <a:latin typeface="Cavolini" panose="03000502040302020204" pitchFamily="66" charset="0"/>
                <a:cs typeface="Cavolini" panose="03000502040302020204" pitchFamily="66" charset="0"/>
              </a:rPr>
              <a:t>dal cuore aperto</a:t>
            </a:r>
          </a:p>
        </p:txBody>
      </p:sp>
      <p:sp>
        <p:nvSpPr>
          <p:cNvPr id="3" name="Segnaposto contenuto 2">
            <a:extLst>
              <a:ext uri="{FF2B5EF4-FFF2-40B4-BE49-F238E27FC236}">
                <a16:creationId xmlns:a16="http://schemas.microsoft.com/office/drawing/2014/main" id="{692DD1C7-6411-417D-884F-2C7C73129B5C}"/>
              </a:ext>
            </a:extLst>
          </p:cNvPr>
          <p:cNvSpPr>
            <a:spLocks noGrp="1"/>
          </p:cNvSpPr>
          <p:nvPr>
            <p:ph idx="1"/>
          </p:nvPr>
        </p:nvSpPr>
        <p:spPr>
          <a:xfrm>
            <a:off x="467544" y="1844824"/>
            <a:ext cx="8208912" cy="4824536"/>
          </a:xfrm>
        </p:spPr>
        <p:txBody>
          <a:bodyPr>
            <a:noAutofit/>
          </a:bodyPr>
          <a:lstStyle/>
          <a:p>
            <a:pPr marL="0" lvl="0" indent="0" algn="just">
              <a:buNone/>
            </a:pPr>
            <a:r>
              <a:rPr lang="it-IT" sz="2400" dirty="0">
                <a:latin typeface="Cavolini" panose="03000502040302020204" pitchFamily="66" charset="0"/>
                <a:cs typeface="Cavolini" panose="03000502040302020204" pitchFamily="66" charset="0"/>
              </a:rPr>
              <a:t>“La Chiesa “in uscita” è una chiesa con le porte aperte. Uscire verso gli altri per giungere alle periferie umane non vuol dire correre verso il mondo </a:t>
            </a:r>
            <a:r>
              <a:rPr lang="it-IT" sz="2400" dirty="0">
                <a:highlight>
                  <a:srgbClr val="FFFF00"/>
                </a:highlight>
                <a:latin typeface="Cavolini" panose="03000502040302020204" pitchFamily="66" charset="0"/>
                <a:cs typeface="Cavolini" panose="03000502040302020204" pitchFamily="66" charset="0"/>
              </a:rPr>
              <a:t>senza una direzione e senza senso</a:t>
            </a:r>
            <a:r>
              <a:rPr lang="it-IT" sz="2400" dirty="0">
                <a:latin typeface="Cavolini" panose="03000502040302020204" pitchFamily="66" charset="0"/>
                <a:cs typeface="Cavolini" panose="03000502040302020204" pitchFamily="66" charset="0"/>
              </a:rPr>
              <a:t>. Molte volte è meglio rallentare il passo, mettere da parte l’ansietà per guardare negli occhi e ascoltare, o rinunciare alle urgenze per accompagnare chi è rimasto al bordo della strada”. </a:t>
            </a:r>
            <a:r>
              <a:rPr lang="it-IT" sz="2400" dirty="0">
                <a:solidFill>
                  <a:srgbClr val="0070C0"/>
                </a:solidFill>
                <a:latin typeface="Cavolini" panose="03000502040302020204" pitchFamily="66" charset="0"/>
                <a:cs typeface="Cavolini" panose="03000502040302020204" pitchFamily="66" charset="0"/>
              </a:rPr>
              <a:t>(EG 46)</a:t>
            </a:r>
          </a:p>
          <a:p>
            <a:pPr marL="0" indent="0" algn="just">
              <a:buNone/>
            </a:pPr>
            <a:r>
              <a:rPr lang="it-IT" sz="2400" dirty="0">
                <a:latin typeface="Cavolini" panose="03000502040302020204" pitchFamily="66" charset="0"/>
                <a:cs typeface="Cavolini" panose="03000502040302020204" pitchFamily="66" charset="0"/>
              </a:rPr>
              <a:t>“… la Chiesa non è una dogana, è la casa paterna dove </a:t>
            </a:r>
            <a:r>
              <a:rPr lang="it-IT" sz="2400" dirty="0">
                <a:highlight>
                  <a:srgbClr val="FFFF00"/>
                </a:highlight>
                <a:latin typeface="Cavolini" panose="03000502040302020204" pitchFamily="66" charset="0"/>
                <a:cs typeface="Cavolini" panose="03000502040302020204" pitchFamily="66" charset="0"/>
              </a:rPr>
              <a:t>c’è posto per ciascuno</a:t>
            </a:r>
            <a:r>
              <a:rPr lang="it-IT" sz="2400" dirty="0">
                <a:latin typeface="Cavolini" panose="03000502040302020204" pitchFamily="66" charset="0"/>
                <a:cs typeface="Cavolini" panose="03000502040302020204" pitchFamily="66" charset="0"/>
              </a:rPr>
              <a:t> con la sua vita faticosa”. </a:t>
            </a:r>
            <a:r>
              <a:rPr lang="it-IT" sz="2400" dirty="0">
                <a:solidFill>
                  <a:srgbClr val="0070C0"/>
                </a:solidFill>
                <a:latin typeface="Cavolini" panose="03000502040302020204" pitchFamily="66" charset="0"/>
                <a:cs typeface="Cavolini" panose="03000502040302020204" pitchFamily="66" charset="0"/>
              </a:rPr>
              <a:t>(EG 47)</a:t>
            </a:r>
          </a:p>
        </p:txBody>
      </p:sp>
    </p:spTree>
    <p:extLst>
      <p:ext uri="{BB962C8B-B14F-4D97-AF65-F5344CB8AC3E}">
        <p14:creationId xmlns:p14="http://schemas.microsoft.com/office/powerpoint/2010/main" val="3578150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09A238-0C5B-4E43-B51E-6A5601102DAC}"/>
              </a:ext>
            </a:extLst>
          </p:cNvPr>
          <p:cNvSpPr>
            <a:spLocks noGrp="1"/>
          </p:cNvSpPr>
          <p:nvPr>
            <p:ph type="title"/>
          </p:nvPr>
        </p:nvSpPr>
        <p:spPr>
          <a:xfrm>
            <a:off x="539552" y="692696"/>
            <a:ext cx="8064896" cy="936104"/>
          </a:xfrm>
        </p:spPr>
        <p:txBody>
          <a:bodyPr>
            <a:normAutofit fontScale="90000"/>
          </a:bodyPr>
          <a:lstStyle/>
          <a:p>
            <a:pPr algn="ctr"/>
            <a:r>
              <a:rPr lang="it-IT" sz="5000" b="1" dirty="0">
                <a:solidFill>
                  <a:srgbClr val="FF0000"/>
                </a:solidFill>
                <a:latin typeface="Cavolini" panose="03000502040302020204" pitchFamily="66" charset="0"/>
                <a:cs typeface="Cavolini" panose="03000502040302020204" pitchFamily="66" charset="0"/>
              </a:rPr>
              <a:t>NO ad un’economia dell’esclusione</a:t>
            </a:r>
          </a:p>
        </p:txBody>
      </p:sp>
      <p:sp>
        <p:nvSpPr>
          <p:cNvPr id="3" name="Segnaposto contenuto 2">
            <a:extLst>
              <a:ext uri="{FF2B5EF4-FFF2-40B4-BE49-F238E27FC236}">
                <a16:creationId xmlns:a16="http://schemas.microsoft.com/office/drawing/2014/main" id="{692DD1C7-6411-417D-884F-2C7C73129B5C}"/>
              </a:ext>
            </a:extLst>
          </p:cNvPr>
          <p:cNvSpPr>
            <a:spLocks noGrp="1"/>
          </p:cNvSpPr>
          <p:nvPr>
            <p:ph idx="1"/>
          </p:nvPr>
        </p:nvSpPr>
        <p:spPr>
          <a:xfrm>
            <a:off x="467544" y="1844824"/>
            <a:ext cx="8208912" cy="4824536"/>
          </a:xfrm>
        </p:spPr>
        <p:txBody>
          <a:bodyPr>
            <a:noAutofit/>
          </a:bodyPr>
          <a:lstStyle/>
          <a:p>
            <a:pPr marL="0" lvl="0" indent="0" algn="just">
              <a:buNone/>
            </a:pPr>
            <a:r>
              <a:rPr lang="it-IT" sz="2400" dirty="0">
                <a:latin typeface="Cavolini" panose="03000502040302020204" pitchFamily="66" charset="0"/>
                <a:cs typeface="Cavolini" panose="03000502040302020204" pitchFamily="66" charset="0"/>
              </a:rPr>
              <a:t>“Questa economia uccide. Non è possibile che non faccia notizia il fatto che muoia assiderato un anziano ridotto a vivere per strada, mentre lo sia il ribasso di due punti in borsa. Questo è esclusione. Non si può più tollerare il fatto che si getti il cibo, quando c’è gente che soffre la fame. Questo è </a:t>
            </a:r>
            <a:r>
              <a:rPr lang="it-IT" sz="2400" dirty="0" err="1">
                <a:latin typeface="Cavolini" panose="03000502040302020204" pitchFamily="66" charset="0"/>
                <a:cs typeface="Cavolini" panose="03000502040302020204" pitchFamily="66" charset="0"/>
              </a:rPr>
              <a:t>inequità</a:t>
            </a:r>
            <a:r>
              <a:rPr lang="it-IT" sz="2400" dirty="0">
                <a:latin typeface="Cavolini" panose="03000502040302020204" pitchFamily="66" charset="0"/>
                <a:cs typeface="Cavolini" panose="03000502040302020204" pitchFamily="66" charset="0"/>
              </a:rPr>
              <a:t>. (…) Si considera l’essere umano in se stesso come un bene di consumo, che si può usare e poi gettare. Abbiamo dato inizio alla </a:t>
            </a:r>
            <a:r>
              <a:rPr lang="it-IT" sz="2400" dirty="0">
                <a:highlight>
                  <a:srgbClr val="FFFF00"/>
                </a:highlight>
                <a:latin typeface="Cavolini" panose="03000502040302020204" pitchFamily="66" charset="0"/>
                <a:cs typeface="Cavolini" panose="03000502040302020204" pitchFamily="66" charset="0"/>
              </a:rPr>
              <a:t>cultura dello “scarto”</a:t>
            </a:r>
            <a:r>
              <a:rPr lang="it-IT" sz="2400" dirty="0">
                <a:latin typeface="Cavolini" panose="03000502040302020204" pitchFamily="66" charset="0"/>
                <a:cs typeface="Cavolini" panose="03000502040302020204" pitchFamily="66" charset="0"/>
              </a:rPr>
              <a:t> che, addirittura, viene promossa”. </a:t>
            </a:r>
            <a:r>
              <a:rPr lang="it-IT" sz="2400" dirty="0">
                <a:solidFill>
                  <a:srgbClr val="0070C0"/>
                </a:solidFill>
                <a:latin typeface="Cavolini" panose="03000502040302020204" pitchFamily="66" charset="0"/>
                <a:cs typeface="Cavolini" panose="03000502040302020204" pitchFamily="66" charset="0"/>
              </a:rPr>
              <a:t>(EG 53)</a:t>
            </a:r>
            <a:r>
              <a:rPr lang="it-IT" sz="2400" dirty="0">
                <a:latin typeface="Cavolini" panose="03000502040302020204" pitchFamily="66" charset="0"/>
                <a:cs typeface="Cavolini" panose="03000502040302020204" pitchFamily="66" charset="0"/>
              </a:rPr>
              <a:t> </a:t>
            </a:r>
          </a:p>
        </p:txBody>
      </p:sp>
    </p:spTree>
    <p:extLst>
      <p:ext uri="{BB962C8B-B14F-4D97-AF65-F5344CB8AC3E}">
        <p14:creationId xmlns:p14="http://schemas.microsoft.com/office/powerpoint/2010/main" val="3203778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09A238-0C5B-4E43-B51E-6A5601102DAC}"/>
              </a:ext>
            </a:extLst>
          </p:cNvPr>
          <p:cNvSpPr>
            <a:spLocks noGrp="1"/>
          </p:cNvSpPr>
          <p:nvPr>
            <p:ph type="title"/>
          </p:nvPr>
        </p:nvSpPr>
        <p:spPr>
          <a:xfrm>
            <a:off x="539552" y="620688"/>
            <a:ext cx="8064896" cy="936104"/>
          </a:xfrm>
        </p:spPr>
        <p:txBody>
          <a:bodyPr>
            <a:normAutofit fontScale="90000"/>
          </a:bodyPr>
          <a:lstStyle/>
          <a:p>
            <a:pPr algn="ctr"/>
            <a:r>
              <a:rPr lang="it-IT" sz="5000" b="1" dirty="0">
                <a:solidFill>
                  <a:srgbClr val="FF0000"/>
                </a:solidFill>
                <a:latin typeface="Cavolini" panose="03000502040302020204" pitchFamily="66" charset="0"/>
                <a:cs typeface="Cavolini" panose="03000502040302020204" pitchFamily="66" charset="0"/>
              </a:rPr>
              <a:t>NO al pessimismo e alla guerra fra noi</a:t>
            </a:r>
          </a:p>
        </p:txBody>
      </p:sp>
      <p:sp>
        <p:nvSpPr>
          <p:cNvPr id="3" name="Segnaposto contenuto 2">
            <a:extLst>
              <a:ext uri="{FF2B5EF4-FFF2-40B4-BE49-F238E27FC236}">
                <a16:creationId xmlns:a16="http://schemas.microsoft.com/office/drawing/2014/main" id="{692DD1C7-6411-417D-884F-2C7C73129B5C}"/>
              </a:ext>
            </a:extLst>
          </p:cNvPr>
          <p:cNvSpPr>
            <a:spLocks noGrp="1"/>
          </p:cNvSpPr>
          <p:nvPr>
            <p:ph idx="1"/>
          </p:nvPr>
        </p:nvSpPr>
        <p:spPr>
          <a:xfrm>
            <a:off x="467544" y="1772816"/>
            <a:ext cx="8208912" cy="4824536"/>
          </a:xfrm>
        </p:spPr>
        <p:txBody>
          <a:bodyPr>
            <a:noAutofit/>
          </a:bodyPr>
          <a:lstStyle/>
          <a:p>
            <a:pPr marL="0" lvl="0" indent="0" algn="just">
              <a:buNone/>
            </a:pPr>
            <a:r>
              <a:rPr lang="it-IT" sz="2400" dirty="0">
                <a:latin typeface="Cavolini" panose="03000502040302020204" pitchFamily="66" charset="0"/>
                <a:cs typeface="Cavolini" panose="03000502040302020204" pitchFamily="66" charset="0"/>
              </a:rPr>
              <a:t>“I mali del nostro mondo – e quelli della Chiesa – non dovrebbero essere </a:t>
            </a:r>
            <a:r>
              <a:rPr lang="it-IT" sz="2400" dirty="0">
                <a:highlight>
                  <a:srgbClr val="FFFF00"/>
                </a:highlight>
                <a:latin typeface="Cavolini" panose="03000502040302020204" pitchFamily="66" charset="0"/>
                <a:cs typeface="Cavolini" panose="03000502040302020204" pitchFamily="66" charset="0"/>
              </a:rPr>
              <a:t>scuse</a:t>
            </a:r>
            <a:r>
              <a:rPr lang="it-IT" sz="2400" dirty="0">
                <a:latin typeface="Cavolini" panose="03000502040302020204" pitchFamily="66" charset="0"/>
                <a:cs typeface="Cavolini" panose="03000502040302020204" pitchFamily="66" charset="0"/>
              </a:rPr>
              <a:t> per ridurre il nostro impegno e il nostro fervore. </a:t>
            </a:r>
            <a:r>
              <a:rPr lang="it-IT" sz="2400" dirty="0" err="1">
                <a:latin typeface="Cavolini" panose="03000502040302020204" pitchFamily="66" charset="0"/>
                <a:cs typeface="Cavolini" panose="03000502040302020204" pitchFamily="66" charset="0"/>
              </a:rPr>
              <a:t>Consi-deriamoli</a:t>
            </a:r>
            <a:r>
              <a:rPr lang="it-IT" sz="2400" dirty="0">
                <a:latin typeface="Cavolini" panose="03000502040302020204" pitchFamily="66" charset="0"/>
                <a:cs typeface="Cavolini" panose="03000502040302020204" pitchFamily="66" charset="0"/>
              </a:rPr>
              <a:t> come </a:t>
            </a:r>
            <a:r>
              <a:rPr lang="it-IT" sz="2400" dirty="0">
                <a:highlight>
                  <a:srgbClr val="FFFF00"/>
                </a:highlight>
                <a:latin typeface="Cavolini" panose="03000502040302020204" pitchFamily="66" charset="0"/>
                <a:cs typeface="Cavolini" panose="03000502040302020204" pitchFamily="66" charset="0"/>
              </a:rPr>
              <a:t>sfide</a:t>
            </a:r>
            <a:r>
              <a:rPr lang="it-IT" sz="2400" dirty="0">
                <a:latin typeface="Cavolini" panose="03000502040302020204" pitchFamily="66" charset="0"/>
                <a:cs typeface="Cavolini" panose="03000502040302020204" pitchFamily="66" charset="0"/>
              </a:rPr>
              <a:t> per crescere”. </a:t>
            </a:r>
            <a:r>
              <a:rPr lang="it-IT" sz="2400" dirty="0">
                <a:solidFill>
                  <a:srgbClr val="0070C0"/>
                </a:solidFill>
                <a:latin typeface="Cavolini" panose="03000502040302020204" pitchFamily="66" charset="0"/>
                <a:cs typeface="Cavolini" panose="03000502040302020204" pitchFamily="66" charset="0"/>
              </a:rPr>
              <a:t>(EG 84)</a:t>
            </a:r>
          </a:p>
          <a:p>
            <a:pPr marL="0" lvl="0" indent="0" algn="just">
              <a:buNone/>
            </a:pPr>
            <a:endParaRPr lang="it-IT" sz="300" dirty="0">
              <a:solidFill>
                <a:srgbClr val="0070C0"/>
              </a:solidFill>
              <a:latin typeface="Cavolini" panose="03000502040302020204" pitchFamily="66" charset="0"/>
              <a:cs typeface="Cavolini" panose="03000502040302020204" pitchFamily="66" charset="0"/>
            </a:endParaRPr>
          </a:p>
          <a:p>
            <a:pPr marL="0" lvl="0" indent="0" algn="just">
              <a:buNone/>
            </a:pPr>
            <a:r>
              <a:rPr lang="it-IT" sz="2400" dirty="0">
                <a:latin typeface="Cavolini" panose="03000502040302020204" pitchFamily="66" charset="0"/>
                <a:cs typeface="Cavolini" panose="03000502040302020204" pitchFamily="66" charset="0"/>
              </a:rPr>
              <a:t>“La mondanità spirituale porta alcuni cristiani ad essere in guerra con altri cristiani che si frappongono alla loro ricerca di potere, di prestigio, di piacere o di sicurezza economica. (…) Più che appartenere alla Chiesa intera, con la sua ricca varietà, [essi] appartengono a questo o a quel gruppo che si sente differente o speciale”. </a:t>
            </a:r>
            <a:r>
              <a:rPr lang="it-IT" sz="2400" dirty="0">
                <a:solidFill>
                  <a:srgbClr val="0070C0"/>
                </a:solidFill>
                <a:latin typeface="Cavolini" panose="03000502040302020204" pitchFamily="66" charset="0"/>
                <a:cs typeface="Cavolini" panose="03000502040302020204" pitchFamily="66" charset="0"/>
              </a:rPr>
              <a:t>(EG 98)</a:t>
            </a:r>
          </a:p>
        </p:txBody>
      </p:sp>
    </p:spTree>
    <p:extLst>
      <p:ext uri="{BB962C8B-B14F-4D97-AF65-F5344CB8AC3E}">
        <p14:creationId xmlns:p14="http://schemas.microsoft.com/office/powerpoint/2010/main" val="34240230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pone">
  <a:themeElements>
    <a:clrScheme name="Sapone">
      <a:dk1>
        <a:sysClr val="windowText" lastClr="000000"/>
      </a:dk1>
      <a:lt1>
        <a:sysClr val="window" lastClr="FFFFFF"/>
      </a:lt1>
      <a:dk2>
        <a:srgbClr val="736059"/>
      </a:dk2>
      <a:lt2>
        <a:srgbClr val="E7E0C7"/>
      </a:lt2>
      <a:accent1>
        <a:srgbClr val="92B0C8"/>
      </a:accent1>
      <a:accent2>
        <a:srgbClr val="E37C3D"/>
      </a:accent2>
      <a:accent3>
        <a:srgbClr val="A5AB81"/>
      </a:accent3>
      <a:accent4>
        <a:srgbClr val="E9B635"/>
      </a:accent4>
      <a:accent5>
        <a:srgbClr val="7BA79D"/>
      </a:accent5>
      <a:accent6>
        <a:srgbClr val="968C8C"/>
      </a:accent6>
      <a:hlink>
        <a:srgbClr val="F7A115"/>
      </a:hlink>
      <a:folHlink>
        <a:srgbClr val="969696"/>
      </a:folHlink>
    </a:clrScheme>
    <a:fontScheme name="Sapone">
      <a:maj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pone">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3F20CFC1-E34F-405B-AA49-5BE0E194F1B3}"/>
    </a:ext>
  </a:extLst>
</a:theme>
</file>

<file path=docProps/app.xml><?xml version="1.0" encoding="utf-8"?>
<Properties xmlns="http://schemas.openxmlformats.org/officeDocument/2006/extended-properties" xmlns:vt="http://schemas.openxmlformats.org/officeDocument/2006/docPropsVTypes">
  <Template>Sapone</Template>
  <TotalTime>293</TotalTime>
  <Words>957</Words>
  <Application>Microsoft Office PowerPoint</Application>
  <PresentationFormat>Presentazione su schermo (4:3)</PresentationFormat>
  <Paragraphs>34</Paragraphs>
  <Slides>11</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11</vt:i4>
      </vt:variant>
    </vt:vector>
  </HeadingPairs>
  <TitlesOfParts>
    <vt:vector size="15" baseType="lpstr">
      <vt:lpstr>Cavolini</vt:lpstr>
      <vt:lpstr>Eras Demi ITC</vt:lpstr>
      <vt:lpstr>Garamond</vt:lpstr>
      <vt:lpstr>Sapone</vt:lpstr>
      <vt:lpstr>Presentazione standard di PowerPoint</vt:lpstr>
      <vt:lpstr>La gioia del Vangelo</vt:lpstr>
      <vt:lpstr>Gioia che si rinnova e si comunica</vt:lpstr>
      <vt:lpstr>L’evangelizzazione</vt:lpstr>
      <vt:lpstr>La chiesa missionaria</vt:lpstr>
      <vt:lpstr>Un improrogabile rinnovamento ecclesiale</vt:lpstr>
      <vt:lpstr>Una madre  dal cuore aperto</vt:lpstr>
      <vt:lpstr>NO ad un’economia dell’esclusione</vt:lpstr>
      <vt:lpstr>NO al pessimismo e alla guerra fra noi</vt:lpstr>
      <vt:lpstr>I laici nella chiesa di oggi</vt:lpstr>
      <vt:lpstr>Discepoli-missionari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L’AC: una grande storia</dc:title>
  <dc:creator>MARCO MANIGLIO</dc:creator>
  <cp:lastModifiedBy>Cristina Alemanno</cp:lastModifiedBy>
  <cp:revision>20</cp:revision>
  <dcterms:created xsi:type="dcterms:W3CDTF">2021-01-16T23:20:32Z</dcterms:created>
  <dcterms:modified xsi:type="dcterms:W3CDTF">2021-02-23T19:44:16Z</dcterms:modified>
</cp:coreProperties>
</file>