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DE8CB3F-6ADB-40E7-B8BD-6A23C46DA2B0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12D226D-4028-4740-8B0F-85276B26B4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E8CB3F-6ADB-40E7-B8BD-6A23C46DA2B0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D226D-4028-4740-8B0F-85276B26B4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DE8CB3F-6ADB-40E7-B8BD-6A23C46DA2B0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12D226D-4028-4740-8B0F-85276B26B4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E8CB3F-6ADB-40E7-B8BD-6A23C46DA2B0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D226D-4028-4740-8B0F-85276B26B4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E8CB3F-6ADB-40E7-B8BD-6A23C46DA2B0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12D226D-4028-4740-8B0F-85276B26B4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E8CB3F-6ADB-40E7-B8BD-6A23C46DA2B0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D226D-4028-4740-8B0F-85276B26B4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E8CB3F-6ADB-40E7-B8BD-6A23C46DA2B0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D226D-4028-4740-8B0F-85276B26B4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E8CB3F-6ADB-40E7-B8BD-6A23C46DA2B0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D226D-4028-4740-8B0F-85276B26B4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E8CB3F-6ADB-40E7-B8BD-6A23C46DA2B0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D226D-4028-4740-8B0F-85276B26B4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E8CB3F-6ADB-40E7-B8BD-6A23C46DA2B0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D226D-4028-4740-8B0F-85276B26B4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E8CB3F-6ADB-40E7-B8BD-6A23C46DA2B0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D226D-4028-4740-8B0F-85276B26B49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DE8CB3F-6ADB-40E7-B8BD-6A23C46DA2B0}" type="datetimeFigureOut">
              <a:rPr lang="it-IT" smtClean="0"/>
              <a:pPr/>
              <a:t>26/03/2015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12D226D-4028-4740-8B0F-85276B26B49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771800" y="533400"/>
            <a:ext cx="5700468" cy="2868168"/>
          </a:xfrm>
        </p:spPr>
        <p:txBody>
          <a:bodyPr/>
          <a:lstStyle/>
          <a:p>
            <a:r>
              <a:rPr lang="it-IT" sz="5400" dirty="0" smtClean="0"/>
              <a:t>QUARESIMA 2015</a:t>
            </a:r>
            <a:endParaRPr lang="it-IT" sz="5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87824" y="3539864"/>
            <a:ext cx="5481396" cy="1101248"/>
          </a:xfrm>
        </p:spPr>
        <p:txBody>
          <a:bodyPr>
            <a:normAutofit/>
          </a:bodyPr>
          <a:lstStyle/>
          <a:p>
            <a:r>
              <a:rPr lang="it-IT" sz="2400" b="1" i="1" dirty="0" smtClean="0"/>
              <a:t>«Rinfrancate i vostri cuori» </a:t>
            </a:r>
            <a:r>
              <a:rPr lang="it-IT" sz="2400" i="1" dirty="0" smtClean="0"/>
              <a:t>(</a:t>
            </a:r>
            <a:r>
              <a:rPr lang="it-IT" sz="2400" i="1" dirty="0" err="1" smtClean="0"/>
              <a:t>Gc</a:t>
            </a:r>
            <a:r>
              <a:rPr lang="it-IT" sz="2400" i="1" dirty="0" smtClean="0"/>
              <a:t> 5,8)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QUARESIMA 2015</a:t>
            </a:r>
            <a:br>
              <a:rPr lang="it-IT" sz="4000" dirty="0" smtClean="0"/>
            </a:br>
            <a:r>
              <a:rPr lang="it-IT" sz="2700" i="1" cap="none" dirty="0" smtClean="0">
                <a:solidFill>
                  <a:schemeClr val="bg2">
                    <a:lumMod val="50000"/>
                  </a:schemeClr>
                </a:solidFill>
              </a:rPr>
              <a:t>«Rinfrancate i vostri cuori» (</a:t>
            </a:r>
            <a:r>
              <a:rPr lang="it-IT" sz="2700" i="1" cap="none" dirty="0" err="1" smtClean="0">
                <a:solidFill>
                  <a:schemeClr val="bg2">
                    <a:lumMod val="50000"/>
                  </a:schemeClr>
                </a:solidFill>
              </a:rPr>
              <a:t>gc</a:t>
            </a:r>
            <a:r>
              <a:rPr lang="it-IT" sz="2700" i="1" cap="none" dirty="0" smtClean="0">
                <a:solidFill>
                  <a:schemeClr val="bg2">
                    <a:lumMod val="50000"/>
                  </a:schemeClr>
                </a:solidFill>
              </a:rPr>
              <a:t> 5,8)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7571184" cy="4394888"/>
          </a:xfrm>
        </p:spPr>
        <p:txBody>
          <a:bodyPr/>
          <a:lstStyle/>
          <a:p>
            <a:pPr marL="0" indent="0">
              <a:buNone/>
            </a:pPr>
            <a:r>
              <a:rPr lang="it-IT" sz="2400" dirty="0" smtClean="0"/>
              <a:t>«Il popolo di Dio ha perciò bisogno di </a:t>
            </a:r>
            <a:r>
              <a:rPr lang="it-IT" sz="2400" b="1" dirty="0" smtClean="0"/>
              <a:t>rinnovamento</a:t>
            </a:r>
            <a:r>
              <a:rPr lang="it-IT" sz="2400" dirty="0" smtClean="0"/>
              <a:t>, per non diventare indifferente e per non chiudersi in se stesso. Vorrei proporvi tre passi da meditare per questo rinnovamento».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pPr>
              <a:lnSpc>
                <a:spcPct val="150000"/>
              </a:lnSpc>
            </a:pPr>
            <a:r>
              <a:rPr lang="it-IT" dirty="0" smtClean="0"/>
              <a:t> </a:t>
            </a:r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LA CHIESA</a:t>
            </a:r>
          </a:p>
          <a:p>
            <a:pPr>
              <a:lnSpc>
                <a:spcPct val="150000"/>
              </a:lnSpc>
            </a:pPr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 LE PARROCCHIE E LE COMUNITÀ</a:t>
            </a:r>
          </a:p>
          <a:p>
            <a:pPr>
              <a:lnSpc>
                <a:spcPct val="150000"/>
              </a:lnSpc>
            </a:pPr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 IL SIGNOLO FEDELE</a:t>
            </a:r>
            <a:endParaRPr lang="it-IT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QUARESIMA 2015</a:t>
            </a:r>
            <a:br>
              <a:rPr lang="it-IT" sz="3600" dirty="0" smtClean="0"/>
            </a:br>
            <a:r>
              <a:rPr lang="it-IT" sz="3600" dirty="0" smtClean="0">
                <a:solidFill>
                  <a:schemeClr val="tx2">
                    <a:lumMod val="50000"/>
                  </a:schemeClr>
                </a:solidFill>
              </a:rPr>
              <a:t>il singolo fedele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00808"/>
            <a:ext cx="7499176" cy="5157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 smtClean="0"/>
              <a:t>«Anche come singoli abbiamo la </a:t>
            </a:r>
            <a:r>
              <a:rPr lang="it-IT" sz="2000" b="1" dirty="0" smtClean="0"/>
              <a:t>tentazione dell’indifferenza</a:t>
            </a:r>
            <a:r>
              <a:rPr lang="it-IT" sz="2000" dirty="0" smtClean="0"/>
              <a:t>. Siamo saturi di notizie e immagini sconvolgenti che ci narrano la sofferenza umana e sentiamo nel medesimo tempo tutta la nostra incapacità ad </a:t>
            </a:r>
            <a:r>
              <a:rPr lang="it-IT" sz="2000" dirty="0" smtClean="0"/>
              <a:t>intervenire.</a:t>
            </a:r>
          </a:p>
          <a:p>
            <a:pPr marL="0" indent="0">
              <a:buNone/>
            </a:pPr>
            <a:r>
              <a:rPr lang="it-IT" sz="2000" dirty="0" smtClean="0"/>
              <a:t> Che cosa fare per non lasciarci assorbire da questa spirale di spavento e di impotenza</a:t>
            </a:r>
            <a:r>
              <a:rPr lang="it-IT" sz="2000" dirty="0" smtClean="0"/>
              <a:t>?». </a:t>
            </a:r>
          </a:p>
          <a:p>
            <a:pPr marL="0" indent="0">
              <a:buNone/>
            </a:pPr>
            <a:endParaRPr lang="it-IT" sz="1400" dirty="0" smtClean="0"/>
          </a:p>
          <a:p>
            <a:pPr marL="0" indent="0"/>
            <a:r>
              <a:rPr lang="it-IT" sz="2400" dirty="0" smtClean="0"/>
              <a:t>  Possiamo </a:t>
            </a:r>
            <a:r>
              <a:rPr lang="it-IT" sz="2800" b="1" dirty="0" smtClean="0"/>
              <a:t>pregare</a:t>
            </a:r>
            <a:r>
              <a:rPr lang="it-IT" sz="2400" b="1" dirty="0" smtClean="0"/>
              <a:t/>
            </a:r>
            <a:br>
              <a:rPr lang="it-IT" sz="2400" b="1" dirty="0" smtClean="0"/>
            </a:br>
            <a:endParaRPr lang="it-IT" sz="2400" b="1" dirty="0" smtClean="0"/>
          </a:p>
          <a:p>
            <a:pPr marL="0" indent="0"/>
            <a:r>
              <a:rPr lang="it-IT" sz="2400" b="1" dirty="0" smtClean="0"/>
              <a:t> </a:t>
            </a:r>
            <a:r>
              <a:rPr lang="it-IT" sz="2400" b="1" dirty="0" smtClean="0"/>
              <a:t> </a:t>
            </a:r>
            <a:r>
              <a:rPr lang="it-IT" sz="2400" dirty="0" smtClean="0"/>
              <a:t>Possiamo </a:t>
            </a:r>
            <a:r>
              <a:rPr lang="it-IT" sz="2800" b="1" dirty="0" smtClean="0"/>
              <a:t>aiutare</a:t>
            </a:r>
            <a:r>
              <a:rPr lang="it-IT" sz="2800" dirty="0" smtClean="0"/>
              <a:t> </a:t>
            </a:r>
            <a:r>
              <a:rPr lang="it-IT" sz="2400" dirty="0" smtClean="0"/>
              <a:t>con gesti di </a:t>
            </a:r>
            <a:r>
              <a:rPr lang="it-IT" sz="2400" dirty="0" smtClean="0"/>
              <a:t>carità</a:t>
            </a:r>
            <a:r>
              <a:rPr lang="it-IT" sz="2400" b="1" dirty="0" smtClean="0"/>
              <a:t/>
            </a:r>
            <a:br>
              <a:rPr lang="it-IT" sz="2400" b="1" dirty="0" smtClean="0"/>
            </a:br>
            <a:endParaRPr lang="it-IT" sz="2400" b="1" dirty="0" smtClean="0"/>
          </a:p>
          <a:p>
            <a:pPr marL="0" indent="0"/>
            <a:r>
              <a:rPr lang="it-IT" sz="2400" b="1" dirty="0" smtClean="0"/>
              <a:t> </a:t>
            </a:r>
            <a:r>
              <a:rPr lang="it-IT" sz="2400" b="1" dirty="0" smtClean="0"/>
              <a:t> Possiamo richiamare alla </a:t>
            </a:r>
            <a:r>
              <a:rPr lang="it-IT" sz="2800" b="1" dirty="0" smtClean="0"/>
              <a:t>conversione</a:t>
            </a:r>
            <a:endParaRPr lang="it-IT" sz="2400" dirty="0" smtClean="0"/>
          </a:p>
          <a:p>
            <a:pPr marL="0" indent="0"/>
            <a:endParaRPr lang="it-IT" sz="2000" dirty="0" smtClean="0"/>
          </a:p>
          <a:p>
            <a:pPr marL="0" indent="0">
              <a:buNone/>
            </a:pPr>
            <a:endParaRPr lang="it-IT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QUARESIMA 2015</a:t>
            </a:r>
            <a:br>
              <a:rPr lang="it-IT" sz="3600" dirty="0" smtClean="0"/>
            </a:br>
            <a:r>
              <a:rPr lang="it-IT" sz="3600" dirty="0" smtClean="0">
                <a:solidFill>
                  <a:schemeClr val="tx2">
                    <a:lumMod val="50000"/>
                  </a:schemeClr>
                </a:solidFill>
              </a:rPr>
              <a:t>il singolo fedele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00808"/>
            <a:ext cx="7499176" cy="5157192"/>
          </a:xfrm>
        </p:spPr>
        <p:txBody>
          <a:bodyPr>
            <a:noAutofit/>
          </a:bodyPr>
          <a:lstStyle/>
          <a:p>
            <a:pPr marL="449263" indent="-449263">
              <a:lnSpc>
                <a:spcPct val="125000"/>
              </a:lnSpc>
              <a:buNone/>
            </a:pPr>
            <a:r>
              <a:rPr lang="it-IT" sz="2800" b="1" dirty="0" smtClean="0">
                <a:latin typeface="Arial" pitchFamily="34" charset="0"/>
                <a:cs typeface="Arial" pitchFamily="34" charset="0"/>
              </a:rPr>
              <a:t>T	</a:t>
            </a:r>
            <a:r>
              <a:rPr lang="it-IT" sz="3200" b="1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it-IT" sz="3200" b="1" dirty="0" smtClean="0">
                <a:latin typeface="Arial" pitchFamily="34" charset="0"/>
                <a:cs typeface="Arial" pitchFamily="34" charset="0"/>
              </a:rPr>
              <a:t>Signore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, Dio nostro, liberaci dall’indifferenza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, sostienici 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in tutte le difficoltà che 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incontriamo lungo 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la strada e fa' che ogni cristiano nel mondo </a:t>
            </a:r>
            <a:br>
              <a:rPr lang="it-IT" sz="2800" dirty="0" smtClean="0">
                <a:latin typeface="Arial" pitchFamily="34" charset="0"/>
                <a:cs typeface="Arial" pitchFamily="34" charset="0"/>
              </a:rPr>
            </a:br>
            <a:r>
              <a:rPr lang="it-IT" sz="2800" dirty="0" smtClean="0">
                <a:latin typeface="Arial" pitchFamily="34" charset="0"/>
                <a:cs typeface="Arial" pitchFamily="34" charset="0"/>
              </a:rPr>
              <a:t>sia un segno vivo della tua presenza.</a:t>
            </a:r>
            <a:br>
              <a:rPr lang="it-IT" sz="2800" dirty="0" smtClean="0">
                <a:latin typeface="Arial" pitchFamily="34" charset="0"/>
                <a:cs typeface="Arial" pitchFamily="34" charset="0"/>
              </a:rPr>
            </a:br>
            <a:r>
              <a:rPr lang="it-IT" sz="2800" dirty="0" smtClean="0">
                <a:latin typeface="Arial" pitchFamily="34" charset="0"/>
                <a:cs typeface="Arial" pitchFamily="34" charset="0"/>
              </a:rPr>
              <a:t>Concedi a ciascuno di noi un cuore libero</a:t>
            </a:r>
            <a:br>
              <a:rPr lang="it-IT" sz="2800" dirty="0" smtClean="0">
                <a:latin typeface="Arial" pitchFamily="34" charset="0"/>
                <a:cs typeface="Arial" pitchFamily="34" charset="0"/>
              </a:rPr>
            </a:br>
            <a:r>
              <a:rPr lang="it-IT" sz="2800" dirty="0" smtClean="0">
                <a:latin typeface="Arial" pitchFamily="34" charset="0"/>
                <a:cs typeface="Arial" pitchFamily="34" charset="0"/>
              </a:rPr>
              <a:t>e una fede ardente, perché possiamo amare il 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mondo con 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il tuo stesso amore.</a:t>
            </a:r>
            <a:r>
              <a:rPr lang="it-IT" sz="2800" dirty="0" smtClean="0"/>
              <a:t> </a:t>
            </a:r>
            <a:r>
              <a:rPr lang="it-IT" sz="2800" b="1" dirty="0" smtClean="0"/>
              <a:t>Amen!</a:t>
            </a:r>
            <a:endParaRPr lang="it-IT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45</TotalTime>
  <Words>106</Words>
  <Application>Microsoft Office PowerPoint</Application>
  <PresentationFormat>Presentazione su schermo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Mito</vt:lpstr>
      <vt:lpstr>QUARESIMA 2015</vt:lpstr>
      <vt:lpstr>QUARESIMA 2015 «Rinfrancate i vostri cuori» (gc 5,8)</vt:lpstr>
      <vt:lpstr>QUARESIMA 2015 il singolo fedele</vt:lpstr>
      <vt:lpstr>QUARESIMA 2015 il singolo fedele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QUARESIMA 2015</dc:title>
  <dc:creator>Client</dc:creator>
  <cp:lastModifiedBy>Client</cp:lastModifiedBy>
  <cp:revision>21</cp:revision>
  <dcterms:created xsi:type="dcterms:W3CDTF">2015-02-18T16:03:58Z</dcterms:created>
  <dcterms:modified xsi:type="dcterms:W3CDTF">2015-03-26T16:14:03Z</dcterms:modified>
</cp:coreProperties>
</file>