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25"/>
  </p:notesMasterIdLst>
  <p:sldIdLst>
    <p:sldId id="256" r:id="rId2"/>
    <p:sldId id="276" r:id="rId3"/>
    <p:sldId id="258" r:id="rId4"/>
    <p:sldId id="275" r:id="rId5"/>
    <p:sldId id="257" r:id="rId6"/>
    <p:sldId id="259" r:id="rId7"/>
    <p:sldId id="260" r:id="rId8"/>
    <p:sldId id="277" r:id="rId9"/>
    <p:sldId id="261" r:id="rId10"/>
    <p:sldId id="262" r:id="rId11"/>
    <p:sldId id="263" r:id="rId12"/>
    <p:sldId id="264" r:id="rId13"/>
    <p:sldId id="265" r:id="rId14"/>
    <p:sldId id="266" r:id="rId15"/>
    <p:sldId id="267" r:id="rId16"/>
    <p:sldId id="268" r:id="rId17"/>
    <p:sldId id="269" r:id="rId18"/>
    <p:sldId id="278" r:id="rId19"/>
    <p:sldId id="270" r:id="rId20"/>
    <p:sldId id="271" r:id="rId21"/>
    <p:sldId id="272" r:id="rId22"/>
    <p:sldId id="273"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3D7FB-005A-46BB-96E4-3DB1C9433781}" type="datetimeFigureOut">
              <a:rPr lang="it-IT" smtClean="0"/>
              <a:t>27/07/2021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0FCE49-C912-4608-B450-316DEB839502}" type="slidenum">
              <a:rPr lang="it-IT" smtClean="0"/>
              <a:t>‹N›</a:t>
            </a:fld>
            <a:endParaRPr lang="it-IT"/>
          </a:p>
        </p:txBody>
      </p:sp>
    </p:spTree>
    <p:extLst>
      <p:ext uri="{BB962C8B-B14F-4D97-AF65-F5344CB8AC3E}">
        <p14:creationId xmlns:p14="http://schemas.microsoft.com/office/powerpoint/2010/main" val="4127990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A0FCE49-C912-4608-B450-316DEB839502}" type="slidenum">
              <a:rPr lang="it-IT" smtClean="0"/>
              <a:t>5</a:t>
            </a:fld>
            <a:endParaRPr lang="it-IT"/>
          </a:p>
        </p:txBody>
      </p:sp>
    </p:spTree>
    <p:extLst>
      <p:ext uri="{BB962C8B-B14F-4D97-AF65-F5344CB8AC3E}">
        <p14:creationId xmlns:p14="http://schemas.microsoft.com/office/powerpoint/2010/main" val="2603818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A0FCE49-C912-4608-B450-316DEB839502}" type="slidenum">
              <a:rPr lang="it-IT" smtClean="0"/>
              <a:t>15</a:t>
            </a:fld>
            <a:endParaRPr lang="it-IT"/>
          </a:p>
        </p:txBody>
      </p:sp>
    </p:spTree>
    <p:extLst>
      <p:ext uri="{BB962C8B-B14F-4D97-AF65-F5344CB8AC3E}">
        <p14:creationId xmlns:p14="http://schemas.microsoft.com/office/powerpoint/2010/main" val="492345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A0FCE49-C912-4608-B450-316DEB839502}" type="slidenum">
              <a:rPr lang="it-IT" smtClean="0"/>
              <a:t>23</a:t>
            </a:fld>
            <a:endParaRPr lang="it-IT"/>
          </a:p>
        </p:txBody>
      </p:sp>
    </p:spTree>
    <p:extLst>
      <p:ext uri="{BB962C8B-B14F-4D97-AF65-F5344CB8AC3E}">
        <p14:creationId xmlns:p14="http://schemas.microsoft.com/office/powerpoint/2010/main" val="3647921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D7A9D6F-662C-45F7-8F0F-C14772FBB5E8}" type="datetimeFigureOut">
              <a:rPr lang="it-IT" smtClean="0"/>
              <a:t>27/07/2021</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305759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7A9D6F-662C-45F7-8F0F-C14772FBB5E8}" type="datetimeFigureOut">
              <a:rPr lang="it-IT" smtClean="0"/>
              <a:t>27/07/2021</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4247662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7A9D6F-662C-45F7-8F0F-C14772FBB5E8}" type="datetimeFigureOut">
              <a:rPr lang="it-IT" smtClean="0"/>
              <a:t>27/07/2021</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05AEFA-DD15-4F5F-980E-CA54DFCA1F14}"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71513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7A9D6F-662C-45F7-8F0F-C14772FBB5E8}" type="datetimeFigureOut">
              <a:rPr lang="it-IT" smtClean="0"/>
              <a:t>27/07/2021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2355560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7A9D6F-662C-45F7-8F0F-C14772FBB5E8}" type="datetimeFigureOut">
              <a:rPr lang="it-IT" smtClean="0"/>
              <a:t>27/07/2021</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05AEFA-DD15-4F5F-980E-CA54DFCA1F14}"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78264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7A9D6F-662C-45F7-8F0F-C14772FBB5E8}" type="datetimeFigureOut">
              <a:rPr lang="it-IT" smtClean="0"/>
              <a:t>27/07/2021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2195839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7A9D6F-662C-45F7-8F0F-C14772FBB5E8}" type="datetimeFigureOut">
              <a:rPr lang="it-IT" smtClean="0"/>
              <a:t>27/07/2021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4115316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7A9D6F-662C-45F7-8F0F-C14772FBB5E8}" type="datetimeFigureOut">
              <a:rPr lang="it-IT" smtClean="0"/>
              <a:t>27/07/2021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4141647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7A9D6F-662C-45F7-8F0F-C14772FBB5E8}" type="datetimeFigureOut">
              <a:rPr lang="it-IT" smtClean="0"/>
              <a:t>27/07/2021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35455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7A9D6F-662C-45F7-8F0F-C14772FBB5E8}" type="datetimeFigureOut">
              <a:rPr lang="it-IT" smtClean="0"/>
              <a:t>27/07/2021</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3853073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D7A9D6F-662C-45F7-8F0F-C14772FBB5E8}" type="datetimeFigureOut">
              <a:rPr lang="it-IT" smtClean="0"/>
              <a:t>27/07/2021</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2344875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D7A9D6F-662C-45F7-8F0F-C14772FBB5E8}" type="datetimeFigureOut">
              <a:rPr lang="it-IT" smtClean="0"/>
              <a:t>27/07/2021</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728595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D7A9D6F-662C-45F7-8F0F-C14772FBB5E8}" type="datetimeFigureOut">
              <a:rPr lang="it-IT" smtClean="0"/>
              <a:t>27/07/2021</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128047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A9D6F-662C-45F7-8F0F-C14772FBB5E8}" type="datetimeFigureOut">
              <a:rPr lang="it-IT" smtClean="0"/>
              <a:t>27/07/2021</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3052944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D7A9D6F-662C-45F7-8F0F-C14772FBB5E8}" type="datetimeFigureOut">
              <a:rPr lang="it-IT" smtClean="0"/>
              <a:t>27/07/2021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119597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D7A9D6F-662C-45F7-8F0F-C14772FBB5E8}" type="datetimeFigureOut">
              <a:rPr lang="it-IT" smtClean="0"/>
              <a:t>27/07/2021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05AEFA-DD15-4F5F-980E-CA54DFCA1F14}" type="slidenum">
              <a:rPr lang="it-IT" smtClean="0"/>
              <a:t>‹N›</a:t>
            </a:fld>
            <a:endParaRPr lang="it-IT"/>
          </a:p>
        </p:txBody>
      </p:sp>
    </p:spTree>
    <p:extLst>
      <p:ext uri="{BB962C8B-B14F-4D97-AF65-F5344CB8AC3E}">
        <p14:creationId xmlns:p14="http://schemas.microsoft.com/office/powerpoint/2010/main" val="73137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D7A9D6F-662C-45F7-8F0F-C14772FBB5E8}" type="datetimeFigureOut">
              <a:rPr lang="it-IT" smtClean="0"/>
              <a:t>27/07/2021</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405AEFA-DD15-4F5F-980E-CA54DFCA1F14}" type="slidenum">
              <a:rPr lang="it-IT" smtClean="0"/>
              <a:t>‹N›</a:t>
            </a:fld>
            <a:endParaRPr lang="it-IT"/>
          </a:p>
        </p:txBody>
      </p:sp>
    </p:spTree>
    <p:extLst>
      <p:ext uri="{BB962C8B-B14F-4D97-AF65-F5344CB8AC3E}">
        <p14:creationId xmlns:p14="http://schemas.microsoft.com/office/powerpoint/2010/main" val="3744732954"/>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 id="2147484095" r:id="rId12"/>
    <p:sldLayoutId id="2147484096" r:id="rId13"/>
    <p:sldLayoutId id="2147484097" r:id="rId14"/>
    <p:sldLayoutId id="2147484098" r:id="rId15"/>
    <p:sldLayoutId id="214748409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hyperlink" Target="https://it.wikipedia.org/wiki/1%C2%BA_dicembre" TargetMode="External"/><Relationship Id="rId7" Type="http://schemas.openxmlformats.org/officeDocument/2006/relationships/hyperlink" Target="https://it.wikipedia.org/wiki/1952" TargetMode="External"/><Relationship Id="rId2" Type="http://schemas.openxmlformats.org/officeDocument/2006/relationships/hyperlink" Target="https://it.wikipedia.org/wiki/Milano" TargetMode="External"/><Relationship Id="rId1" Type="http://schemas.openxmlformats.org/officeDocument/2006/relationships/slideLayout" Target="../slideLayouts/slideLayout2.xml"/><Relationship Id="rId6" Type="http://schemas.openxmlformats.org/officeDocument/2006/relationships/hyperlink" Target="https://it.wikipedia.org/wiki/15_agosto" TargetMode="External"/><Relationship Id="rId5" Type="http://schemas.openxmlformats.org/officeDocument/2006/relationships/hyperlink" Target="https://it.wikipedia.org/wiki/Marzio_(Italia)" TargetMode="External"/><Relationship Id="rId4" Type="http://schemas.openxmlformats.org/officeDocument/2006/relationships/hyperlink" Target="https://it.wikipedia.org/wiki/188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81E630-0DEC-4D20-9F72-E135210A6CEF}"/>
              </a:ext>
            </a:extLst>
          </p:cNvPr>
          <p:cNvSpPr>
            <a:spLocks noGrp="1"/>
          </p:cNvSpPr>
          <p:nvPr>
            <p:ph type="ctrTitle"/>
          </p:nvPr>
        </p:nvSpPr>
        <p:spPr>
          <a:xfrm>
            <a:off x="2589213" y="650450"/>
            <a:ext cx="8915399" cy="810705"/>
          </a:xfrm>
        </p:spPr>
        <p:txBody>
          <a:bodyPr>
            <a:noAutofit/>
          </a:bodyPr>
          <a:lstStyle/>
          <a:p>
            <a:pPr algn="ctr"/>
            <a:r>
              <a:rPr lang="it-IT" sz="6000" b="1" dirty="0">
                <a:latin typeface="Bradley Hand ITC" panose="03070402050302030203" pitchFamily="66" charset="0"/>
              </a:rPr>
              <a:t>TESTA     E     CUORE</a:t>
            </a:r>
            <a:r>
              <a:rPr lang="it-IT" sz="5000" b="1" dirty="0">
                <a:latin typeface="Bradley Hand ITC" panose="03070402050302030203" pitchFamily="66" charset="0"/>
              </a:rPr>
              <a:t>	</a:t>
            </a:r>
          </a:p>
        </p:txBody>
      </p:sp>
      <p:pic>
        <p:nvPicPr>
          <p:cNvPr id="5" name="Immagine 4">
            <a:extLst>
              <a:ext uri="{FF2B5EF4-FFF2-40B4-BE49-F238E27FC236}">
                <a16:creationId xmlns:a16="http://schemas.microsoft.com/office/drawing/2014/main" id="{22F971F5-4426-4AA0-8E5C-970BCF4315D8}"/>
              </a:ext>
            </a:extLst>
          </p:cNvPr>
          <p:cNvPicPr>
            <a:picLocks noChangeAspect="1"/>
          </p:cNvPicPr>
          <p:nvPr/>
        </p:nvPicPr>
        <p:blipFill rotWithShape="1">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r="391" b="7030"/>
          <a:stretch/>
        </p:blipFill>
        <p:spPr>
          <a:xfrm>
            <a:off x="3443591" y="1809948"/>
            <a:ext cx="6548821" cy="4326902"/>
          </a:xfrm>
          <a:prstGeom prst="rect">
            <a:avLst/>
          </a:prstGeom>
        </p:spPr>
      </p:pic>
    </p:spTree>
    <p:extLst>
      <p:ext uri="{BB962C8B-B14F-4D97-AF65-F5344CB8AC3E}">
        <p14:creationId xmlns:p14="http://schemas.microsoft.com/office/powerpoint/2010/main" val="182986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2BAE2D-8EE4-4ECD-B3A6-46DFFA8BAD1A}"/>
              </a:ext>
            </a:extLst>
          </p:cNvPr>
          <p:cNvSpPr>
            <a:spLocks noGrp="1"/>
          </p:cNvSpPr>
          <p:nvPr>
            <p:ph idx="1"/>
          </p:nvPr>
        </p:nvSpPr>
        <p:spPr>
          <a:xfrm>
            <a:off x="2589213" y="1553556"/>
            <a:ext cx="8915400" cy="1082639"/>
          </a:xfrm>
        </p:spPr>
        <p:txBody>
          <a:bodyPr>
            <a:noAutofit/>
          </a:bodyPr>
          <a:lstStyle/>
          <a:p>
            <a:pPr marL="0" indent="0" algn="ctr">
              <a:buNone/>
            </a:pPr>
            <a:r>
              <a:rPr lang="it-IT" sz="3200" b="1" dirty="0">
                <a:solidFill>
                  <a:srgbClr val="FF0000"/>
                </a:solidFill>
                <a:latin typeface="Bradley Hand ITC" panose="03070402050302030203" pitchFamily="66" charset="0"/>
              </a:rPr>
              <a:t>PARTECIPAZIONE  ALLA VITA DELLA COMUNITA’</a:t>
            </a:r>
          </a:p>
        </p:txBody>
      </p:sp>
      <p:sp>
        <p:nvSpPr>
          <p:cNvPr id="4" name="Titolo 1">
            <a:extLst>
              <a:ext uri="{FF2B5EF4-FFF2-40B4-BE49-F238E27FC236}">
                <a16:creationId xmlns:a16="http://schemas.microsoft.com/office/drawing/2014/main" id="{BB1C7B57-FDA2-4670-8D57-6940307DC298}"/>
              </a:ext>
            </a:extLst>
          </p:cNvPr>
          <p:cNvSpPr>
            <a:spLocks noGrp="1"/>
          </p:cNvSpPr>
          <p:nvPr>
            <p:ph type="title"/>
          </p:nvPr>
        </p:nvSpPr>
        <p:spPr>
          <a:xfrm>
            <a:off x="2592388" y="623888"/>
            <a:ext cx="8912225" cy="621252"/>
          </a:xfrm>
        </p:spPr>
        <p:txBody>
          <a:bodyPr>
            <a:normAutofit fontScale="90000"/>
          </a:bodyPr>
          <a:lstStyle/>
          <a:p>
            <a:pPr algn="ctr"/>
            <a:r>
              <a:rPr lang="it-IT" sz="3000" dirty="0"/>
              <a:t>I LUOGHI DELLA FORMAZIONE</a:t>
            </a:r>
            <a:r>
              <a:rPr lang="it-IT" dirty="0"/>
              <a:t>	</a:t>
            </a:r>
          </a:p>
        </p:txBody>
      </p:sp>
      <p:sp>
        <p:nvSpPr>
          <p:cNvPr id="6" name="CasellaDiTesto 5">
            <a:extLst>
              <a:ext uri="{FF2B5EF4-FFF2-40B4-BE49-F238E27FC236}">
                <a16:creationId xmlns:a16="http://schemas.microsoft.com/office/drawing/2014/main" id="{D2FDFBB7-7B06-4022-B475-8E21A26B081E}"/>
              </a:ext>
            </a:extLst>
          </p:cNvPr>
          <p:cNvSpPr txBox="1"/>
          <p:nvPr/>
        </p:nvSpPr>
        <p:spPr>
          <a:xfrm>
            <a:off x="2431312" y="2964892"/>
            <a:ext cx="5826568" cy="3693319"/>
          </a:xfrm>
          <a:prstGeom prst="rect">
            <a:avLst/>
          </a:prstGeom>
          <a:noFill/>
        </p:spPr>
        <p:txBody>
          <a:bodyPr wrap="square" numCol="2" rtlCol="0">
            <a:spAutoFit/>
          </a:bodyPr>
          <a:lstStyle/>
          <a:p>
            <a:pPr marL="285750" indent="-285750">
              <a:buFont typeface="Wingdings" panose="05000000000000000000" pitchFamily="2" charset="2"/>
              <a:buChar char="Ø"/>
            </a:pPr>
            <a:r>
              <a:rPr lang="it-IT" sz="2000" dirty="0"/>
              <a:t>Cammino della comunità condiviso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Ritmo dell’anno liturgico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err="1"/>
              <a:t>Ecclesialità</a:t>
            </a:r>
            <a:endParaRPr lang="it-IT" sz="2000" dirty="0"/>
          </a:p>
          <a:p>
            <a:endParaRPr lang="it-IT" dirty="0"/>
          </a:p>
          <a:p>
            <a:pPr marL="285750" indent="-285750">
              <a:buFont typeface="Wingdings" panose="05000000000000000000" pitchFamily="2" charset="2"/>
              <a:buChar char="Ø"/>
            </a:pPr>
            <a:endParaRPr lang="it-IT" dirty="0"/>
          </a:p>
          <a:p>
            <a:r>
              <a:rPr lang="it-IT" dirty="0"/>
              <a:t>		</a:t>
            </a:r>
          </a:p>
          <a:p>
            <a:endParaRPr lang="it-IT" dirty="0"/>
          </a:p>
          <a:p>
            <a:endParaRPr lang="it-IT" dirty="0"/>
          </a:p>
          <a:p>
            <a:endParaRPr lang="it-IT" dirty="0"/>
          </a:p>
          <a:p>
            <a:endParaRPr lang="it-IT" dirty="0"/>
          </a:p>
          <a:p>
            <a:endParaRPr lang="it-IT" dirty="0"/>
          </a:p>
        </p:txBody>
      </p:sp>
      <p:pic>
        <p:nvPicPr>
          <p:cNvPr id="5" name="Immagine 4">
            <a:extLst>
              <a:ext uri="{FF2B5EF4-FFF2-40B4-BE49-F238E27FC236}">
                <a16:creationId xmlns:a16="http://schemas.microsoft.com/office/drawing/2014/main" id="{CC06A2E6-E0B4-4DC0-8543-0B5C45BE27C1}"/>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1433909" y="1080702"/>
            <a:ext cx="1796327" cy="1750979"/>
          </a:xfrm>
          <a:prstGeom prst="rect">
            <a:avLst/>
          </a:prstGeom>
        </p:spPr>
      </p:pic>
      <p:pic>
        <p:nvPicPr>
          <p:cNvPr id="7" name="Immagine 6">
            <a:extLst>
              <a:ext uri="{FF2B5EF4-FFF2-40B4-BE49-F238E27FC236}">
                <a16:creationId xmlns:a16="http://schemas.microsoft.com/office/drawing/2014/main" id="{1C557AAF-8CF9-43FC-85F5-E3A92F680E0F}"/>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610375" y="2163582"/>
            <a:ext cx="1567156" cy="1567156"/>
          </a:xfrm>
          <a:prstGeom prst="rect">
            <a:avLst/>
          </a:prstGeom>
        </p:spPr>
      </p:pic>
      <p:sp>
        <p:nvSpPr>
          <p:cNvPr id="2" name="CasellaDiTesto 1">
            <a:extLst>
              <a:ext uri="{FF2B5EF4-FFF2-40B4-BE49-F238E27FC236}">
                <a16:creationId xmlns:a16="http://schemas.microsoft.com/office/drawing/2014/main" id="{1718E22F-9262-40F2-81EB-091CA20E64E4}"/>
              </a:ext>
            </a:extLst>
          </p:cNvPr>
          <p:cNvSpPr txBox="1"/>
          <p:nvPr/>
        </p:nvSpPr>
        <p:spPr>
          <a:xfrm>
            <a:off x="6881567" y="2964892"/>
            <a:ext cx="3289955" cy="3170099"/>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t>Sguardo contemplativo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Corresponsabilità</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Comunione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Discernimento </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Dialogo</a:t>
            </a:r>
            <a:r>
              <a:rPr lang="it-IT" dirty="0"/>
              <a:t>	</a:t>
            </a:r>
          </a:p>
        </p:txBody>
      </p:sp>
    </p:spTree>
    <p:extLst>
      <p:ext uri="{BB962C8B-B14F-4D97-AF65-F5344CB8AC3E}">
        <p14:creationId xmlns:p14="http://schemas.microsoft.com/office/powerpoint/2010/main" val="248122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heel(1)">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2BAE2D-8EE4-4ECD-B3A6-46DFFA8BAD1A}"/>
              </a:ext>
            </a:extLst>
          </p:cNvPr>
          <p:cNvSpPr>
            <a:spLocks noGrp="1"/>
          </p:cNvSpPr>
          <p:nvPr>
            <p:ph idx="1"/>
          </p:nvPr>
        </p:nvSpPr>
        <p:spPr>
          <a:xfrm>
            <a:off x="2589213" y="1553557"/>
            <a:ext cx="8915400" cy="761626"/>
          </a:xfrm>
        </p:spPr>
        <p:txBody>
          <a:bodyPr>
            <a:normAutofit/>
          </a:bodyPr>
          <a:lstStyle/>
          <a:p>
            <a:pPr marL="0" indent="0" algn="ctr">
              <a:buNone/>
            </a:pPr>
            <a:r>
              <a:rPr lang="it-IT" sz="3800" b="1" dirty="0">
                <a:solidFill>
                  <a:srgbClr val="FF0000"/>
                </a:solidFill>
                <a:latin typeface="Bradley Hand ITC" panose="03070402050302030203" pitchFamily="66" charset="0"/>
              </a:rPr>
              <a:t>VITA ASSOCIATIVA</a:t>
            </a:r>
            <a:r>
              <a:rPr lang="it-IT" sz="3000" dirty="0">
                <a:solidFill>
                  <a:srgbClr val="FF0000"/>
                </a:solidFill>
                <a:latin typeface="Bradley Hand ITC" panose="03070402050302030203" pitchFamily="66" charset="0"/>
              </a:rPr>
              <a:t>	</a:t>
            </a:r>
          </a:p>
        </p:txBody>
      </p:sp>
      <p:sp>
        <p:nvSpPr>
          <p:cNvPr id="4" name="Titolo 1">
            <a:extLst>
              <a:ext uri="{FF2B5EF4-FFF2-40B4-BE49-F238E27FC236}">
                <a16:creationId xmlns:a16="http://schemas.microsoft.com/office/drawing/2014/main" id="{BB1C7B57-FDA2-4670-8D57-6940307DC298}"/>
              </a:ext>
            </a:extLst>
          </p:cNvPr>
          <p:cNvSpPr>
            <a:spLocks noGrp="1"/>
          </p:cNvSpPr>
          <p:nvPr>
            <p:ph type="title"/>
          </p:nvPr>
        </p:nvSpPr>
        <p:spPr>
          <a:xfrm>
            <a:off x="2592388" y="623888"/>
            <a:ext cx="8912225" cy="621252"/>
          </a:xfrm>
        </p:spPr>
        <p:txBody>
          <a:bodyPr>
            <a:normAutofit fontScale="90000"/>
          </a:bodyPr>
          <a:lstStyle/>
          <a:p>
            <a:pPr algn="ctr"/>
            <a:r>
              <a:rPr lang="it-IT" sz="3000" dirty="0"/>
              <a:t>I LUOGHI DELLA FORMAZIONE</a:t>
            </a:r>
            <a:r>
              <a:rPr lang="it-IT" dirty="0"/>
              <a:t>	</a:t>
            </a:r>
          </a:p>
        </p:txBody>
      </p:sp>
      <p:sp>
        <p:nvSpPr>
          <p:cNvPr id="6" name="CasellaDiTesto 5">
            <a:extLst>
              <a:ext uri="{FF2B5EF4-FFF2-40B4-BE49-F238E27FC236}">
                <a16:creationId xmlns:a16="http://schemas.microsoft.com/office/drawing/2014/main" id="{D2FDFBB7-7B06-4022-B475-8E21A26B081E}"/>
              </a:ext>
            </a:extLst>
          </p:cNvPr>
          <p:cNvSpPr txBox="1"/>
          <p:nvPr/>
        </p:nvSpPr>
        <p:spPr>
          <a:xfrm>
            <a:off x="2441643" y="2461098"/>
            <a:ext cx="3487817" cy="5909310"/>
          </a:xfrm>
          <a:prstGeom prst="rect">
            <a:avLst/>
          </a:prstGeom>
          <a:noFill/>
        </p:spPr>
        <p:txBody>
          <a:bodyPr wrap="square" numCol="1" rtlCol="0">
            <a:spAutoFit/>
          </a:bodyPr>
          <a:lstStyle/>
          <a:p>
            <a:pPr marL="285750" indent="-285750">
              <a:buFont typeface="Wingdings" panose="05000000000000000000" pitchFamily="2" charset="2"/>
              <a:buChar char="Ø"/>
            </a:pPr>
            <a:r>
              <a:rPr lang="it-IT" sz="2000" dirty="0"/>
              <a:t>Ideale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Tradizione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Dialogo tra generazioni</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Democraticità </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Corresponsabilità</a:t>
            </a:r>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endParaRPr lang="it-IT" dirty="0"/>
          </a:p>
          <a:p>
            <a:pPr marL="285750" indent="-285750">
              <a:buFont typeface="Wingdings" panose="05000000000000000000" pitchFamily="2" charset="2"/>
              <a:buChar char="Ø"/>
            </a:pPr>
            <a:endParaRPr lang="it-IT" dirty="0"/>
          </a:p>
          <a:p>
            <a:endParaRPr lang="it-IT" dirty="0"/>
          </a:p>
          <a:p>
            <a:endParaRPr lang="it-IT" dirty="0"/>
          </a:p>
          <a:p>
            <a:endParaRPr lang="it-IT" dirty="0"/>
          </a:p>
          <a:p>
            <a:endParaRPr lang="it-IT" dirty="0"/>
          </a:p>
          <a:p>
            <a:endParaRPr lang="it-IT" dirty="0"/>
          </a:p>
          <a:p>
            <a:endParaRPr lang="it-IT" dirty="0"/>
          </a:p>
        </p:txBody>
      </p:sp>
      <p:pic>
        <p:nvPicPr>
          <p:cNvPr id="5" name="Immagine 4">
            <a:extLst>
              <a:ext uri="{FF2B5EF4-FFF2-40B4-BE49-F238E27FC236}">
                <a16:creationId xmlns:a16="http://schemas.microsoft.com/office/drawing/2014/main" id="{423A1938-1F05-4BFB-9AFA-DBEC17D39B75}"/>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1800520" y="369650"/>
            <a:ext cx="2066545" cy="2014375"/>
          </a:xfrm>
          <a:prstGeom prst="rect">
            <a:avLst/>
          </a:prstGeom>
        </p:spPr>
      </p:pic>
      <p:pic>
        <p:nvPicPr>
          <p:cNvPr id="7" name="Immagine 6">
            <a:extLst>
              <a:ext uri="{FF2B5EF4-FFF2-40B4-BE49-F238E27FC236}">
                <a16:creationId xmlns:a16="http://schemas.microsoft.com/office/drawing/2014/main" id="{7A55020D-ED06-4391-A3D9-0BC66E71E67C}"/>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495046" y="1626157"/>
            <a:ext cx="2205872" cy="2205872"/>
          </a:xfrm>
          <a:prstGeom prst="rect">
            <a:avLst/>
          </a:prstGeom>
        </p:spPr>
      </p:pic>
      <p:sp>
        <p:nvSpPr>
          <p:cNvPr id="8" name="CasellaDiTesto 7">
            <a:extLst>
              <a:ext uri="{FF2B5EF4-FFF2-40B4-BE49-F238E27FC236}">
                <a16:creationId xmlns:a16="http://schemas.microsoft.com/office/drawing/2014/main" id="{33FFFC4D-9E54-4971-83C7-AFEE053A095C}"/>
              </a:ext>
            </a:extLst>
          </p:cNvPr>
          <p:cNvSpPr txBox="1"/>
          <p:nvPr/>
        </p:nvSpPr>
        <p:spPr>
          <a:xfrm>
            <a:off x="7126664" y="2461098"/>
            <a:ext cx="2891096" cy="3385542"/>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t>Accoglienza</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Perdono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Scuola di fraternità</a:t>
            </a:r>
          </a:p>
          <a:p>
            <a:r>
              <a:rPr lang="it-IT" sz="2000" dirty="0"/>
              <a:t>		 </a:t>
            </a:r>
          </a:p>
          <a:p>
            <a:pPr marL="285750" indent="-285750">
              <a:buFont typeface="Wingdings" panose="05000000000000000000" pitchFamily="2" charset="2"/>
              <a:buChar char="Ø"/>
            </a:pPr>
            <a:r>
              <a:rPr lang="it-IT" sz="2000" dirty="0"/>
              <a:t>Esercizio di vita ecclesiale</a:t>
            </a:r>
          </a:p>
          <a:p>
            <a:endParaRPr lang="it-IT" dirty="0"/>
          </a:p>
          <a:p>
            <a:endParaRPr lang="it-IT" dirty="0"/>
          </a:p>
          <a:p>
            <a:endParaRPr lang="it-IT" dirty="0"/>
          </a:p>
        </p:txBody>
      </p:sp>
    </p:spTree>
    <p:extLst>
      <p:ext uri="{BB962C8B-B14F-4D97-AF65-F5344CB8AC3E}">
        <p14:creationId xmlns:p14="http://schemas.microsoft.com/office/powerpoint/2010/main" val="114578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heel(1)">
                                      <p:cBhvr>
                                        <p:cTn id="30" dur="2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2BAE2D-8EE4-4ECD-B3A6-46DFFA8BAD1A}"/>
              </a:ext>
            </a:extLst>
          </p:cNvPr>
          <p:cNvSpPr>
            <a:spLocks noGrp="1"/>
          </p:cNvSpPr>
          <p:nvPr>
            <p:ph idx="1"/>
          </p:nvPr>
        </p:nvSpPr>
        <p:spPr>
          <a:xfrm>
            <a:off x="2589213" y="1553556"/>
            <a:ext cx="8915400" cy="621252"/>
          </a:xfrm>
        </p:spPr>
        <p:txBody>
          <a:bodyPr>
            <a:normAutofit lnSpcReduction="10000"/>
          </a:bodyPr>
          <a:lstStyle/>
          <a:p>
            <a:pPr marL="0" indent="0" algn="ctr">
              <a:buNone/>
            </a:pPr>
            <a:r>
              <a:rPr lang="it-IT" sz="3500" b="1" dirty="0">
                <a:solidFill>
                  <a:srgbClr val="FF0000"/>
                </a:solidFill>
                <a:latin typeface="Bradley Hand ITC" panose="03070402050302030203" pitchFamily="66" charset="0"/>
              </a:rPr>
              <a:t>GRUPPO</a:t>
            </a:r>
            <a:r>
              <a:rPr lang="it-IT" sz="3000" dirty="0">
                <a:solidFill>
                  <a:srgbClr val="FF0000"/>
                </a:solidFill>
                <a:latin typeface="Bradley Hand ITC" panose="03070402050302030203" pitchFamily="66" charset="0"/>
              </a:rPr>
              <a:t>	</a:t>
            </a:r>
          </a:p>
        </p:txBody>
      </p:sp>
      <p:sp>
        <p:nvSpPr>
          <p:cNvPr id="4" name="Titolo 1">
            <a:extLst>
              <a:ext uri="{FF2B5EF4-FFF2-40B4-BE49-F238E27FC236}">
                <a16:creationId xmlns:a16="http://schemas.microsoft.com/office/drawing/2014/main" id="{BB1C7B57-FDA2-4670-8D57-6940307DC298}"/>
              </a:ext>
            </a:extLst>
          </p:cNvPr>
          <p:cNvSpPr>
            <a:spLocks noGrp="1"/>
          </p:cNvSpPr>
          <p:nvPr>
            <p:ph type="title"/>
          </p:nvPr>
        </p:nvSpPr>
        <p:spPr>
          <a:xfrm>
            <a:off x="2592388" y="623888"/>
            <a:ext cx="8912225" cy="621252"/>
          </a:xfrm>
        </p:spPr>
        <p:txBody>
          <a:bodyPr>
            <a:normAutofit fontScale="90000"/>
          </a:bodyPr>
          <a:lstStyle/>
          <a:p>
            <a:pPr algn="ctr"/>
            <a:r>
              <a:rPr lang="it-IT" sz="3000" dirty="0"/>
              <a:t>I LUOGHI DELLA FORMAZIONE</a:t>
            </a:r>
            <a:r>
              <a:rPr lang="it-IT" dirty="0"/>
              <a:t>	</a:t>
            </a:r>
          </a:p>
        </p:txBody>
      </p:sp>
      <p:sp>
        <p:nvSpPr>
          <p:cNvPr id="6" name="CasellaDiTesto 5">
            <a:extLst>
              <a:ext uri="{FF2B5EF4-FFF2-40B4-BE49-F238E27FC236}">
                <a16:creationId xmlns:a16="http://schemas.microsoft.com/office/drawing/2014/main" id="{D2FDFBB7-7B06-4022-B475-8E21A26B081E}"/>
              </a:ext>
            </a:extLst>
          </p:cNvPr>
          <p:cNvSpPr txBox="1"/>
          <p:nvPr/>
        </p:nvSpPr>
        <p:spPr>
          <a:xfrm>
            <a:off x="2441643" y="2461098"/>
            <a:ext cx="5175215" cy="6494085"/>
          </a:xfrm>
          <a:prstGeom prst="rect">
            <a:avLst/>
          </a:prstGeom>
          <a:noFill/>
        </p:spPr>
        <p:txBody>
          <a:bodyPr wrap="square" numCol="1" rtlCol="0">
            <a:spAutoFit/>
          </a:bodyPr>
          <a:lstStyle/>
          <a:p>
            <a:pPr marL="285750" indent="-285750">
              <a:buFont typeface="Wingdings" panose="05000000000000000000" pitchFamily="2" charset="2"/>
              <a:buChar char="Ø"/>
            </a:pPr>
            <a:r>
              <a:rPr lang="it-IT" sz="2000" dirty="0"/>
              <a:t>Partecipazione di tutti</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Relazioni e riflessioni condivise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Esperienza personale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Coinvolgimento nell’esperienza comune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Impegno in progetti comuni</a:t>
            </a:r>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endParaRPr lang="it-IT" dirty="0"/>
          </a:p>
          <a:p>
            <a:endParaRPr lang="it-IT" dirty="0"/>
          </a:p>
          <a:p>
            <a:r>
              <a:rPr lang="it-IT" dirty="0"/>
              <a:t>		 </a:t>
            </a:r>
          </a:p>
          <a:p>
            <a:endParaRPr lang="it-IT" dirty="0"/>
          </a:p>
          <a:p>
            <a:endParaRPr lang="it-IT" dirty="0"/>
          </a:p>
          <a:p>
            <a:endParaRPr lang="it-IT" dirty="0"/>
          </a:p>
          <a:p>
            <a:endParaRPr lang="it-IT" dirty="0"/>
          </a:p>
          <a:p>
            <a:endParaRPr lang="it-IT" dirty="0"/>
          </a:p>
          <a:p>
            <a:endParaRPr lang="it-IT" dirty="0"/>
          </a:p>
        </p:txBody>
      </p:sp>
      <p:pic>
        <p:nvPicPr>
          <p:cNvPr id="5" name="Immagine 4">
            <a:extLst>
              <a:ext uri="{FF2B5EF4-FFF2-40B4-BE49-F238E27FC236}">
                <a16:creationId xmlns:a16="http://schemas.microsoft.com/office/drawing/2014/main" id="{0D3BC532-0064-4C07-B758-C6079AA92C4B}"/>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2130558" y="502794"/>
            <a:ext cx="1796327" cy="1750979"/>
          </a:xfrm>
          <a:prstGeom prst="rect">
            <a:avLst/>
          </a:prstGeom>
        </p:spPr>
      </p:pic>
      <p:pic>
        <p:nvPicPr>
          <p:cNvPr id="7" name="Immagine 6">
            <a:extLst>
              <a:ext uri="{FF2B5EF4-FFF2-40B4-BE49-F238E27FC236}">
                <a16:creationId xmlns:a16="http://schemas.microsoft.com/office/drawing/2014/main" id="{5108BCC6-D054-44D3-905F-782DDCB01DDB}"/>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029945" y="934720"/>
            <a:ext cx="1877576" cy="1877576"/>
          </a:xfrm>
          <a:prstGeom prst="rect">
            <a:avLst/>
          </a:prstGeom>
        </p:spPr>
      </p:pic>
      <p:sp>
        <p:nvSpPr>
          <p:cNvPr id="8" name="CasellaDiTesto 7">
            <a:extLst>
              <a:ext uri="{FF2B5EF4-FFF2-40B4-BE49-F238E27FC236}">
                <a16:creationId xmlns:a16="http://schemas.microsoft.com/office/drawing/2014/main" id="{8F272FD0-8BE6-4BEB-84BA-D7C7346920EC}"/>
              </a:ext>
            </a:extLst>
          </p:cNvPr>
          <p:cNvSpPr txBox="1"/>
          <p:nvPr/>
        </p:nvSpPr>
        <p:spPr>
          <a:xfrm>
            <a:off x="7396481" y="2461098"/>
            <a:ext cx="4511040" cy="4524315"/>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t>Esperienza fraterna</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Crescita comune nella fede</a:t>
            </a:r>
          </a:p>
          <a:p>
            <a:endParaRPr lang="it-IT" sz="2000" dirty="0"/>
          </a:p>
          <a:p>
            <a:pPr marL="285750" indent="-285750">
              <a:buFont typeface="Wingdings" panose="05000000000000000000" pitchFamily="2" charset="2"/>
              <a:buChar char="Ø"/>
            </a:pPr>
            <a:r>
              <a:rPr lang="it-IT" sz="2000" dirty="0"/>
              <a:t>Rispetto, delicatezza, meraviglia</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Ascolto, accoglienza, stima, amore</a:t>
            </a:r>
          </a:p>
          <a:p>
            <a:r>
              <a:rPr lang="it-IT" sz="2000" dirty="0"/>
              <a:t>		 </a:t>
            </a:r>
          </a:p>
          <a:p>
            <a:endParaRPr lang="it-IT" dirty="0"/>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17935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heel(1)">
                                      <p:cBhvr>
                                        <p:cTn id="3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2BAE2D-8EE4-4ECD-B3A6-46DFFA8BAD1A}"/>
              </a:ext>
            </a:extLst>
          </p:cNvPr>
          <p:cNvSpPr>
            <a:spLocks noGrp="1"/>
          </p:cNvSpPr>
          <p:nvPr>
            <p:ph idx="1"/>
          </p:nvPr>
        </p:nvSpPr>
        <p:spPr>
          <a:xfrm>
            <a:off x="2589213" y="1523076"/>
            <a:ext cx="8915400" cy="621251"/>
          </a:xfrm>
        </p:spPr>
        <p:txBody>
          <a:bodyPr>
            <a:normAutofit lnSpcReduction="10000"/>
          </a:bodyPr>
          <a:lstStyle/>
          <a:p>
            <a:pPr marL="0" indent="0" algn="ctr">
              <a:buNone/>
            </a:pPr>
            <a:r>
              <a:rPr lang="it-IT" sz="3500" b="1" dirty="0">
                <a:solidFill>
                  <a:srgbClr val="FF0000"/>
                </a:solidFill>
                <a:latin typeface="Bradley Hand ITC" panose="03070402050302030203" pitchFamily="66" charset="0"/>
              </a:rPr>
              <a:t>INCONTRI</a:t>
            </a:r>
            <a:r>
              <a:rPr lang="it-IT" sz="3000" b="1" dirty="0">
                <a:solidFill>
                  <a:srgbClr val="FF0000"/>
                </a:solidFill>
                <a:latin typeface="Bradley Hand ITC" panose="03070402050302030203" pitchFamily="66" charset="0"/>
              </a:rPr>
              <a:t>	</a:t>
            </a:r>
          </a:p>
        </p:txBody>
      </p:sp>
      <p:sp>
        <p:nvSpPr>
          <p:cNvPr id="4" name="Titolo 1">
            <a:extLst>
              <a:ext uri="{FF2B5EF4-FFF2-40B4-BE49-F238E27FC236}">
                <a16:creationId xmlns:a16="http://schemas.microsoft.com/office/drawing/2014/main" id="{BB1C7B57-FDA2-4670-8D57-6940307DC298}"/>
              </a:ext>
            </a:extLst>
          </p:cNvPr>
          <p:cNvSpPr>
            <a:spLocks noGrp="1"/>
          </p:cNvSpPr>
          <p:nvPr>
            <p:ph type="title"/>
          </p:nvPr>
        </p:nvSpPr>
        <p:spPr>
          <a:xfrm>
            <a:off x="2592388" y="623888"/>
            <a:ext cx="8912225" cy="621252"/>
          </a:xfrm>
        </p:spPr>
        <p:txBody>
          <a:bodyPr>
            <a:normAutofit fontScale="90000"/>
          </a:bodyPr>
          <a:lstStyle/>
          <a:p>
            <a:pPr algn="ctr"/>
            <a:r>
              <a:rPr lang="it-IT" sz="3000" dirty="0"/>
              <a:t>I LUOGHI DELLA FORMAZIONE</a:t>
            </a:r>
            <a:r>
              <a:rPr lang="it-IT" dirty="0"/>
              <a:t>	</a:t>
            </a:r>
          </a:p>
        </p:txBody>
      </p:sp>
      <p:sp>
        <p:nvSpPr>
          <p:cNvPr id="6" name="CasellaDiTesto 5">
            <a:extLst>
              <a:ext uri="{FF2B5EF4-FFF2-40B4-BE49-F238E27FC236}">
                <a16:creationId xmlns:a16="http://schemas.microsoft.com/office/drawing/2014/main" id="{D2FDFBB7-7B06-4022-B475-8E21A26B081E}"/>
              </a:ext>
            </a:extLst>
          </p:cNvPr>
          <p:cNvSpPr txBox="1"/>
          <p:nvPr/>
        </p:nvSpPr>
        <p:spPr>
          <a:xfrm>
            <a:off x="2441643" y="2461098"/>
            <a:ext cx="4528117" cy="7017306"/>
          </a:xfrm>
          <a:prstGeom prst="rect">
            <a:avLst/>
          </a:prstGeom>
          <a:noFill/>
        </p:spPr>
        <p:txBody>
          <a:bodyPr wrap="square" numCol="1" rtlCol="0">
            <a:spAutoFit/>
          </a:bodyPr>
          <a:lstStyle/>
          <a:p>
            <a:pPr marL="285750" indent="-285750">
              <a:buFont typeface="Wingdings" panose="05000000000000000000" pitchFamily="2" charset="2"/>
              <a:buChar char="Ø"/>
            </a:pPr>
            <a:r>
              <a:rPr lang="it-IT" sz="2000" dirty="0"/>
              <a:t>Comunicazione ricca come la vita</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Progetti concreti di missione e servizio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Ricerca comune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Comunicazione educativa</a:t>
            </a:r>
          </a:p>
          <a:p>
            <a:pPr marL="285750" indent="-285750">
              <a:buFont typeface="Wingdings" panose="05000000000000000000" pitchFamily="2" charset="2"/>
              <a:buChar char="Ø"/>
            </a:pPr>
            <a:endParaRPr lang="it-IT" dirty="0"/>
          </a:p>
          <a:p>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endParaRPr lang="it-IT" dirty="0"/>
          </a:p>
          <a:p>
            <a:pPr marL="285750" indent="-285750">
              <a:buFont typeface="Wingdings" panose="05000000000000000000" pitchFamily="2" charset="2"/>
              <a:buChar char="Ø"/>
            </a:pPr>
            <a:endParaRPr lang="it-IT" dirty="0"/>
          </a:p>
          <a:p>
            <a:endParaRPr lang="it-IT" dirty="0"/>
          </a:p>
          <a:p>
            <a:r>
              <a:rPr lang="it-IT" dirty="0"/>
              <a:t>		 </a:t>
            </a:r>
          </a:p>
          <a:p>
            <a:endParaRPr lang="it-IT" dirty="0"/>
          </a:p>
          <a:p>
            <a:endParaRPr lang="it-IT" dirty="0"/>
          </a:p>
          <a:p>
            <a:endParaRPr lang="it-IT" dirty="0"/>
          </a:p>
          <a:p>
            <a:endParaRPr lang="it-IT" dirty="0"/>
          </a:p>
          <a:p>
            <a:endParaRPr lang="it-IT" dirty="0"/>
          </a:p>
          <a:p>
            <a:endParaRPr lang="it-IT" dirty="0"/>
          </a:p>
        </p:txBody>
      </p:sp>
      <p:pic>
        <p:nvPicPr>
          <p:cNvPr id="5" name="Immagine 4">
            <a:extLst>
              <a:ext uri="{FF2B5EF4-FFF2-40B4-BE49-F238E27FC236}">
                <a16:creationId xmlns:a16="http://schemas.microsoft.com/office/drawing/2014/main" id="{64FD14A2-6666-44C9-9F35-9014745324EC}"/>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1691049" y="623888"/>
            <a:ext cx="1796327" cy="1750979"/>
          </a:xfrm>
          <a:prstGeom prst="rect">
            <a:avLst/>
          </a:prstGeom>
        </p:spPr>
      </p:pic>
      <p:pic>
        <p:nvPicPr>
          <p:cNvPr id="7" name="Immagine 6">
            <a:extLst>
              <a:ext uri="{FF2B5EF4-FFF2-40B4-BE49-F238E27FC236}">
                <a16:creationId xmlns:a16="http://schemas.microsoft.com/office/drawing/2014/main" id="{1F266D43-A2C7-4AE2-A4B0-21F0565D2CD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107578" y="985945"/>
            <a:ext cx="1567156" cy="1567156"/>
          </a:xfrm>
          <a:prstGeom prst="rect">
            <a:avLst/>
          </a:prstGeom>
        </p:spPr>
      </p:pic>
      <p:sp>
        <p:nvSpPr>
          <p:cNvPr id="2" name="CasellaDiTesto 1">
            <a:extLst>
              <a:ext uri="{FF2B5EF4-FFF2-40B4-BE49-F238E27FC236}">
                <a16:creationId xmlns:a16="http://schemas.microsoft.com/office/drawing/2014/main" id="{CF6D40E3-381F-4112-A48B-5B7F87941232}"/>
              </a:ext>
            </a:extLst>
          </p:cNvPr>
          <p:cNvSpPr txBox="1"/>
          <p:nvPr/>
        </p:nvSpPr>
        <p:spPr>
          <a:xfrm>
            <a:off x="7619999" y="2448560"/>
            <a:ext cx="3884613" cy="4739759"/>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t>Incontro che aiuta</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Incontro in cui ci si aiuta</a:t>
            </a:r>
          </a:p>
          <a:p>
            <a:endParaRPr lang="it-IT" sz="2000" dirty="0"/>
          </a:p>
          <a:p>
            <a:pPr marL="285750" indent="-285750">
              <a:buFont typeface="Wingdings" panose="05000000000000000000" pitchFamily="2" charset="2"/>
              <a:buChar char="Ø"/>
            </a:pPr>
            <a:r>
              <a:rPr lang="it-IT" sz="2000" dirty="0"/>
              <a:t>Provocare e accompagnare processi di crescita</a:t>
            </a:r>
          </a:p>
          <a:p>
            <a:pPr marL="285750" indent="-285750">
              <a:buFont typeface="Wingdings" panose="05000000000000000000" pitchFamily="2" charset="2"/>
              <a:buChar char="Ø"/>
            </a:pPr>
            <a:endParaRPr lang="it-IT" dirty="0"/>
          </a:p>
          <a:p>
            <a:endParaRPr lang="it-IT" dirty="0"/>
          </a:p>
          <a:p>
            <a:r>
              <a:rPr lang="it-IT" dirty="0"/>
              <a:t>		 </a:t>
            </a:r>
          </a:p>
          <a:p>
            <a:endParaRPr lang="it-IT" dirty="0"/>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107900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1000"/>
                                        <p:tgtEl>
                                          <p:spTgt spid="2"/>
                                        </p:tgtEl>
                                      </p:cBhvr>
                                    </p:animEffect>
                                    <p:anim calcmode="lin" valueType="num">
                                      <p:cBhvr>
                                        <p:cTn id="36" dur="1000" fill="hold"/>
                                        <p:tgtEl>
                                          <p:spTgt spid="2"/>
                                        </p:tgtEl>
                                        <p:attrNameLst>
                                          <p:attrName>ppt_x</p:attrName>
                                        </p:attrNameLst>
                                      </p:cBhvr>
                                      <p:tavLst>
                                        <p:tav tm="0">
                                          <p:val>
                                            <p:strVal val="#ppt_x"/>
                                          </p:val>
                                        </p:tav>
                                        <p:tav tm="100000">
                                          <p:val>
                                            <p:strVal val="#ppt_x"/>
                                          </p:val>
                                        </p:tav>
                                      </p:tavLst>
                                    </p:anim>
                                    <p:anim calcmode="lin" valueType="num">
                                      <p:cBhvr>
                                        <p:cTn id="3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2BAE2D-8EE4-4ECD-B3A6-46DFFA8BAD1A}"/>
              </a:ext>
            </a:extLst>
          </p:cNvPr>
          <p:cNvSpPr>
            <a:spLocks noGrp="1"/>
          </p:cNvSpPr>
          <p:nvPr>
            <p:ph idx="1"/>
          </p:nvPr>
        </p:nvSpPr>
        <p:spPr>
          <a:xfrm>
            <a:off x="2589213" y="1553556"/>
            <a:ext cx="8915400" cy="621251"/>
          </a:xfrm>
        </p:spPr>
        <p:txBody>
          <a:bodyPr>
            <a:normAutofit/>
          </a:bodyPr>
          <a:lstStyle/>
          <a:p>
            <a:pPr marL="0" indent="0" algn="ctr">
              <a:buNone/>
            </a:pPr>
            <a:r>
              <a:rPr lang="it-IT" sz="3200" b="1" dirty="0">
                <a:solidFill>
                  <a:srgbClr val="FF0000"/>
                </a:solidFill>
                <a:latin typeface="Bradley Hand ITC" panose="03070402050302030203" pitchFamily="66" charset="0"/>
              </a:rPr>
              <a:t>SERVIZIO</a:t>
            </a:r>
            <a:r>
              <a:rPr lang="it-IT" sz="3200" dirty="0">
                <a:solidFill>
                  <a:srgbClr val="FF0000"/>
                </a:solidFill>
                <a:latin typeface="Bradley Hand ITC" panose="03070402050302030203" pitchFamily="66" charset="0"/>
              </a:rPr>
              <a:t>	</a:t>
            </a:r>
          </a:p>
        </p:txBody>
      </p:sp>
      <p:sp>
        <p:nvSpPr>
          <p:cNvPr id="4" name="Titolo 1">
            <a:extLst>
              <a:ext uri="{FF2B5EF4-FFF2-40B4-BE49-F238E27FC236}">
                <a16:creationId xmlns:a16="http://schemas.microsoft.com/office/drawing/2014/main" id="{BB1C7B57-FDA2-4670-8D57-6940307DC298}"/>
              </a:ext>
            </a:extLst>
          </p:cNvPr>
          <p:cNvSpPr>
            <a:spLocks noGrp="1"/>
          </p:cNvSpPr>
          <p:nvPr>
            <p:ph type="title"/>
          </p:nvPr>
        </p:nvSpPr>
        <p:spPr>
          <a:xfrm>
            <a:off x="2592388" y="623888"/>
            <a:ext cx="8912225" cy="621252"/>
          </a:xfrm>
        </p:spPr>
        <p:txBody>
          <a:bodyPr>
            <a:normAutofit fontScale="90000"/>
          </a:bodyPr>
          <a:lstStyle/>
          <a:p>
            <a:pPr algn="ctr"/>
            <a:r>
              <a:rPr lang="it-IT" sz="3000" dirty="0"/>
              <a:t>I LUOGHI DELLA FORMAZIONE</a:t>
            </a:r>
            <a:r>
              <a:rPr lang="it-IT" dirty="0"/>
              <a:t>	</a:t>
            </a:r>
          </a:p>
        </p:txBody>
      </p:sp>
      <p:sp>
        <p:nvSpPr>
          <p:cNvPr id="6" name="CasellaDiTesto 5">
            <a:extLst>
              <a:ext uri="{FF2B5EF4-FFF2-40B4-BE49-F238E27FC236}">
                <a16:creationId xmlns:a16="http://schemas.microsoft.com/office/drawing/2014/main" id="{D2FDFBB7-7B06-4022-B475-8E21A26B081E}"/>
              </a:ext>
            </a:extLst>
          </p:cNvPr>
          <p:cNvSpPr txBox="1"/>
          <p:nvPr/>
        </p:nvSpPr>
        <p:spPr>
          <a:xfrm>
            <a:off x="2441643" y="2461098"/>
            <a:ext cx="4385877" cy="7355860"/>
          </a:xfrm>
          <a:prstGeom prst="rect">
            <a:avLst/>
          </a:prstGeom>
          <a:noFill/>
        </p:spPr>
        <p:txBody>
          <a:bodyPr wrap="square" numCol="1" rtlCol="0">
            <a:spAutoFit/>
          </a:bodyPr>
          <a:lstStyle/>
          <a:p>
            <a:pPr marL="285750" indent="-285750">
              <a:buFont typeface="Wingdings" panose="05000000000000000000" pitchFamily="2" charset="2"/>
              <a:buChar char="Ø"/>
            </a:pPr>
            <a:r>
              <a:rPr lang="it-IT" sz="2000" dirty="0"/>
              <a:t>Servizio in spirito di gratuità</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Volontariato, formazione, responsabilità civili, politiche, culturali</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Servizio scelto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Servizio proposto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Servizio azione</a:t>
            </a:r>
          </a:p>
          <a:p>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endParaRPr lang="it-IT" dirty="0"/>
          </a:p>
          <a:p>
            <a:r>
              <a:rPr lang="it-IT" dirty="0"/>
              <a:t>		 </a:t>
            </a:r>
          </a:p>
          <a:p>
            <a:endParaRPr lang="it-IT" dirty="0"/>
          </a:p>
          <a:p>
            <a:endParaRPr lang="it-IT" dirty="0"/>
          </a:p>
          <a:p>
            <a:endParaRPr lang="it-IT" dirty="0"/>
          </a:p>
          <a:p>
            <a:endParaRPr lang="it-IT" dirty="0"/>
          </a:p>
          <a:p>
            <a:endParaRPr lang="it-IT" dirty="0"/>
          </a:p>
          <a:p>
            <a:endParaRPr lang="it-IT" dirty="0"/>
          </a:p>
        </p:txBody>
      </p:sp>
      <p:pic>
        <p:nvPicPr>
          <p:cNvPr id="5" name="Immagine 4">
            <a:extLst>
              <a:ext uri="{FF2B5EF4-FFF2-40B4-BE49-F238E27FC236}">
                <a16:creationId xmlns:a16="http://schemas.microsoft.com/office/drawing/2014/main" id="{44F33745-BA2A-49D5-B2E0-8DC30EBE9486}"/>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2011681" y="428488"/>
            <a:ext cx="1996788" cy="1946379"/>
          </a:xfrm>
          <a:prstGeom prst="rect">
            <a:avLst/>
          </a:prstGeom>
        </p:spPr>
      </p:pic>
      <p:pic>
        <p:nvPicPr>
          <p:cNvPr id="7" name="Immagine 6">
            <a:extLst>
              <a:ext uri="{FF2B5EF4-FFF2-40B4-BE49-F238E27FC236}">
                <a16:creationId xmlns:a16="http://schemas.microsoft.com/office/drawing/2014/main" id="{F227117B-8209-4457-BC49-404DF6FCB9AD}"/>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958119" y="985944"/>
            <a:ext cx="1716615" cy="1716615"/>
          </a:xfrm>
          <a:prstGeom prst="rect">
            <a:avLst/>
          </a:prstGeom>
        </p:spPr>
      </p:pic>
      <p:sp>
        <p:nvSpPr>
          <p:cNvPr id="2" name="CasellaDiTesto 1">
            <a:extLst>
              <a:ext uri="{FF2B5EF4-FFF2-40B4-BE49-F238E27FC236}">
                <a16:creationId xmlns:a16="http://schemas.microsoft.com/office/drawing/2014/main" id="{CF845F7F-B5E3-4709-98C7-0ED36FF5397A}"/>
              </a:ext>
            </a:extLst>
          </p:cNvPr>
          <p:cNvSpPr txBox="1"/>
          <p:nvPr/>
        </p:nvSpPr>
        <p:spPr>
          <a:xfrm>
            <a:off x="7559040" y="2553101"/>
            <a:ext cx="2946400" cy="2215991"/>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t>Dedicazione ad altro da sé</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Orientamento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Fede adulta</a:t>
            </a:r>
          </a:p>
          <a:p>
            <a:endParaRPr lang="it-IT" dirty="0"/>
          </a:p>
        </p:txBody>
      </p:sp>
    </p:spTree>
    <p:extLst>
      <p:ext uri="{BB962C8B-B14F-4D97-AF65-F5344CB8AC3E}">
        <p14:creationId xmlns:p14="http://schemas.microsoft.com/office/powerpoint/2010/main" val="85865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heel(1)">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2BAE2D-8EE4-4ECD-B3A6-46DFFA8BAD1A}"/>
              </a:ext>
            </a:extLst>
          </p:cNvPr>
          <p:cNvSpPr>
            <a:spLocks noGrp="1"/>
          </p:cNvSpPr>
          <p:nvPr>
            <p:ph idx="1"/>
          </p:nvPr>
        </p:nvSpPr>
        <p:spPr>
          <a:xfrm>
            <a:off x="2589213" y="1553557"/>
            <a:ext cx="8915400" cy="621252"/>
          </a:xfrm>
        </p:spPr>
        <p:txBody>
          <a:bodyPr>
            <a:normAutofit/>
          </a:bodyPr>
          <a:lstStyle/>
          <a:p>
            <a:pPr marL="0" indent="0" algn="ctr">
              <a:buNone/>
            </a:pPr>
            <a:r>
              <a:rPr lang="it-IT" sz="3200" b="1" dirty="0">
                <a:solidFill>
                  <a:srgbClr val="FF0000"/>
                </a:solidFill>
                <a:latin typeface="Bradley Hand ITC" panose="03070402050302030203" pitchFamily="66" charset="0"/>
              </a:rPr>
              <a:t>DIALOGO SPIRITUALE</a:t>
            </a:r>
            <a:r>
              <a:rPr lang="it-IT" sz="3000" dirty="0">
                <a:solidFill>
                  <a:srgbClr val="FF0000"/>
                </a:solidFill>
                <a:latin typeface="Bradley Hand ITC" panose="03070402050302030203" pitchFamily="66" charset="0"/>
              </a:rPr>
              <a:t>	</a:t>
            </a:r>
          </a:p>
        </p:txBody>
      </p:sp>
      <p:sp>
        <p:nvSpPr>
          <p:cNvPr id="4" name="Titolo 1">
            <a:extLst>
              <a:ext uri="{FF2B5EF4-FFF2-40B4-BE49-F238E27FC236}">
                <a16:creationId xmlns:a16="http://schemas.microsoft.com/office/drawing/2014/main" id="{BB1C7B57-FDA2-4670-8D57-6940307DC298}"/>
              </a:ext>
            </a:extLst>
          </p:cNvPr>
          <p:cNvSpPr>
            <a:spLocks noGrp="1"/>
          </p:cNvSpPr>
          <p:nvPr>
            <p:ph type="title"/>
          </p:nvPr>
        </p:nvSpPr>
        <p:spPr>
          <a:xfrm>
            <a:off x="2592388" y="623888"/>
            <a:ext cx="8912225" cy="621252"/>
          </a:xfrm>
        </p:spPr>
        <p:txBody>
          <a:bodyPr>
            <a:normAutofit fontScale="90000"/>
          </a:bodyPr>
          <a:lstStyle/>
          <a:p>
            <a:pPr algn="ctr"/>
            <a:r>
              <a:rPr lang="it-IT" sz="3000" dirty="0"/>
              <a:t>I LUOGHI DELLA FORMAZIONE</a:t>
            </a:r>
            <a:r>
              <a:rPr lang="it-IT" dirty="0"/>
              <a:t>	</a:t>
            </a:r>
          </a:p>
        </p:txBody>
      </p:sp>
      <p:sp>
        <p:nvSpPr>
          <p:cNvPr id="6" name="CasellaDiTesto 5">
            <a:extLst>
              <a:ext uri="{FF2B5EF4-FFF2-40B4-BE49-F238E27FC236}">
                <a16:creationId xmlns:a16="http://schemas.microsoft.com/office/drawing/2014/main" id="{D2FDFBB7-7B06-4022-B475-8E21A26B081E}"/>
              </a:ext>
            </a:extLst>
          </p:cNvPr>
          <p:cNvSpPr txBox="1"/>
          <p:nvPr/>
        </p:nvSpPr>
        <p:spPr>
          <a:xfrm>
            <a:off x="2422790" y="3097212"/>
            <a:ext cx="3673210" cy="10064294"/>
          </a:xfrm>
          <a:prstGeom prst="rect">
            <a:avLst/>
          </a:prstGeom>
          <a:noFill/>
        </p:spPr>
        <p:txBody>
          <a:bodyPr wrap="square" numCol="1" rtlCol="0">
            <a:spAutoFit/>
          </a:bodyPr>
          <a:lstStyle/>
          <a:p>
            <a:pPr marL="285750" indent="-285750">
              <a:buFont typeface="Wingdings" panose="05000000000000000000" pitchFamily="2" charset="2"/>
              <a:buChar char="Ø"/>
            </a:pPr>
            <a:r>
              <a:rPr lang="it-IT" sz="2000" dirty="0"/>
              <a:t>Discernimento del disegno di Dio</a:t>
            </a:r>
          </a:p>
          <a:p>
            <a:endParaRPr lang="it-IT" sz="2000" dirty="0"/>
          </a:p>
          <a:p>
            <a:pPr marL="285750" indent="-285750">
              <a:buFont typeface="Wingdings" panose="05000000000000000000" pitchFamily="2" charset="2"/>
              <a:buChar char="Ø"/>
            </a:pPr>
            <a:r>
              <a:rPr lang="it-IT" sz="2000" dirty="0"/>
              <a:t>Fratello e sorella che accompagna</a:t>
            </a:r>
          </a:p>
          <a:p>
            <a:pPr marL="285750" indent="-285750">
              <a:buFont typeface="Wingdings" panose="05000000000000000000" pitchFamily="2" charset="2"/>
              <a:buChar char="Ø"/>
            </a:pPr>
            <a:endParaRPr lang="it-IT" dirty="0"/>
          </a:p>
          <a:p>
            <a:endParaRPr lang="it-IT" dirty="0"/>
          </a:p>
          <a:p>
            <a:endParaRPr lang="it-IT" dirty="0"/>
          </a:p>
          <a:p>
            <a:endParaRPr lang="it-IT" dirty="0"/>
          </a:p>
          <a:p>
            <a:endParaRPr lang="it-IT" dirty="0"/>
          </a:p>
          <a:p>
            <a:endParaRPr lang="it-IT" dirty="0"/>
          </a:p>
          <a:p>
            <a:endParaRPr lang="it-IT" dirty="0"/>
          </a:p>
          <a:p>
            <a:endParaRPr lang="it-IT" dirty="0"/>
          </a:p>
          <a:p>
            <a:pPr marL="285750" indent="-285750">
              <a:buFont typeface="Wingdings" panose="05000000000000000000" pitchFamily="2" charset="2"/>
              <a:buChar char="Ø"/>
            </a:pPr>
            <a:endParaRPr lang="it-IT" dirty="0"/>
          </a:p>
          <a:p>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endParaRPr lang="it-IT" dirty="0"/>
          </a:p>
          <a:p>
            <a:pPr marL="285750" indent="-285750">
              <a:buFont typeface="Wingdings" panose="05000000000000000000" pitchFamily="2" charset="2"/>
              <a:buChar char="Ø"/>
            </a:pPr>
            <a:endParaRPr lang="it-IT" dirty="0"/>
          </a:p>
          <a:p>
            <a:endParaRPr lang="it-IT" dirty="0"/>
          </a:p>
          <a:p>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endParaRPr lang="it-IT" dirty="0"/>
          </a:p>
          <a:p>
            <a:pPr marL="285750" indent="-285750">
              <a:buFont typeface="Wingdings" panose="05000000000000000000" pitchFamily="2" charset="2"/>
              <a:buChar char="Ø"/>
            </a:pPr>
            <a:endParaRPr lang="it-IT" dirty="0"/>
          </a:p>
          <a:p>
            <a:pPr marL="285750" indent="-285750">
              <a:buFont typeface="Wingdings" panose="05000000000000000000" pitchFamily="2" charset="2"/>
              <a:buChar char="Ø"/>
            </a:pPr>
            <a:endParaRPr lang="it-IT" dirty="0"/>
          </a:p>
          <a:p>
            <a:endParaRPr lang="it-IT" dirty="0"/>
          </a:p>
          <a:p>
            <a:r>
              <a:rPr lang="it-IT" dirty="0"/>
              <a:t>		 </a:t>
            </a:r>
          </a:p>
          <a:p>
            <a:endParaRPr lang="it-IT" dirty="0"/>
          </a:p>
          <a:p>
            <a:endParaRPr lang="it-IT" dirty="0"/>
          </a:p>
          <a:p>
            <a:endParaRPr lang="it-IT" dirty="0"/>
          </a:p>
          <a:p>
            <a:endParaRPr lang="it-IT" dirty="0"/>
          </a:p>
          <a:p>
            <a:endParaRPr lang="it-IT" dirty="0"/>
          </a:p>
          <a:p>
            <a:endParaRPr lang="it-IT" dirty="0"/>
          </a:p>
        </p:txBody>
      </p:sp>
      <p:pic>
        <p:nvPicPr>
          <p:cNvPr id="5" name="Immagine 4">
            <a:extLst>
              <a:ext uri="{FF2B5EF4-FFF2-40B4-BE49-F238E27FC236}">
                <a16:creationId xmlns:a16="http://schemas.microsoft.com/office/drawing/2014/main" id="{A8C188BB-7562-4F0A-BE02-B91A8259FB72}"/>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1416962" y="976054"/>
            <a:ext cx="2011655" cy="1960871"/>
          </a:xfrm>
          <a:prstGeom prst="rect">
            <a:avLst/>
          </a:prstGeom>
        </p:spPr>
      </p:pic>
      <p:pic>
        <p:nvPicPr>
          <p:cNvPr id="7" name="Immagine 6">
            <a:extLst>
              <a:ext uri="{FF2B5EF4-FFF2-40B4-BE49-F238E27FC236}">
                <a16:creationId xmlns:a16="http://schemas.microsoft.com/office/drawing/2014/main" id="{BC2BB830-A6EB-4FC5-95DD-79E04D8115B1}"/>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903645" y="1291236"/>
            <a:ext cx="1767146" cy="1767146"/>
          </a:xfrm>
          <a:prstGeom prst="rect">
            <a:avLst/>
          </a:prstGeom>
        </p:spPr>
      </p:pic>
      <p:sp>
        <p:nvSpPr>
          <p:cNvPr id="9" name="CasellaDiTesto 8">
            <a:extLst>
              <a:ext uri="{FF2B5EF4-FFF2-40B4-BE49-F238E27FC236}">
                <a16:creationId xmlns:a16="http://schemas.microsoft.com/office/drawing/2014/main" id="{4C46D54A-8A98-4D5C-82DC-8B8DFFFA2A05}"/>
              </a:ext>
            </a:extLst>
          </p:cNvPr>
          <p:cNvSpPr txBox="1"/>
          <p:nvPr/>
        </p:nvSpPr>
        <p:spPr>
          <a:xfrm>
            <a:off x="7538720" y="3097212"/>
            <a:ext cx="3393440" cy="2831544"/>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t>Accompagnamento spirituale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Lasciarsi aiutare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Dialogo per l’unità del percorso formativo personale</a:t>
            </a:r>
          </a:p>
          <a:p>
            <a:endParaRPr lang="it-IT" dirty="0"/>
          </a:p>
        </p:txBody>
      </p:sp>
    </p:spTree>
    <p:extLst>
      <p:ext uri="{BB962C8B-B14F-4D97-AF65-F5344CB8AC3E}">
        <p14:creationId xmlns:p14="http://schemas.microsoft.com/office/powerpoint/2010/main" val="263877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heel(1)">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2BAE2D-8EE4-4ECD-B3A6-46DFFA8BAD1A}"/>
              </a:ext>
            </a:extLst>
          </p:cNvPr>
          <p:cNvSpPr>
            <a:spLocks noGrp="1"/>
          </p:cNvSpPr>
          <p:nvPr>
            <p:ph idx="1"/>
          </p:nvPr>
        </p:nvSpPr>
        <p:spPr>
          <a:xfrm>
            <a:off x="2589213" y="1553557"/>
            <a:ext cx="8915400" cy="621252"/>
          </a:xfrm>
        </p:spPr>
        <p:txBody>
          <a:bodyPr>
            <a:normAutofit/>
          </a:bodyPr>
          <a:lstStyle/>
          <a:p>
            <a:pPr marL="0" indent="0" algn="ctr">
              <a:buNone/>
            </a:pPr>
            <a:r>
              <a:rPr lang="it-IT" sz="3200" b="1" dirty="0">
                <a:solidFill>
                  <a:srgbClr val="FF0000"/>
                </a:solidFill>
                <a:latin typeface="Bradley Hand ITC" panose="03070402050302030203" pitchFamily="66" charset="0"/>
              </a:rPr>
              <a:t>STRADA</a:t>
            </a:r>
            <a:r>
              <a:rPr lang="it-IT" sz="3200" dirty="0">
                <a:solidFill>
                  <a:srgbClr val="FF0000"/>
                </a:solidFill>
                <a:latin typeface="Bradley Hand ITC" panose="03070402050302030203" pitchFamily="66" charset="0"/>
              </a:rPr>
              <a:t>	</a:t>
            </a:r>
          </a:p>
        </p:txBody>
      </p:sp>
      <p:sp>
        <p:nvSpPr>
          <p:cNvPr id="4" name="Titolo 1">
            <a:extLst>
              <a:ext uri="{FF2B5EF4-FFF2-40B4-BE49-F238E27FC236}">
                <a16:creationId xmlns:a16="http://schemas.microsoft.com/office/drawing/2014/main" id="{BB1C7B57-FDA2-4670-8D57-6940307DC298}"/>
              </a:ext>
            </a:extLst>
          </p:cNvPr>
          <p:cNvSpPr>
            <a:spLocks noGrp="1"/>
          </p:cNvSpPr>
          <p:nvPr>
            <p:ph type="title"/>
          </p:nvPr>
        </p:nvSpPr>
        <p:spPr>
          <a:xfrm>
            <a:off x="2592388" y="623888"/>
            <a:ext cx="8912225" cy="621252"/>
          </a:xfrm>
        </p:spPr>
        <p:txBody>
          <a:bodyPr>
            <a:normAutofit fontScale="90000"/>
          </a:bodyPr>
          <a:lstStyle/>
          <a:p>
            <a:pPr algn="ctr"/>
            <a:r>
              <a:rPr lang="it-IT" sz="3000" dirty="0"/>
              <a:t>I LUOGHI DELLA FORMAZIONE</a:t>
            </a:r>
            <a:r>
              <a:rPr lang="it-IT" dirty="0"/>
              <a:t>	</a:t>
            </a:r>
          </a:p>
        </p:txBody>
      </p:sp>
      <p:sp>
        <p:nvSpPr>
          <p:cNvPr id="6" name="CasellaDiTesto 5">
            <a:extLst>
              <a:ext uri="{FF2B5EF4-FFF2-40B4-BE49-F238E27FC236}">
                <a16:creationId xmlns:a16="http://schemas.microsoft.com/office/drawing/2014/main" id="{D2FDFBB7-7B06-4022-B475-8E21A26B081E}"/>
              </a:ext>
            </a:extLst>
          </p:cNvPr>
          <p:cNvSpPr txBox="1"/>
          <p:nvPr/>
        </p:nvSpPr>
        <p:spPr>
          <a:xfrm>
            <a:off x="2441643" y="2461098"/>
            <a:ext cx="4274117" cy="1200329"/>
          </a:xfrm>
          <a:prstGeom prst="rect">
            <a:avLst/>
          </a:prstGeom>
          <a:noFill/>
        </p:spPr>
        <p:txBody>
          <a:bodyPr wrap="square" numCol="1" rtlCol="0">
            <a:spAutoFit/>
          </a:bodyPr>
          <a:lstStyle/>
          <a:p>
            <a:pPr marL="285750" indent="-285750">
              <a:buFont typeface="Wingdings" panose="05000000000000000000" pitchFamily="2" charset="2"/>
              <a:buChar char="Ø"/>
            </a:pPr>
            <a:r>
              <a:rPr lang="it-IT" dirty="0"/>
              <a:t>Relazioni nella vita di ogni giorno</a:t>
            </a:r>
          </a:p>
          <a:p>
            <a:endParaRPr lang="it-IT" dirty="0"/>
          </a:p>
          <a:p>
            <a:pPr marL="285750" indent="-285750">
              <a:buFont typeface="Wingdings" panose="05000000000000000000" pitchFamily="2" charset="2"/>
              <a:buChar char="Ø"/>
            </a:pPr>
            <a:r>
              <a:rPr lang="it-IT" dirty="0"/>
              <a:t>Relazioni nei luoghi di ogni giorno</a:t>
            </a:r>
          </a:p>
          <a:p>
            <a:endParaRPr lang="it-IT" dirty="0"/>
          </a:p>
        </p:txBody>
      </p:sp>
      <p:pic>
        <p:nvPicPr>
          <p:cNvPr id="5" name="Immagine 4">
            <a:extLst>
              <a:ext uri="{FF2B5EF4-FFF2-40B4-BE49-F238E27FC236}">
                <a16:creationId xmlns:a16="http://schemas.microsoft.com/office/drawing/2014/main" id="{D0953CD7-BB93-4739-BAAC-00B0C7C8116D}"/>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3308583" y="3813237"/>
            <a:ext cx="2391177" cy="2330812"/>
          </a:xfrm>
          <a:prstGeom prst="rect">
            <a:avLst/>
          </a:prstGeom>
        </p:spPr>
      </p:pic>
      <p:pic>
        <p:nvPicPr>
          <p:cNvPr id="7" name="Immagine 6">
            <a:extLst>
              <a:ext uri="{FF2B5EF4-FFF2-40B4-BE49-F238E27FC236}">
                <a16:creationId xmlns:a16="http://schemas.microsoft.com/office/drawing/2014/main" id="{00840CFD-9AED-4FB1-92EC-EB79C78D4FB5}"/>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516495" y="3752585"/>
            <a:ext cx="2249600" cy="2249600"/>
          </a:xfrm>
          <a:prstGeom prst="rect">
            <a:avLst/>
          </a:prstGeom>
        </p:spPr>
      </p:pic>
      <p:sp>
        <p:nvSpPr>
          <p:cNvPr id="8" name="CasellaDiTesto 7">
            <a:extLst>
              <a:ext uri="{FF2B5EF4-FFF2-40B4-BE49-F238E27FC236}">
                <a16:creationId xmlns:a16="http://schemas.microsoft.com/office/drawing/2014/main" id="{C3E20CFE-DA87-425D-AD24-B759CDCE1D63}"/>
              </a:ext>
            </a:extLst>
          </p:cNvPr>
          <p:cNvSpPr txBox="1"/>
          <p:nvPr/>
        </p:nvSpPr>
        <p:spPr>
          <a:xfrm>
            <a:off x="7913892" y="2461098"/>
            <a:ext cx="3841228" cy="1200329"/>
          </a:xfrm>
          <a:prstGeom prst="rect">
            <a:avLst/>
          </a:prstGeom>
          <a:noFill/>
        </p:spPr>
        <p:txBody>
          <a:bodyPr wrap="square" rtlCol="0">
            <a:spAutoFit/>
          </a:bodyPr>
          <a:lstStyle/>
          <a:p>
            <a:pPr marL="285750" indent="-285750">
              <a:buFont typeface="Wingdings" panose="05000000000000000000" pitchFamily="2" charset="2"/>
              <a:buChar char="Ø"/>
            </a:pPr>
            <a:r>
              <a:rPr lang="it-IT" dirty="0"/>
              <a:t>Volto di una Chiesa a portato di mano e accogliente</a:t>
            </a:r>
          </a:p>
          <a:p>
            <a:pPr marL="285750" indent="-285750">
              <a:buFont typeface="Wingdings" panose="05000000000000000000" pitchFamily="2" charset="2"/>
              <a:buChar char="Ø"/>
            </a:pPr>
            <a:endParaRPr lang="it-IT" dirty="0"/>
          </a:p>
          <a:p>
            <a:endParaRPr lang="it-IT" dirty="0"/>
          </a:p>
        </p:txBody>
      </p:sp>
    </p:spTree>
    <p:extLst>
      <p:ext uri="{BB962C8B-B14F-4D97-AF65-F5344CB8AC3E}">
        <p14:creationId xmlns:p14="http://schemas.microsoft.com/office/powerpoint/2010/main" val="218820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heel(1)">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8">
                                            <p:txEl>
                                              <p:pRg st="0" end="0"/>
                                            </p:txEl>
                                          </p:spTgt>
                                        </p:tgtEl>
                                        <p:attrNameLst>
                                          <p:attrName>style.visibility</p:attrName>
                                        </p:attrNameLst>
                                      </p:cBhvr>
                                      <p:to>
                                        <p:strVal val="visible"/>
                                      </p:to>
                                    </p:set>
                                    <p:animEffect transition="in" filter="circle(in)">
                                      <p:cBhvr>
                                        <p:cTn id="34"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5E699-F97C-4057-BE7A-D337A22FA15D}"/>
              </a:ext>
            </a:extLst>
          </p:cNvPr>
          <p:cNvSpPr>
            <a:spLocks noGrp="1"/>
          </p:cNvSpPr>
          <p:nvPr>
            <p:ph type="title"/>
          </p:nvPr>
        </p:nvSpPr>
        <p:spPr>
          <a:xfrm>
            <a:off x="1809345" y="306333"/>
            <a:ext cx="10038944" cy="1337642"/>
          </a:xfrm>
        </p:spPr>
        <p:txBody>
          <a:bodyPr>
            <a:normAutofit/>
          </a:bodyPr>
          <a:lstStyle/>
          <a:p>
            <a:pPr algn="ctr"/>
            <a:r>
              <a:rPr lang="it-IT" sz="3200" dirty="0"/>
              <a:t>LAICI MISSIONARI</a:t>
            </a:r>
            <a:br>
              <a:rPr lang="it-IT" sz="3200" dirty="0"/>
            </a:br>
            <a:r>
              <a:rPr lang="it-IT" sz="3200" dirty="0"/>
              <a:t>LAICI DEDICATI ALLA PROPRIA CHIESA</a:t>
            </a:r>
          </a:p>
        </p:txBody>
      </p:sp>
      <p:sp>
        <p:nvSpPr>
          <p:cNvPr id="3" name="Segnaposto contenuto 2">
            <a:extLst>
              <a:ext uri="{FF2B5EF4-FFF2-40B4-BE49-F238E27FC236}">
                <a16:creationId xmlns:a16="http://schemas.microsoft.com/office/drawing/2014/main" id="{103D33BD-07AA-4593-A4C5-98B91AE19841}"/>
              </a:ext>
            </a:extLst>
          </p:cNvPr>
          <p:cNvSpPr>
            <a:spLocks noGrp="1"/>
          </p:cNvSpPr>
          <p:nvPr>
            <p:ph idx="1"/>
          </p:nvPr>
        </p:nvSpPr>
        <p:spPr>
          <a:xfrm>
            <a:off x="1725005" y="1785114"/>
            <a:ext cx="10123284" cy="4717915"/>
          </a:xfrm>
        </p:spPr>
        <p:txBody>
          <a:bodyPr>
            <a:normAutofit fontScale="25000" lnSpcReduction="20000"/>
          </a:bodyPr>
          <a:lstStyle/>
          <a:p>
            <a:pPr marL="0" indent="0" algn="ctr">
              <a:buNone/>
            </a:pPr>
            <a:r>
              <a:rPr lang="it-IT" sz="9600" b="1" dirty="0">
                <a:solidFill>
                  <a:srgbClr val="FFC000"/>
                </a:solidFill>
                <a:effectLst/>
                <a:latin typeface="Comic Sans MS" panose="030F0702030302020204" pitchFamily="66" charset="0"/>
                <a:ea typeface="Calibri" panose="020F0502020204030204" pitchFamily="34" charset="0"/>
              </a:rPr>
              <a:t>ARMIDA BARELLI </a:t>
            </a:r>
          </a:p>
          <a:p>
            <a:pPr marL="0" indent="0" algn="l">
              <a:buNone/>
            </a:pPr>
            <a:endParaRPr lang="it-IT" sz="1800" b="0" i="0" u="none" strike="noStrike" baseline="0" dirty="0">
              <a:latin typeface="TT160t00"/>
            </a:endParaRPr>
          </a:p>
          <a:p>
            <a:pPr marL="0" indent="0" algn="just">
              <a:buNone/>
            </a:pPr>
            <a:r>
              <a:rPr lang="it-IT" sz="8000" b="0" i="0" u="none" strike="noStrike" baseline="0" dirty="0">
                <a:latin typeface="Calibri" panose="020F0502020204030204" pitchFamily="34" charset="0"/>
                <a:cs typeface="Calibri" panose="020F0502020204030204" pitchFamily="34" charset="0"/>
              </a:rPr>
              <a:t>1935</a:t>
            </a:r>
          </a:p>
          <a:p>
            <a:pPr marL="0" indent="0" algn="just">
              <a:buNone/>
            </a:pPr>
            <a:r>
              <a:rPr lang="it-IT" sz="8000" b="0" i="0" u="none" strike="noStrike" baseline="0" dirty="0">
                <a:latin typeface="Calibri" panose="020F0502020204030204" pitchFamily="34" charset="0"/>
                <a:cs typeface="Calibri" panose="020F0502020204030204" pitchFamily="34" charset="0"/>
              </a:rPr>
              <a:t>All’inizio della guerra, mandò questa specie di proclama all’esercito delle sue «sorelline»:</a:t>
            </a:r>
          </a:p>
          <a:p>
            <a:pPr marL="0" indent="0" algn="just">
              <a:buNone/>
            </a:pPr>
            <a:endParaRPr lang="it-IT" sz="8000" b="0" i="0" u="none" strike="noStrike" baseline="0" dirty="0">
              <a:latin typeface="Calibri" panose="020F0502020204030204" pitchFamily="34" charset="0"/>
              <a:cs typeface="Calibri" panose="020F0502020204030204" pitchFamily="34" charset="0"/>
            </a:endParaRPr>
          </a:p>
          <a:p>
            <a:pPr marL="0" indent="0" algn="just">
              <a:lnSpc>
                <a:spcPct val="120000"/>
              </a:lnSpc>
              <a:spcBef>
                <a:spcPts val="0"/>
              </a:spcBef>
              <a:buNone/>
            </a:pPr>
            <a:r>
              <a:rPr lang="it-IT" sz="8000" b="1" i="1" dirty="0">
                <a:solidFill>
                  <a:srgbClr val="00B050"/>
                </a:solidFill>
                <a:latin typeface="Calibri" panose="020F0502020204030204" pitchFamily="34" charset="0"/>
                <a:cs typeface="Calibri" panose="020F0502020204030204" pitchFamily="34" charset="0"/>
              </a:rPr>
              <a:t>«</a:t>
            </a:r>
            <a:r>
              <a:rPr lang="it-IT" sz="8000" b="1" i="1" u="none" strike="noStrike" baseline="0" dirty="0">
                <a:solidFill>
                  <a:srgbClr val="00B050"/>
                </a:solidFill>
                <a:latin typeface="Calibri" panose="020F0502020204030204" pitchFamily="34" charset="0"/>
                <a:cs typeface="Calibri" panose="020F0502020204030204" pitchFamily="34" charset="0"/>
              </a:rPr>
              <a:t>Nel grave momento che attraversa la patria nostra, la nostra Gioventù Femminile deve essere in prima linea con la preghiera, con il sacrificio, con l’opera. I nostri soldati sopportano animosi le fatiche e i disagi dell’Abissinia per ottenere alla patria nostra la necessaria espansione e portare la civiltà romana e cattolica a quei popoli barbari. Noi dobbiamo aiutarli con la preghiera, assisterli del nostro meglio con opere caritative e spirituali. […] Dobbiamo inoltre sottostare alle rinunce e ai sacrifici che ci verranno chiesti; in primo luogo via le spese inutili, via i divertimenti costosi, via i propri comodi; poi restrizioni su tutta la linea, tono austero di vita, sacrifici, preghiere. Fate celebrare Sante Messe, perché la patria nostra abbia presto la pace di Cristo nel regno di Cristo. Con voi stretta attorno all’altare è la vostra Sorella Maggiore».</a:t>
            </a:r>
          </a:p>
          <a:p>
            <a:pPr marL="0" indent="0" algn="l">
              <a:buNone/>
            </a:pPr>
            <a:endParaRPr lang="it-IT" sz="9600" b="0" i="0" u="none" strike="noStrike" baseline="0" dirty="0">
              <a:latin typeface="TT160t00"/>
            </a:endParaRPr>
          </a:p>
        </p:txBody>
      </p:sp>
    </p:spTree>
    <p:extLst>
      <p:ext uri="{BB962C8B-B14F-4D97-AF65-F5344CB8AC3E}">
        <p14:creationId xmlns:p14="http://schemas.microsoft.com/office/powerpoint/2010/main" val="178427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5E699-F97C-4057-BE7A-D337A22FA15D}"/>
              </a:ext>
            </a:extLst>
          </p:cNvPr>
          <p:cNvSpPr>
            <a:spLocks noGrp="1"/>
          </p:cNvSpPr>
          <p:nvPr>
            <p:ph type="title"/>
          </p:nvPr>
        </p:nvSpPr>
        <p:spPr>
          <a:xfrm>
            <a:off x="1809345" y="306333"/>
            <a:ext cx="10038944" cy="1010096"/>
          </a:xfrm>
        </p:spPr>
        <p:txBody>
          <a:bodyPr>
            <a:normAutofit fontScale="90000"/>
          </a:bodyPr>
          <a:lstStyle/>
          <a:p>
            <a:pPr algn="ctr"/>
            <a:r>
              <a:rPr lang="it-IT" sz="3200" dirty="0"/>
              <a:t>LAICI MISSIONARI</a:t>
            </a:r>
            <a:br>
              <a:rPr lang="it-IT" sz="3200" dirty="0"/>
            </a:br>
            <a:r>
              <a:rPr lang="it-IT" sz="3200" dirty="0"/>
              <a:t>LAICI DEDICATI ALLA PROPRIA CHIESA</a:t>
            </a:r>
          </a:p>
        </p:txBody>
      </p:sp>
      <p:sp>
        <p:nvSpPr>
          <p:cNvPr id="3" name="Segnaposto contenuto 2">
            <a:extLst>
              <a:ext uri="{FF2B5EF4-FFF2-40B4-BE49-F238E27FC236}">
                <a16:creationId xmlns:a16="http://schemas.microsoft.com/office/drawing/2014/main" id="{103D33BD-07AA-4593-A4C5-98B91AE19841}"/>
              </a:ext>
            </a:extLst>
          </p:cNvPr>
          <p:cNvSpPr>
            <a:spLocks noGrp="1"/>
          </p:cNvSpPr>
          <p:nvPr>
            <p:ph idx="1"/>
          </p:nvPr>
        </p:nvSpPr>
        <p:spPr>
          <a:xfrm>
            <a:off x="1147864" y="1384570"/>
            <a:ext cx="11044136" cy="5249693"/>
          </a:xfrm>
        </p:spPr>
        <p:txBody>
          <a:bodyPr>
            <a:normAutofit fontScale="25000" lnSpcReduction="20000"/>
          </a:bodyPr>
          <a:lstStyle/>
          <a:p>
            <a:pPr marL="0" indent="0" algn="ctr">
              <a:buNone/>
            </a:pPr>
            <a:r>
              <a:rPr lang="it-IT" sz="8000" b="1" dirty="0">
                <a:solidFill>
                  <a:srgbClr val="FFC000"/>
                </a:solidFill>
                <a:effectLst/>
                <a:latin typeface="Comic Sans MS" panose="030F0702030302020204" pitchFamily="66" charset="0"/>
                <a:ea typeface="Calibri" panose="020F0502020204030204" pitchFamily="34" charset="0"/>
              </a:rPr>
              <a:t>ARMIDA BARELLI </a:t>
            </a:r>
          </a:p>
          <a:p>
            <a:pPr marL="0" indent="0" algn="l">
              <a:buNone/>
            </a:pPr>
            <a:endParaRPr lang="it-IT" sz="1800" b="0" i="0" u="none" strike="noStrike" baseline="0" dirty="0">
              <a:latin typeface="TT160t00"/>
            </a:endParaRPr>
          </a:p>
          <a:p>
            <a:pPr marL="0" indent="0" algn="ctr">
              <a:buNone/>
            </a:pPr>
            <a:r>
              <a:rPr lang="it-IT" sz="8000" b="0" i="0" u="none" strike="noStrike" baseline="0" dirty="0">
                <a:latin typeface="Calibri" panose="020F0502020204030204" pitchFamily="34" charset="0"/>
                <a:cs typeface="Calibri" panose="020F0502020204030204" pitchFamily="34" charset="0"/>
              </a:rPr>
              <a:t>Impaziente, la signorina si presentò al cardinale Gasparri, membro autorevole di quella Congregazione.</a:t>
            </a:r>
          </a:p>
          <a:p>
            <a:pPr marL="0" indent="0" algn="ctr">
              <a:buNone/>
            </a:pPr>
            <a:r>
              <a:rPr lang="it-IT" sz="8000" b="0" i="0" u="none" strike="noStrike" baseline="0" dirty="0">
                <a:latin typeface="Calibri" panose="020F0502020204030204" pitchFamily="34" charset="0"/>
                <a:cs typeface="Calibri" panose="020F0502020204030204" pitchFamily="34" charset="0"/>
              </a:rPr>
              <a:t>«Eminenza, ci aiuti ad andare in porto».</a:t>
            </a:r>
          </a:p>
          <a:p>
            <a:pPr marL="0" indent="0" algn="ctr">
              <a:buNone/>
            </a:pPr>
            <a:r>
              <a:rPr lang="it-IT" sz="8000" b="0" i="0" u="none" strike="noStrike" baseline="0" dirty="0">
                <a:latin typeface="Calibri" panose="020F0502020204030204" pitchFamily="34" charset="0"/>
                <a:cs typeface="Calibri" panose="020F0502020204030204" pitchFamily="34" charset="0"/>
              </a:rPr>
              <a:t>«Impossibile, figliola».</a:t>
            </a:r>
          </a:p>
          <a:p>
            <a:pPr marL="0" indent="0" algn="ctr">
              <a:buNone/>
            </a:pPr>
            <a:r>
              <a:rPr lang="it-IT" sz="8000" b="0" i="0" u="none" strike="noStrike" baseline="0" dirty="0">
                <a:latin typeface="Calibri" panose="020F0502020204030204" pitchFamily="34" charset="0"/>
                <a:cs typeface="Calibri" panose="020F0502020204030204" pitchFamily="34" charset="0"/>
              </a:rPr>
              <a:t>«Possibile che lei non voglia aiutare questa schiera di anime, le quali, con dedizione assoluta, servono</a:t>
            </a:r>
          </a:p>
          <a:p>
            <a:pPr marL="0" indent="0" algn="ctr">
              <a:buNone/>
            </a:pPr>
            <a:r>
              <a:rPr lang="it-IT" sz="8000" b="0" i="0" u="none" strike="noStrike" baseline="0" dirty="0">
                <a:latin typeface="Calibri" panose="020F0502020204030204" pitchFamily="34" charset="0"/>
                <a:cs typeface="Calibri" panose="020F0502020204030204" pitchFamily="34" charset="0"/>
              </a:rPr>
              <a:t>la Chiesa nel mondo? Che lei non apprezzi la bellezza dell’idea di un apostolato laico di anime verginali?».</a:t>
            </a:r>
          </a:p>
          <a:p>
            <a:pPr marL="0" indent="0" algn="ctr">
              <a:buNone/>
            </a:pPr>
            <a:r>
              <a:rPr lang="it-IT" sz="8000" b="0" i="0" u="none" strike="noStrike" baseline="0" dirty="0">
                <a:latin typeface="Calibri" panose="020F0502020204030204" pitchFamily="34" charset="0"/>
                <a:cs typeface="Calibri" panose="020F0502020204030204" pitchFamily="34" charset="0"/>
              </a:rPr>
              <a:t>«Capisco e apprezzo tutto questo, e se voi foste ragionevoli e non pretendeste l’impossibile, avreste già l’approvazione».</a:t>
            </a:r>
          </a:p>
          <a:p>
            <a:pPr marL="0" indent="0" algn="ctr">
              <a:buNone/>
            </a:pPr>
            <a:r>
              <a:rPr lang="it-IT" sz="8000" b="0" i="0" u="none" strike="noStrike" baseline="0" dirty="0">
                <a:latin typeface="Calibri" panose="020F0502020204030204" pitchFamily="34" charset="0"/>
                <a:cs typeface="Calibri" panose="020F0502020204030204" pitchFamily="34" charset="0"/>
              </a:rPr>
              <a:t>«In che modo Eminenza?».</a:t>
            </a:r>
          </a:p>
          <a:p>
            <a:pPr marL="0" indent="0" algn="ctr">
              <a:buNone/>
            </a:pPr>
            <a:r>
              <a:rPr lang="it-IT" sz="8000" b="0" i="0" u="none" strike="noStrike" baseline="0" dirty="0">
                <a:latin typeface="Calibri" panose="020F0502020204030204" pitchFamily="34" charset="0"/>
                <a:cs typeface="Calibri" panose="020F0502020204030204" pitchFamily="34" charset="0"/>
              </a:rPr>
              <a:t>«In due modi a vostra scelta». […]</a:t>
            </a:r>
          </a:p>
          <a:p>
            <a:pPr marL="0" indent="0" algn="ctr">
              <a:buNone/>
            </a:pPr>
            <a:r>
              <a:rPr lang="it-IT" sz="8000" b="0" i="0" u="none" strike="noStrike" baseline="0" dirty="0">
                <a:latin typeface="Calibri" panose="020F0502020204030204" pitchFamily="34" charset="0"/>
                <a:cs typeface="Calibri" panose="020F0502020204030204" pitchFamily="34" charset="0"/>
              </a:rPr>
              <a:t>«No, Eminenza, né l’una né l’altra via. Noi vogliamo rimanere laiche, essere consacrate a Dio per</a:t>
            </a:r>
          </a:p>
          <a:p>
            <a:pPr marL="0" indent="0" algn="ctr">
              <a:buNone/>
            </a:pPr>
            <a:r>
              <a:rPr lang="it-IT" sz="8000" b="0" i="0" u="none" strike="noStrike" baseline="0" dirty="0">
                <a:latin typeface="Calibri" panose="020F0502020204030204" pitchFamily="34" charset="0"/>
                <a:cs typeface="Calibri" panose="020F0502020204030204" pitchFamily="34" charset="0"/>
              </a:rPr>
              <a:t>meglio fare l’apostolato nel mondo e avere l’approvazione della Chiesa». […] </a:t>
            </a:r>
          </a:p>
          <a:p>
            <a:pPr marL="0" indent="0" algn="ctr">
              <a:buNone/>
            </a:pPr>
            <a:r>
              <a:rPr lang="it-IT" sz="8000" b="0" i="0" u="none" strike="noStrike" baseline="0" dirty="0">
                <a:latin typeface="Calibri" panose="020F0502020204030204" pitchFamily="34" charset="0"/>
                <a:cs typeface="Calibri" panose="020F0502020204030204" pitchFamily="34" charset="0"/>
              </a:rPr>
              <a:t>L’approvazione venne il 5 </a:t>
            </a:r>
            <a:r>
              <a:rPr lang="it-IT" sz="8000" dirty="0">
                <a:latin typeface="Calibri" panose="020F0502020204030204" pitchFamily="34" charset="0"/>
                <a:cs typeface="Calibri" panose="020F0502020204030204" pitchFamily="34" charset="0"/>
              </a:rPr>
              <a:t> </a:t>
            </a:r>
            <a:r>
              <a:rPr lang="it-IT" sz="8000" b="0" i="0" u="none" strike="noStrike" baseline="0" dirty="0">
                <a:latin typeface="Calibri" panose="020F0502020204030204" pitchFamily="34" charset="0"/>
                <a:cs typeface="Calibri" panose="020F0502020204030204" pitchFamily="34" charset="0"/>
              </a:rPr>
              <a:t>maggio 1932, festa dell’Ascensione.</a:t>
            </a:r>
            <a:endParaRPr lang="it-IT" sz="8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794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ircle(in)">
                                      <p:cBhvr>
                                        <p:cTn id="24" dur="2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ircle(in)">
                                      <p:cBhvr>
                                        <p:cTn id="29" dur="2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circle(in)">
                                      <p:cBhvr>
                                        <p:cTn id="34" dur="2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circle(in)">
                                      <p:cBhvr>
                                        <p:cTn id="39" dur="20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circle(in)">
                                      <p:cBhvr>
                                        <p:cTn id="44" dur="20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circle(in)">
                                      <p:cBhvr>
                                        <p:cTn id="49" dur="2000"/>
                                        <p:tgtEl>
                                          <p:spTgt spid="3">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6" presetClass="entr" presetSubtype="16" fill="hold" grpId="0"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circle(in)">
                                      <p:cBhvr>
                                        <p:cTn id="54" dur="2000"/>
                                        <p:tgtEl>
                                          <p:spTgt spid="3">
                                            <p:txEl>
                                              <p:pRg st="9" end="9"/>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grpId="0" nodeType="click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Effect transition="in" filter="circle(in)">
                                      <p:cBhvr>
                                        <p:cTn id="59" dur="2000"/>
                                        <p:tgtEl>
                                          <p:spTgt spid="3">
                                            <p:txEl>
                                              <p:pRg st="10" end="1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grpId="0" nodeType="clickEffect">
                                  <p:stCondLst>
                                    <p:cond delay="0"/>
                                  </p:stCondLst>
                                  <p:childTnLst>
                                    <p:set>
                                      <p:cBhvr>
                                        <p:cTn id="63" dur="1" fill="hold">
                                          <p:stCondLst>
                                            <p:cond delay="0"/>
                                          </p:stCondLst>
                                        </p:cTn>
                                        <p:tgtEl>
                                          <p:spTgt spid="3">
                                            <p:txEl>
                                              <p:pRg st="11" end="11"/>
                                            </p:txEl>
                                          </p:spTgt>
                                        </p:tgtEl>
                                        <p:attrNameLst>
                                          <p:attrName>style.visibility</p:attrName>
                                        </p:attrNameLst>
                                      </p:cBhvr>
                                      <p:to>
                                        <p:strVal val="visible"/>
                                      </p:to>
                                    </p:set>
                                    <p:animEffect transition="in" filter="circle(in)">
                                      <p:cBhvr>
                                        <p:cTn id="64" dur="2000"/>
                                        <p:tgtEl>
                                          <p:spTgt spid="3">
                                            <p:txEl>
                                              <p:pRg st="11" end="1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grpId="0" nodeType="click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animEffect transition="in" filter="circle(in)">
                                      <p:cBhvr>
                                        <p:cTn id="69"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5E699-F97C-4057-BE7A-D337A22FA15D}"/>
              </a:ext>
            </a:extLst>
          </p:cNvPr>
          <p:cNvSpPr>
            <a:spLocks noGrp="1"/>
          </p:cNvSpPr>
          <p:nvPr>
            <p:ph type="title"/>
          </p:nvPr>
        </p:nvSpPr>
        <p:spPr>
          <a:xfrm>
            <a:off x="2592925" y="624110"/>
            <a:ext cx="8911687" cy="698852"/>
          </a:xfrm>
        </p:spPr>
        <p:txBody>
          <a:bodyPr>
            <a:normAutofit/>
          </a:bodyPr>
          <a:lstStyle/>
          <a:p>
            <a:pPr algn="ctr"/>
            <a:r>
              <a:rPr lang="it-IT" dirty="0"/>
              <a:t>LAICI MISSIONARI</a:t>
            </a:r>
          </a:p>
        </p:txBody>
      </p:sp>
      <p:sp>
        <p:nvSpPr>
          <p:cNvPr id="3" name="Segnaposto contenuto 2">
            <a:extLst>
              <a:ext uri="{FF2B5EF4-FFF2-40B4-BE49-F238E27FC236}">
                <a16:creationId xmlns:a16="http://schemas.microsoft.com/office/drawing/2014/main" id="{103D33BD-07AA-4593-A4C5-98B91AE19841}"/>
              </a:ext>
            </a:extLst>
          </p:cNvPr>
          <p:cNvSpPr>
            <a:spLocks noGrp="1"/>
          </p:cNvSpPr>
          <p:nvPr>
            <p:ph idx="1"/>
          </p:nvPr>
        </p:nvSpPr>
        <p:spPr>
          <a:xfrm>
            <a:off x="1759099" y="1738654"/>
            <a:ext cx="9745513" cy="5098087"/>
          </a:xfrm>
        </p:spPr>
        <p:txBody>
          <a:bodyPr>
            <a:normAutofit fontScale="55000" lnSpcReduction="20000"/>
          </a:bodyPr>
          <a:lstStyle/>
          <a:p>
            <a:r>
              <a:rPr lang="it-IT" sz="3600" dirty="0">
                <a:latin typeface="Calibri" panose="020F0502020204030204" pitchFamily="34" charset="0"/>
                <a:ea typeface="Calibri" panose="020F0502020204030204" pitchFamily="34" charset="0"/>
                <a:cs typeface="Times New Roman" panose="02020603050405020304" pitchFamily="18" charset="0"/>
              </a:rPr>
              <a:t>P</a:t>
            </a:r>
            <a:r>
              <a:rPr lang="it-IT" sz="3600" dirty="0">
                <a:effectLst/>
                <a:latin typeface="Calibri" panose="020F0502020204030204" pitchFamily="34" charset="0"/>
                <a:ea typeface="Calibri" panose="020F0502020204030204" pitchFamily="34" charset="0"/>
                <a:cs typeface="Times New Roman" panose="02020603050405020304" pitchFamily="18" charset="0"/>
              </a:rPr>
              <a:t>roporre il valore di una vita cristiana incarnata, legata a tutte quelle esperienze che non sono altro rispetto al cammino cristiano, ma ne costituiscono il tessuto naturale: la famiglia, il lavoro, le relazioni interpersonali e sociali.</a:t>
            </a:r>
          </a:p>
          <a:p>
            <a:r>
              <a:rPr lang="it-IT" sz="3600" dirty="0">
                <a:latin typeface="Calibri" panose="020F0502020204030204" pitchFamily="34" charset="0"/>
                <a:ea typeface="Calibri" panose="020F0502020204030204" pitchFamily="34" charset="0"/>
                <a:cs typeface="Times New Roman" panose="02020603050405020304" pitchFamily="18" charset="0"/>
              </a:rPr>
              <a:t>Utilizzare un</a:t>
            </a:r>
            <a:r>
              <a:rPr lang="it-IT" sz="3600" dirty="0">
                <a:effectLst/>
                <a:latin typeface="Calibri" panose="020F0502020204030204" pitchFamily="34" charset="0"/>
                <a:ea typeface="Calibri" panose="020F0502020204030204" pitchFamily="34" charset="0"/>
                <a:cs typeface="Times New Roman" panose="02020603050405020304" pitchFamily="18" charset="0"/>
              </a:rPr>
              <a:t> linguaggio che solo i laici possono utilizzare; una “grammatica umana” che svela l’uomo all’uomo e, mostrando l’uomo, parla di Dio. </a:t>
            </a:r>
          </a:p>
          <a:p>
            <a:r>
              <a:rPr lang="it-IT" sz="3600" dirty="0">
                <a:latin typeface="Calibri" panose="020F0502020204030204" pitchFamily="34" charset="0"/>
                <a:ea typeface="Calibri" panose="020F0502020204030204" pitchFamily="34" charset="0"/>
                <a:cs typeface="Times New Roman" panose="02020603050405020304" pitchFamily="18" charset="0"/>
              </a:rPr>
              <a:t>P</a:t>
            </a:r>
            <a:r>
              <a:rPr lang="it-IT" sz="3600" dirty="0">
                <a:effectLst/>
                <a:latin typeface="Calibri" panose="020F0502020204030204" pitchFamily="34" charset="0"/>
                <a:ea typeface="Calibri" panose="020F0502020204030204" pitchFamily="34" charset="0"/>
                <a:cs typeface="Times New Roman" panose="02020603050405020304" pitchFamily="18" charset="0"/>
              </a:rPr>
              <a:t>rendere sul serio la vita; è la propria umanità, la capacità di attenzione agli altri; è la parola che ha la pazienza dell’ascolto e del dialogo</a:t>
            </a:r>
          </a:p>
          <a:p>
            <a:r>
              <a:rPr lang="it-IT" sz="3600" dirty="0">
                <a:effectLst/>
                <a:latin typeface="Calibri" panose="020F0502020204030204" pitchFamily="34" charset="0"/>
                <a:ea typeface="Calibri" panose="020F0502020204030204" pitchFamily="34" charset="0"/>
                <a:cs typeface="Times New Roman" panose="02020603050405020304" pitchFamily="18" charset="0"/>
              </a:rPr>
              <a:t>Guardare all’incarnazione di Gesù come punto di riferimento per capire la vocazione, soprattutto per orientare </a:t>
            </a:r>
            <a:r>
              <a:rPr lang="it-IT" sz="3600" dirty="0">
                <a:latin typeface="Calibri" panose="020F0502020204030204" pitchFamily="34" charset="0"/>
                <a:ea typeface="Calibri" panose="020F0502020204030204" pitchFamily="34" charset="0"/>
                <a:cs typeface="Times New Roman" panose="02020603050405020304" pitchFamily="18" charset="0"/>
              </a:rPr>
              <a:t>l’</a:t>
            </a:r>
            <a:r>
              <a:rPr lang="it-IT" sz="3600" dirty="0">
                <a:effectLst/>
                <a:latin typeface="Calibri" panose="020F0502020204030204" pitchFamily="34" charset="0"/>
                <a:ea typeface="Calibri" panose="020F0502020204030204" pitchFamily="34" charset="0"/>
                <a:cs typeface="Times New Roman" panose="02020603050405020304" pitchFamily="18" charset="0"/>
              </a:rPr>
              <a:t>atteggiamento di fronte al mondo, che non è semplicemente il luogo dove si conduce l’esistenza. </a:t>
            </a:r>
          </a:p>
          <a:p>
            <a:r>
              <a:rPr lang="it-IT" sz="3600" dirty="0">
                <a:effectLst/>
                <a:latin typeface="Calibri" panose="020F0502020204030204" pitchFamily="34" charset="0"/>
                <a:ea typeface="Calibri" panose="020F0502020204030204" pitchFamily="34" charset="0"/>
                <a:cs typeface="Times New Roman" panose="02020603050405020304" pitchFamily="18" charset="0"/>
              </a:rPr>
              <a:t>Essere e sentirsi pienamente cittadini; prendersi cura dei luoghi, delle realtà, delle persone che ci sono accanto.</a:t>
            </a:r>
            <a:endParaRPr lang="it-IT" sz="3600" dirty="0">
              <a:latin typeface="Calibri" panose="020F0502020204030204" pitchFamily="34" charset="0"/>
              <a:ea typeface="Calibri" panose="020F0502020204030204" pitchFamily="34" charset="0"/>
              <a:cs typeface="Times New Roman" panose="02020603050405020304" pitchFamily="18" charset="0"/>
            </a:endParaRPr>
          </a:p>
          <a:p>
            <a:r>
              <a:rPr lang="it-IT" sz="3600" dirty="0">
                <a:effectLst/>
                <a:latin typeface="Calibri" panose="020F0502020204030204" pitchFamily="34" charset="0"/>
                <a:ea typeface="Calibri" panose="020F0502020204030204" pitchFamily="34" charset="0"/>
                <a:cs typeface="Times New Roman" panose="02020603050405020304" pitchFamily="18" charset="0"/>
              </a:rPr>
              <a:t>Accogliere la missione come dimensione essenziale dell’essere cristiani</a:t>
            </a:r>
            <a:r>
              <a:rPr lang="it-IT" sz="3600" dirty="0">
                <a:latin typeface="Calibri" panose="020F0502020204030204" pitchFamily="34" charset="0"/>
                <a:ea typeface="Calibri" panose="020F0502020204030204" pitchFamily="34" charset="0"/>
                <a:cs typeface="Times New Roman" panose="02020603050405020304" pitchFamily="18" charset="0"/>
              </a:rPr>
              <a:t>: </a:t>
            </a:r>
            <a:r>
              <a:rPr lang="it-IT" sz="3600" dirty="0">
                <a:latin typeface="Calibri" panose="020F0502020204030204" pitchFamily="34" charset="0"/>
                <a:cs typeface="Times New Roman" panose="02020603050405020304" pitchFamily="18" charset="0"/>
              </a:rPr>
              <a:t>Non esiste un percorso di formazione proposto dall’AC che non rilanci l’impegno missionario e allo stesso tempo non esiste un impegno missionario proposto dall’AC che non sia vissuto e riletto come momento formativo.</a:t>
            </a:r>
          </a:p>
          <a:p>
            <a:pPr marL="0" indent="0">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pic>
        <p:nvPicPr>
          <p:cNvPr id="5" name="Immagine 4">
            <a:extLst>
              <a:ext uri="{FF2B5EF4-FFF2-40B4-BE49-F238E27FC236}">
                <a16:creationId xmlns:a16="http://schemas.microsoft.com/office/drawing/2014/main" id="{C3289206-9A57-4E9C-B734-0782779255A6}"/>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10180498" y="21259"/>
            <a:ext cx="1796327" cy="1750979"/>
          </a:xfrm>
          <a:prstGeom prst="rect">
            <a:avLst/>
          </a:prstGeom>
        </p:spPr>
      </p:pic>
    </p:spTree>
    <p:extLst>
      <p:ext uri="{BB962C8B-B14F-4D97-AF65-F5344CB8AC3E}">
        <p14:creationId xmlns:p14="http://schemas.microsoft.com/office/powerpoint/2010/main" val="198207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p:cTn id="4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p:cTn id="4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 calcmode="lin" valueType="num">
                                      <p:cBhvr>
                                        <p:cTn id="5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grpId="0" nodeType="clickEffect">
                                  <p:stCondLst>
                                    <p:cond delay="0"/>
                                  </p:stCondLst>
                                  <p:childTnLst>
                                    <p:set>
                                      <p:cBhvr>
                                        <p:cTn id="64" dur="1" fill="hold">
                                          <p:stCondLst>
                                            <p:cond delay="0"/>
                                          </p:stCondLst>
                                        </p:cTn>
                                        <p:tgtEl>
                                          <p:spTgt spid="3">
                                            <p:txEl>
                                              <p:pRg st="6" end="6"/>
                                            </p:txEl>
                                          </p:spTgt>
                                        </p:tgtEl>
                                        <p:attrNameLst>
                                          <p:attrName>style.visibility</p:attrName>
                                        </p:attrNameLst>
                                      </p:cBhvr>
                                      <p:to>
                                        <p:strVal val="visible"/>
                                      </p:to>
                                    </p:set>
                                    <p:anim calcmode="lin" valueType="num">
                                      <p:cBhvr>
                                        <p:cTn id="6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81E630-0DEC-4D20-9F72-E135210A6CEF}"/>
              </a:ext>
            </a:extLst>
          </p:cNvPr>
          <p:cNvSpPr>
            <a:spLocks noGrp="1"/>
          </p:cNvSpPr>
          <p:nvPr>
            <p:ph type="ctrTitle"/>
          </p:nvPr>
        </p:nvSpPr>
        <p:spPr>
          <a:xfrm>
            <a:off x="2589211" y="345409"/>
            <a:ext cx="8915399" cy="810705"/>
          </a:xfrm>
        </p:spPr>
        <p:txBody>
          <a:bodyPr>
            <a:noAutofit/>
          </a:bodyPr>
          <a:lstStyle/>
          <a:p>
            <a:pPr algn="ctr"/>
            <a:r>
              <a:rPr lang="it-IT" b="1" dirty="0">
                <a:latin typeface="Bradley Hand ITC" panose="03070402050302030203" pitchFamily="66" charset="0"/>
              </a:rPr>
              <a:t>TESTA     E     CUORE</a:t>
            </a:r>
            <a:r>
              <a:rPr lang="it-IT" sz="5000" b="1" dirty="0">
                <a:latin typeface="Bradley Hand ITC" panose="03070402050302030203" pitchFamily="66" charset="0"/>
              </a:rPr>
              <a:t>	</a:t>
            </a:r>
          </a:p>
        </p:txBody>
      </p:sp>
      <p:sp>
        <p:nvSpPr>
          <p:cNvPr id="3" name="CasellaDiTesto 2">
            <a:extLst>
              <a:ext uri="{FF2B5EF4-FFF2-40B4-BE49-F238E27FC236}">
                <a16:creationId xmlns:a16="http://schemas.microsoft.com/office/drawing/2014/main" id="{5FB249B0-B807-4241-84CA-2C101244E20F}"/>
              </a:ext>
            </a:extLst>
          </p:cNvPr>
          <p:cNvSpPr txBox="1"/>
          <p:nvPr/>
        </p:nvSpPr>
        <p:spPr>
          <a:xfrm>
            <a:off x="1631848" y="1407081"/>
            <a:ext cx="5025433" cy="4739759"/>
          </a:xfrm>
          <a:prstGeom prst="rect">
            <a:avLst/>
          </a:prstGeom>
          <a:noFill/>
        </p:spPr>
        <p:txBody>
          <a:bodyPr wrap="square" rtlCol="0">
            <a:spAutoFit/>
          </a:bodyPr>
          <a:lstStyle/>
          <a:p>
            <a:pPr marL="457200" indent="-457200">
              <a:buFont typeface="Wingdings" panose="05000000000000000000" pitchFamily="2" charset="2"/>
              <a:buChar char="v"/>
            </a:pPr>
            <a:r>
              <a:rPr lang="it-IT" sz="2400" dirty="0"/>
              <a:t>IL SERVIZIO EDUCATIVO</a:t>
            </a:r>
          </a:p>
          <a:p>
            <a:endParaRPr lang="it-IT" dirty="0"/>
          </a:p>
          <a:p>
            <a:endParaRPr lang="it-IT" dirty="0"/>
          </a:p>
          <a:p>
            <a:endParaRPr lang="it-IT" dirty="0"/>
          </a:p>
          <a:p>
            <a:endParaRPr lang="it-IT" dirty="0"/>
          </a:p>
          <a:p>
            <a:pPr marL="342900" indent="-342900">
              <a:buFont typeface="Wingdings" panose="05000000000000000000" pitchFamily="2" charset="2"/>
              <a:buChar char="v"/>
            </a:pPr>
            <a:r>
              <a:rPr lang="it-IT" sz="2400" dirty="0"/>
              <a:t>I LUOGHI DELLA FORMAZIONE</a:t>
            </a:r>
            <a:endParaRPr lang="it-IT" sz="2800" dirty="0"/>
          </a:p>
          <a:p>
            <a:r>
              <a:rPr lang="it-IT" sz="2800" b="0" i="0" dirty="0">
                <a:solidFill>
                  <a:srgbClr val="000000"/>
                </a:solidFill>
                <a:effectLst/>
                <a:latin typeface="Calibri" panose="020F0502020204030204" pitchFamily="34" charset="0"/>
                <a:cs typeface="Calibri" panose="020F0502020204030204" pitchFamily="34" charset="0"/>
              </a:rPr>
              <a:t>                                                                                      </a:t>
            </a:r>
            <a:r>
              <a:rPr lang="it-IT" sz="1800" b="0" i="0" dirty="0">
                <a:solidFill>
                  <a:srgbClr val="000000"/>
                </a:solidFill>
                <a:effectLst/>
                <a:latin typeface="Calibri" panose="020F0502020204030204" pitchFamily="34" charset="0"/>
                <a:cs typeface="Calibri" panose="020F0502020204030204" pitchFamily="34" charset="0"/>
              </a:rPr>
              <a:t>              </a:t>
            </a:r>
            <a:endParaRPr lang="it-IT" dirty="0"/>
          </a:p>
          <a:p>
            <a:endParaRPr lang="it-IT" dirty="0"/>
          </a:p>
          <a:p>
            <a:endParaRPr lang="it-IT" dirty="0"/>
          </a:p>
          <a:p>
            <a:pPr marL="457200" indent="-457200">
              <a:buFont typeface="Wingdings" panose="05000000000000000000" pitchFamily="2" charset="2"/>
              <a:buChar char="v"/>
            </a:pPr>
            <a:r>
              <a:rPr lang="it-IT" sz="2400" dirty="0"/>
              <a:t>LAICI MISSIONARI                                                     	</a:t>
            </a:r>
          </a:p>
          <a:p>
            <a:r>
              <a:rPr lang="it-IT" sz="2400" dirty="0"/>
              <a:t>     LAICI DEDICATI </a:t>
            </a:r>
          </a:p>
          <a:p>
            <a:r>
              <a:rPr lang="it-IT" sz="2400" dirty="0"/>
              <a:t>     ALLA PROPRIA CHIESA</a:t>
            </a:r>
            <a:endParaRPr lang="it-IT" sz="2000" dirty="0"/>
          </a:p>
          <a:p>
            <a:endParaRPr lang="it-IT" dirty="0"/>
          </a:p>
        </p:txBody>
      </p:sp>
      <p:sp>
        <p:nvSpPr>
          <p:cNvPr id="16" name="Freccia angolare in su 15">
            <a:extLst>
              <a:ext uri="{FF2B5EF4-FFF2-40B4-BE49-F238E27FC236}">
                <a16:creationId xmlns:a16="http://schemas.microsoft.com/office/drawing/2014/main" id="{87A055FB-218D-4EFB-84EB-A8189A78883D}"/>
              </a:ext>
            </a:extLst>
          </p:cNvPr>
          <p:cNvSpPr/>
          <p:nvPr/>
        </p:nvSpPr>
        <p:spPr>
          <a:xfrm rot="2804486">
            <a:off x="5824712" y="2887506"/>
            <a:ext cx="896672" cy="208145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4BA6F197-FDF0-479B-92B3-24D22BB63D96}"/>
              </a:ext>
            </a:extLst>
          </p:cNvPr>
          <p:cNvSpPr txBox="1"/>
          <p:nvPr/>
        </p:nvSpPr>
        <p:spPr>
          <a:xfrm>
            <a:off x="7338219" y="1575881"/>
            <a:ext cx="4733808" cy="3939540"/>
          </a:xfrm>
          <a:prstGeom prst="rect">
            <a:avLst/>
          </a:prstGeom>
          <a:noFill/>
        </p:spPr>
        <p:txBody>
          <a:bodyPr wrap="square" rtlCol="0">
            <a:spAutoFit/>
          </a:bodyPr>
          <a:lstStyle/>
          <a:p>
            <a:pPr algn="ctr"/>
            <a:r>
              <a:rPr lang="it-IT" sz="3200" b="1" i="1" dirty="0">
                <a:solidFill>
                  <a:srgbClr val="FFC000"/>
                </a:solidFill>
                <a:latin typeface="Comic Sans MS" panose="030F0702030302020204" pitchFamily="66" charset="0"/>
              </a:rPr>
              <a:t>ARMIDA BARELLI</a:t>
            </a:r>
          </a:p>
          <a:p>
            <a:pPr algn="ctr"/>
            <a:endParaRPr lang="it-IT" sz="1800" b="0" i="0" dirty="0">
              <a:solidFill>
                <a:srgbClr val="000000"/>
              </a:solidFill>
              <a:effectLst/>
              <a:latin typeface="Calibri" panose="020F0502020204030204" pitchFamily="34" charset="0"/>
              <a:cs typeface="Calibri" panose="020F0502020204030204" pitchFamily="34" charset="0"/>
            </a:endParaRPr>
          </a:p>
          <a:p>
            <a:pPr algn="ctr"/>
            <a:r>
              <a:rPr lang="it-IT" sz="2000" b="1" i="1" dirty="0">
                <a:solidFill>
                  <a:srgbClr val="00B050"/>
                </a:solidFill>
                <a:effectLst/>
                <a:latin typeface="Calibri" panose="020F0502020204030204" pitchFamily="34" charset="0"/>
                <a:cs typeface="Calibri" panose="020F0502020204030204" pitchFamily="34" charset="0"/>
              </a:rPr>
              <a:t>«Nasce nel tempo dei lumi a petrolio, dei treni a carbone, delle carrozze a cavalli e muore al principio dell'era atomica; nasce quando le ragazze perbene non escono sole, né a capo scoperto, non studiano nelle scuole maschili, non partecipano alla vita pubblica e muore quando le donne, anche giovanissime, godono piena libertà di movimento»: Armida Barelli è davvero «donna tra due secoli»</a:t>
            </a:r>
            <a:r>
              <a:rPr lang="it-IT" sz="2000" b="1" i="0" dirty="0">
                <a:solidFill>
                  <a:srgbClr val="FFC000"/>
                </a:solidFill>
                <a:effectLst/>
                <a:latin typeface="Calibri" panose="020F0502020204030204" pitchFamily="34" charset="0"/>
                <a:cs typeface="Calibri" panose="020F0502020204030204" pitchFamily="34" charset="0"/>
              </a:rPr>
              <a:t> </a:t>
            </a:r>
            <a:endParaRPr lang="it-IT" sz="2000" b="1" dirty="0">
              <a:solidFill>
                <a:srgbClr val="FFC000"/>
              </a:solidFill>
            </a:endParaRPr>
          </a:p>
        </p:txBody>
      </p:sp>
    </p:spTree>
    <p:extLst>
      <p:ext uri="{BB962C8B-B14F-4D97-AF65-F5344CB8AC3E}">
        <p14:creationId xmlns:p14="http://schemas.microsoft.com/office/powerpoint/2010/main" val="2507795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heel(1)">
                                      <p:cBhvr>
                                        <p:cTn id="16" dur="20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arn(inVertical)">
                                      <p:cBhvr>
                                        <p:cTn id="2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6" grpId="0" animBg="1"/>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5E699-F97C-4057-BE7A-D337A22FA15D}"/>
              </a:ext>
            </a:extLst>
          </p:cNvPr>
          <p:cNvSpPr>
            <a:spLocks noGrp="1"/>
          </p:cNvSpPr>
          <p:nvPr>
            <p:ph type="title"/>
          </p:nvPr>
        </p:nvSpPr>
        <p:spPr/>
        <p:txBody>
          <a:bodyPr>
            <a:normAutofit/>
          </a:bodyPr>
          <a:lstStyle/>
          <a:p>
            <a:pPr algn="ctr"/>
            <a:r>
              <a:rPr lang="it-IT" dirty="0"/>
              <a:t>LAICI MISSIONARI</a:t>
            </a:r>
          </a:p>
        </p:txBody>
      </p:sp>
      <p:sp>
        <p:nvSpPr>
          <p:cNvPr id="3" name="Segnaposto contenuto 2">
            <a:extLst>
              <a:ext uri="{FF2B5EF4-FFF2-40B4-BE49-F238E27FC236}">
                <a16:creationId xmlns:a16="http://schemas.microsoft.com/office/drawing/2014/main" id="{103D33BD-07AA-4593-A4C5-98B91AE19841}"/>
              </a:ext>
            </a:extLst>
          </p:cNvPr>
          <p:cNvSpPr>
            <a:spLocks noGrp="1"/>
          </p:cNvSpPr>
          <p:nvPr>
            <p:ph idx="1"/>
          </p:nvPr>
        </p:nvSpPr>
        <p:spPr>
          <a:xfrm>
            <a:off x="2589212" y="1579774"/>
            <a:ext cx="8915400" cy="650451"/>
          </a:xfrm>
        </p:spPr>
        <p:txBody>
          <a:bodyPr>
            <a:normAutofit fontScale="25000" lnSpcReduction="20000"/>
          </a:bodyPr>
          <a:lstStyle/>
          <a:p>
            <a:pPr algn="just"/>
            <a:r>
              <a:rPr lang="it-IT" sz="8000" dirty="0">
                <a:solidFill>
                  <a:schemeClr val="tx1"/>
                </a:solidFill>
                <a:latin typeface="Calibri" panose="020F0502020204030204" pitchFamily="34" charset="0"/>
                <a:ea typeface="Calibri" panose="020F0502020204030204" pitchFamily="34" charset="0"/>
                <a:cs typeface="Times New Roman" panose="02020603050405020304" pitchFamily="18" charset="0"/>
              </a:rPr>
              <a:t>R</a:t>
            </a:r>
            <a:r>
              <a:rPr lang="it-IT" sz="8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iportare il Vangelo a contatto con la vita, affinché esplichi tutta la sua dirompente potenza salvifica</a:t>
            </a:r>
          </a:p>
          <a:p>
            <a:endParaRPr lang="it-IT" dirty="0">
              <a:latin typeface="Calibri" panose="020F0502020204030204" pitchFamily="34" charset="0"/>
              <a:ea typeface="Calibri" panose="020F0502020204030204" pitchFamily="34" charset="0"/>
              <a:cs typeface="Times New Roman" panose="02020603050405020304" pitchFamily="18" charset="0"/>
            </a:endParaRPr>
          </a:p>
          <a:p>
            <a:endParaRPr lang="it-IT" sz="3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sp>
        <p:nvSpPr>
          <p:cNvPr id="8" name="Segnaposto contenuto 2">
            <a:extLst>
              <a:ext uri="{FF2B5EF4-FFF2-40B4-BE49-F238E27FC236}">
                <a16:creationId xmlns:a16="http://schemas.microsoft.com/office/drawing/2014/main" id="{5D99E709-5D0C-4F0A-BACC-88F815FB1B4D}"/>
              </a:ext>
            </a:extLst>
          </p:cNvPr>
          <p:cNvSpPr txBox="1">
            <a:spLocks/>
          </p:cNvSpPr>
          <p:nvPr/>
        </p:nvSpPr>
        <p:spPr>
          <a:xfrm>
            <a:off x="2589212" y="2288770"/>
            <a:ext cx="8915400" cy="1650848"/>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20000"/>
              </a:lnSpc>
              <a:spcBef>
                <a:spcPts val="0"/>
              </a:spcBef>
            </a:pPr>
            <a:r>
              <a:rPr lang="it-IT" sz="8000" dirty="0">
                <a:solidFill>
                  <a:schemeClr val="tx1"/>
                </a:solidFill>
                <a:latin typeface="Calibri" panose="020F0502020204030204" pitchFamily="34" charset="0"/>
                <a:ea typeface="Calibri" panose="020F0502020204030204" pitchFamily="34" charset="0"/>
                <a:cs typeface="Times New Roman" panose="02020603050405020304" pitchFamily="18" charset="0"/>
              </a:rPr>
              <a:t>R</a:t>
            </a:r>
            <a:r>
              <a:rPr lang="it-IT" sz="8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iconoscere la propria natura nella creazione del mondo; il mondo è la missione cui ciascuno si sente inviato; nel mondo il laico vive e opera per contribuire a far emergere in esso il profilo originario della creazione; il mondo è la realtà rinnovata nella risurrezione di Gesù e chiamata già da oggi a modellarsi secondo la vita nuova che gli è stata restituita</a:t>
            </a:r>
            <a:endParaRPr lang="it-IT" sz="3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buFont typeface="Wingdings 3" charset="2"/>
              <a:buNone/>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sp>
        <p:nvSpPr>
          <p:cNvPr id="9" name="Segnaposto contenuto 2">
            <a:extLst>
              <a:ext uri="{FF2B5EF4-FFF2-40B4-BE49-F238E27FC236}">
                <a16:creationId xmlns:a16="http://schemas.microsoft.com/office/drawing/2014/main" id="{6836A68E-8B83-4DE8-9D5A-F58F524E1A5B}"/>
              </a:ext>
            </a:extLst>
          </p:cNvPr>
          <p:cNvSpPr txBox="1">
            <a:spLocks/>
          </p:cNvSpPr>
          <p:nvPr/>
        </p:nvSpPr>
        <p:spPr>
          <a:xfrm>
            <a:off x="2589212" y="3998164"/>
            <a:ext cx="8915400" cy="128089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15000"/>
              </a:lnSpc>
              <a:spcAft>
                <a:spcPts val="1000"/>
              </a:spcAft>
            </a:pPr>
            <a:r>
              <a:rPr lang="it-IT" sz="8000" dirty="0">
                <a:solidFill>
                  <a:schemeClr val="tx1"/>
                </a:solidFill>
                <a:latin typeface="Calibri" panose="020F0502020204030204" pitchFamily="34" charset="0"/>
                <a:ea typeface="Calibri" panose="020F0502020204030204" pitchFamily="34" charset="0"/>
                <a:cs typeface="Times New Roman" panose="02020603050405020304" pitchFamily="18" charset="0"/>
              </a:rPr>
              <a:t>S</a:t>
            </a:r>
            <a:r>
              <a:rPr lang="it-IT" sz="8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ostenere la crescita di “discepoli-missionari”: “ogni cristiano è missionario nella misura in cui si è incontrato con l’amore di Dio in Cristo Gesù; non diciamo più che siamo discepoli e missionari, ma che siamo sempre discepoli-missionari”(EG)</a:t>
            </a:r>
          </a:p>
          <a:p>
            <a:pPr algn="just"/>
            <a:endParaRPr lang="it-IT" sz="8000" dirty="0">
              <a:latin typeface="Calibri" panose="020F0502020204030204" pitchFamily="34" charset="0"/>
              <a:ea typeface="Calibri" panose="020F0502020204030204" pitchFamily="34" charset="0"/>
              <a:cs typeface="Times New Roman" panose="02020603050405020304" pitchFamily="18" charset="0"/>
            </a:endParaRPr>
          </a:p>
          <a:p>
            <a:pPr marL="0" indent="0">
              <a:buFont typeface="Wingdings 3" charset="2"/>
              <a:buNone/>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sp>
        <p:nvSpPr>
          <p:cNvPr id="10" name="Segnaposto contenuto 2">
            <a:extLst>
              <a:ext uri="{FF2B5EF4-FFF2-40B4-BE49-F238E27FC236}">
                <a16:creationId xmlns:a16="http://schemas.microsoft.com/office/drawing/2014/main" id="{6BD81F97-4F2B-4DE1-A73B-1C695DCD0793}"/>
              </a:ext>
            </a:extLst>
          </p:cNvPr>
          <p:cNvSpPr txBox="1">
            <a:spLocks/>
          </p:cNvSpPr>
          <p:nvPr/>
        </p:nvSpPr>
        <p:spPr>
          <a:xfrm>
            <a:off x="2589212" y="5216492"/>
            <a:ext cx="8915400" cy="146124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spcBef>
                <a:spcPts val="0"/>
              </a:spcBef>
            </a:pPr>
            <a:r>
              <a:rPr lang="it-IT"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I</a:t>
            </a:r>
            <a:r>
              <a:rPr lang="it-IT"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mpegnarci a trovare strade laicali per l’annuncio del Vangelo: strade cioè che, come la nostra vita di laici, passino dentro le vicende e le situazioni di questo tempo. Strade che sanno andare incontro; sanno dar valore al dialogo; sanno attraversare la realtà di oggi e i suoi problemi.</a:t>
            </a:r>
            <a:endParaRPr lang="it-IT"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buFont typeface="Wingdings 3" charset="2"/>
              <a:buNone/>
            </a:pPr>
            <a:r>
              <a:rPr lang="it-IT"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endParaRPr lang="it-IT" sz="2000" dirty="0">
              <a:solidFill>
                <a:schemeClr val="tx1"/>
              </a:solidFill>
            </a:endParaRPr>
          </a:p>
        </p:txBody>
      </p:sp>
      <p:pic>
        <p:nvPicPr>
          <p:cNvPr id="11" name="Immagine 10">
            <a:extLst>
              <a:ext uri="{FF2B5EF4-FFF2-40B4-BE49-F238E27FC236}">
                <a16:creationId xmlns:a16="http://schemas.microsoft.com/office/drawing/2014/main" id="{C4C59913-FAFF-4013-A40E-2FFF881AC5A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54654" y="-21516"/>
            <a:ext cx="1750571" cy="1750571"/>
          </a:xfrm>
          <a:prstGeom prst="rect">
            <a:avLst/>
          </a:prstGeom>
        </p:spPr>
      </p:pic>
    </p:spTree>
    <p:extLst>
      <p:ext uri="{BB962C8B-B14F-4D97-AF65-F5344CB8AC3E}">
        <p14:creationId xmlns:p14="http://schemas.microsoft.com/office/powerpoint/2010/main" val="114187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 calcmode="lin" valueType="num">
                                      <p:cBhvr>
                                        <p:cTn id="33"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4"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35" dur="1000" fill="hold"/>
                                        <p:tgtEl>
                                          <p:spTgt spid="9">
                                            <p:txEl>
                                              <p:pRg st="0" end="0"/>
                                            </p:txEl>
                                          </p:spTgt>
                                        </p:tgtEl>
                                        <p:attrNameLst>
                                          <p:attrName>style.rotation</p:attrName>
                                        </p:attrNameLst>
                                      </p:cBhvr>
                                      <p:tavLst>
                                        <p:tav tm="0">
                                          <p:val>
                                            <p:fltVal val="90"/>
                                          </p:val>
                                        </p:tav>
                                        <p:tav tm="100000">
                                          <p:val>
                                            <p:fltVal val="0"/>
                                          </p:val>
                                        </p:tav>
                                      </p:tavLst>
                                    </p:anim>
                                    <p:animEffect transition="in" filter="fade">
                                      <p:cBhvr>
                                        <p:cTn id="36" dur="1000"/>
                                        <p:tgtEl>
                                          <p:spTgt spid="9">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anim calcmode="lin" valueType="num">
                                      <p:cBhvr>
                                        <p:cTn id="41"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42"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43"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44"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5E699-F97C-4057-BE7A-D337A22FA15D}"/>
              </a:ext>
            </a:extLst>
          </p:cNvPr>
          <p:cNvSpPr>
            <a:spLocks noGrp="1"/>
          </p:cNvSpPr>
          <p:nvPr>
            <p:ph type="title"/>
          </p:nvPr>
        </p:nvSpPr>
        <p:spPr>
          <a:xfrm>
            <a:off x="2592925" y="594927"/>
            <a:ext cx="9187271" cy="871042"/>
          </a:xfrm>
        </p:spPr>
        <p:txBody>
          <a:bodyPr>
            <a:normAutofit/>
          </a:bodyPr>
          <a:lstStyle/>
          <a:p>
            <a:pPr algn="ctr"/>
            <a:r>
              <a:rPr lang="it-IT" dirty="0"/>
              <a:t>     LAICI DEDICATI ALLA PROPRIA CHIESA</a:t>
            </a:r>
          </a:p>
        </p:txBody>
      </p:sp>
      <p:sp>
        <p:nvSpPr>
          <p:cNvPr id="3" name="Segnaposto contenuto 2">
            <a:extLst>
              <a:ext uri="{FF2B5EF4-FFF2-40B4-BE49-F238E27FC236}">
                <a16:creationId xmlns:a16="http://schemas.microsoft.com/office/drawing/2014/main" id="{103D33BD-07AA-4593-A4C5-98B91AE19841}"/>
              </a:ext>
            </a:extLst>
          </p:cNvPr>
          <p:cNvSpPr>
            <a:spLocks noGrp="1"/>
          </p:cNvSpPr>
          <p:nvPr>
            <p:ph idx="1"/>
          </p:nvPr>
        </p:nvSpPr>
        <p:spPr>
          <a:xfrm>
            <a:off x="1706252" y="1757084"/>
            <a:ext cx="9798360" cy="489803"/>
          </a:xfrm>
        </p:spPr>
        <p:txBody>
          <a:bodyPr>
            <a:normAutofit fontScale="25000" lnSpcReduction="20000"/>
          </a:bodyPr>
          <a:lstStyle/>
          <a:p>
            <a:pPr algn="just"/>
            <a:r>
              <a:rPr lang="it-IT" sz="7200" dirty="0">
                <a:effectLst/>
                <a:latin typeface="Calibri" panose="020F0502020204030204" pitchFamily="34" charset="0"/>
                <a:ea typeface="Calibri" panose="020F0502020204030204" pitchFamily="34" charset="0"/>
                <a:cs typeface="Times New Roman" panose="02020603050405020304" pitchFamily="18" charset="0"/>
              </a:rPr>
              <a:t>Laici “dedicati” alla propria Chiesa e alla globalità della sua missione, nella condivisione e nella partecipazione</a:t>
            </a:r>
            <a:endParaRPr lang="it-IT" sz="7200" dirty="0">
              <a:latin typeface="Calibri" panose="020F0502020204030204" pitchFamily="34" charset="0"/>
              <a:ea typeface="Calibri" panose="020F0502020204030204" pitchFamily="34" charset="0"/>
              <a:cs typeface="Times New Roman" panose="02020603050405020304" pitchFamily="18" charset="0"/>
            </a:endParaRPr>
          </a:p>
          <a:p>
            <a:endParaRPr lang="it-IT" sz="3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sp>
        <p:nvSpPr>
          <p:cNvPr id="8" name="Segnaposto contenuto 2">
            <a:extLst>
              <a:ext uri="{FF2B5EF4-FFF2-40B4-BE49-F238E27FC236}">
                <a16:creationId xmlns:a16="http://schemas.microsoft.com/office/drawing/2014/main" id="{5D99E709-5D0C-4F0A-BACC-88F815FB1B4D}"/>
              </a:ext>
            </a:extLst>
          </p:cNvPr>
          <p:cNvSpPr txBox="1">
            <a:spLocks/>
          </p:cNvSpPr>
          <p:nvPr/>
        </p:nvSpPr>
        <p:spPr>
          <a:xfrm>
            <a:off x="1706252" y="2319184"/>
            <a:ext cx="9798360" cy="1109816"/>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15000"/>
              </a:lnSpc>
              <a:spcAft>
                <a:spcPts val="1000"/>
              </a:spcAft>
            </a:pPr>
            <a:r>
              <a:rPr lang="it-IT" sz="7200" dirty="0">
                <a:effectLst/>
                <a:latin typeface="Calibri" panose="020F0502020204030204" pitchFamily="34" charset="0"/>
                <a:ea typeface="Calibri" panose="020F0502020204030204" pitchFamily="34" charset="0"/>
                <a:cs typeface="Times New Roman" panose="02020603050405020304" pitchFamily="18" charset="0"/>
              </a:rPr>
              <a:t>L’essere dedicati indica un’attenzione volta a tutta la vita della comunità, senza scegliere ambiti preferenziali di servizio. Chi è dedicato si lascia indicare dalle esigenze del luogo e del tempo gli impegni concreti: la dedizione è alla Chiesa nel suo insieme, in quanto comunità ed esperienza con cui maturare nella passione missionaria dell’apertura, del dialogo, dell’accoglienza. </a:t>
            </a:r>
          </a:p>
          <a:p>
            <a:pPr marL="0" indent="0" algn="just">
              <a:buFont typeface="Wingdings 3" charset="2"/>
              <a:buNone/>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sp>
        <p:nvSpPr>
          <p:cNvPr id="10" name="Segnaposto contenuto 2">
            <a:extLst>
              <a:ext uri="{FF2B5EF4-FFF2-40B4-BE49-F238E27FC236}">
                <a16:creationId xmlns:a16="http://schemas.microsoft.com/office/drawing/2014/main" id="{6BD81F97-4F2B-4DE1-A73B-1C695DCD0793}"/>
              </a:ext>
            </a:extLst>
          </p:cNvPr>
          <p:cNvSpPr txBox="1">
            <a:spLocks/>
          </p:cNvSpPr>
          <p:nvPr/>
        </p:nvSpPr>
        <p:spPr>
          <a:xfrm>
            <a:off x="1706252" y="5425857"/>
            <a:ext cx="9798360" cy="13858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spcBef>
                <a:spcPts val="0"/>
              </a:spcBef>
            </a:pPr>
            <a:r>
              <a:rPr lang="it-IT" sz="1800" dirty="0">
                <a:effectLst/>
                <a:latin typeface="Calibri" panose="020F0502020204030204" pitchFamily="34" charset="0"/>
                <a:ea typeface="Calibri" panose="020F0502020204030204" pitchFamily="34" charset="0"/>
                <a:cs typeface="Times New Roman" panose="02020603050405020304" pitchFamily="18" charset="0"/>
              </a:rPr>
              <a:t>Favorire </a:t>
            </a:r>
            <a:r>
              <a:rPr lang="it-IT" dirty="0">
                <a:latin typeface="Calibri" panose="020F0502020204030204" pitchFamily="34" charset="0"/>
                <a:ea typeface="Calibri" panose="020F0502020204030204" pitchFamily="34" charset="0"/>
                <a:cs typeface="Times New Roman" panose="02020603050405020304" pitchFamily="18" charset="0"/>
              </a:rPr>
              <a:t>la conversione pastorale delle nostre comunità e la loro maturazione missionaria perché il senso della missione sia </a:t>
            </a:r>
            <a:r>
              <a:rPr lang="it-IT" sz="1800" dirty="0">
                <a:effectLst/>
                <a:latin typeface="Calibri" panose="020F0502020204030204" pitchFamily="34" charset="0"/>
                <a:ea typeface="Calibri" panose="020F0502020204030204" pitchFamily="34" charset="0"/>
                <a:cs typeface="Times New Roman" panose="02020603050405020304" pitchFamily="18" charset="0"/>
              </a:rPr>
              <a:t>un nuovo modo d’essere in rapporto al Vangelo e alle persone, perché sia lo stile delle Chiese in cui viviamo. </a:t>
            </a:r>
          </a:p>
          <a:p>
            <a:pPr algn="just">
              <a:spcBef>
                <a:spcPts val="0"/>
              </a:spcBef>
            </a:pPr>
            <a:endParaRPr lang="it-IT" sz="2000" dirty="0">
              <a:solidFill>
                <a:schemeClr val="tx1"/>
              </a:solidFill>
            </a:endParaRPr>
          </a:p>
        </p:txBody>
      </p:sp>
      <p:sp>
        <p:nvSpPr>
          <p:cNvPr id="11" name="Segnaposto contenuto 2">
            <a:extLst>
              <a:ext uri="{FF2B5EF4-FFF2-40B4-BE49-F238E27FC236}">
                <a16:creationId xmlns:a16="http://schemas.microsoft.com/office/drawing/2014/main" id="{AF71AFEF-13AD-4F58-A896-2197DD00B549}"/>
              </a:ext>
            </a:extLst>
          </p:cNvPr>
          <p:cNvSpPr txBox="1">
            <a:spLocks/>
          </p:cNvSpPr>
          <p:nvPr/>
        </p:nvSpPr>
        <p:spPr>
          <a:xfrm>
            <a:off x="1706252" y="3479442"/>
            <a:ext cx="9798360" cy="926301"/>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15000"/>
              </a:lnSpc>
              <a:spcAft>
                <a:spcPts val="1000"/>
              </a:spcAft>
            </a:pPr>
            <a:r>
              <a:rPr lang="it-IT" sz="7200" dirty="0">
                <a:effectLst/>
                <a:latin typeface="Calibri" panose="020F0502020204030204" pitchFamily="34" charset="0"/>
                <a:ea typeface="Calibri" panose="020F0502020204030204" pitchFamily="34" charset="0"/>
                <a:cs typeface="Times New Roman" panose="02020603050405020304" pitchFamily="18" charset="0"/>
              </a:rPr>
              <a:t>La Chiesa cui l’AC si dedica è in primo luogo quella diocesana, alla cui crescita offre, con la propria soggettività, il contributo originale della vita associativa e dei propri percorsi formativi, oltre che la disponibilità delle singole persone.</a:t>
            </a:r>
            <a:endParaRPr lang="it-IT" sz="7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it-IT" sz="8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Segnaposto contenuto 2">
            <a:extLst>
              <a:ext uri="{FF2B5EF4-FFF2-40B4-BE49-F238E27FC236}">
                <a16:creationId xmlns:a16="http://schemas.microsoft.com/office/drawing/2014/main" id="{75E489B7-6B79-4146-B385-272889962B04}"/>
              </a:ext>
            </a:extLst>
          </p:cNvPr>
          <p:cNvSpPr txBox="1">
            <a:spLocks/>
          </p:cNvSpPr>
          <p:nvPr/>
        </p:nvSpPr>
        <p:spPr>
          <a:xfrm>
            <a:off x="1706252" y="4455834"/>
            <a:ext cx="9798360" cy="113503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spcBef>
                <a:spcPts val="0"/>
              </a:spcBef>
            </a:pPr>
            <a:r>
              <a:rPr lang="it-IT" sz="1800" dirty="0">
                <a:effectLst/>
                <a:latin typeface="Calibri" panose="020F0502020204030204" pitchFamily="34" charset="0"/>
                <a:ea typeface="Calibri" panose="020F0502020204030204" pitchFamily="34" charset="0"/>
                <a:cs typeface="Times New Roman" panose="02020603050405020304" pitchFamily="18" charset="0"/>
              </a:rPr>
              <a:t>La parrocchia si sceglie per vivere l’amore creativo e forte che diventa lo stile di ogni giorno e di ogni ambiente.</a:t>
            </a:r>
          </a:p>
          <a:p>
            <a:pPr algn="just">
              <a:spcBef>
                <a:spcPts val="0"/>
              </a:spcBef>
            </a:pPr>
            <a:r>
              <a:rPr lang="it-IT" dirty="0">
                <a:latin typeface="Calibri" panose="020F0502020204030204" pitchFamily="34" charset="0"/>
                <a:ea typeface="Calibri" panose="020F0502020204030204" pitchFamily="34" charset="0"/>
                <a:cs typeface="Times New Roman" panose="02020603050405020304" pitchFamily="18" charset="0"/>
              </a:rPr>
              <a:t>L</a:t>
            </a:r>
            <a:r>
              <a:rPr lang="it-IT" sz="1800" dirty="0">
                <a:effectLst/>
                <a:latin typeface="Calibri" panose="020F0502020204030204" pitchFamily="34" charset="0"/>
                <a:ea typeface="Calibri" panose="020F0502020204030204" pitchFamily="34" charset="0"/>
                <a:cs typeface="Times New Roman" panose="02020603050405020304" pitchFamily="18" charset="0"/>
              </a:rPr>
              <a:t>a parrocchia si sceglie attraverso un lavoro formativo quotidiano</a:t>
            </a:r>
          </a:p>
          <a:p>
            <a:pPr algn="just">
              <a:spcBef>
                <a:spcPts val="0"/>
              </a:spcBef>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endParaRPr lang="it-IT" sz="2000" dirty="0">
              <a:solidFill>
                <a:schemeClr val="tx1"/>
              </a:solidFill>
            </a:endParaRPr>
          </a:p>
        </p:txBody>
      </p:sp>
      <p:pic>
        <p:nvPicPr>
          <p:cNvPr id="9" name="Immagine 8">
            <a:extLst>
              <a:ext uri="{FF2B5EF4-FFF2-40B4-BE49-F238E27FC236}">
                <a16:creationId xmlns:a16="http://schemas.microsoft.com/office/drawing/2014/main" id="{6EF1006C-3110-42A7-BF42-1C42427AA68D}"/>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1599398" y="46271"/>
            <a:ext cx="1796327" cy="1750979"/>
          </a:xfrm>
          <a:prstGeom prst="rect">
            <a:avLst/>
          </a:prstGeom>
        </p:spPr>
      </p:pic>
    </p:spTree>
    <p:extLst>
      <p:ext uri="{BB962C8B-B14F-4D97-AF65-F5344CB8AC3E}">
        <p14:creationId xmlns:p14="http://schemas.microsoft.com/office/powerpoint/2010/main" val="885208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ppt_x"/>
                                          </p:val>
                                        </p:tav>
                                        <p:tav tm="100000">
                                          <p:val>
                                            <p:strVal val="#ppt_x"/>
                                          </p:val>
                                        </p:tav>
                                      </p:tavLst>
                                    </p:anim>
                                    <p:anim calcmode="lin" valueType="num">
                                      <p:cBhvr additive="base">
                                        <p:cTn id="4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10" grpId="0"/>
      <p:bldP spid="11"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5E699-F97C-4057-BE7A-D337A22FA15D}"/>
              </a:ext>
            </a:extLst>
          </p:cNvPr>
          <p:cNvSpPr>
            <a:spLocks noGrp="1"/>
          </p:cNvSpPr>
          <p:nvPr>
            <p:ph type="title"/>
          </p:nvPr>
        </p:nvSpPr>
        <p:spPr>
          <a:xfrm>
            <a:off x="2592925" y="594927"/>
            <a:ext cx="9187271" cy="747490"/>
          </a:xfrm>
        </p:spPr>
        <p:txBody>
          <a:bodyPr>
            <a:normAutofit/>
          </a:bodyPr>
          <a:lstStyle/>
          <a:p>
            <a:pPr algn="ctr"/>
            <a:r>
              <a:rPr lang="it-IT" dirty="0"/>
              <a:t>     LAICI DEDICATI ALLA PROPRIA CHIESA</a:t>
            </a:r>
          </a:p>
        </p:txBody>
      </p:sp>
      <p:sp>
        <p:nvSpPr>
          <p:cNvPr id="3" name="Segnaposto contenuto 2">
            <a:extLst>
              <a:ext uri="{FF2B5EF4-FFF2-40B4-BE49-F238E27FC236}">
                <a16:creationId xmlns:a16="http://schemas.microsoft.com/office/drawing/2014/main" id="{103D33BD-07AA-4593-A4C5-98B91AE19841}"/>
              </a:ext>
            </a:extLst>
          </p:cNvPr>
          <p:cNvSpPr>
            <a:spLocks noGrp="1"/>
          </p:cNvSpPr>
          <p:nvPr>
            <p:ph idx="1"/>
          </p:nvPr>
        </p:nvSpPr>
        <p:spPr>
          <a:xfrm>
            <a:off x="1706252" y="1644347"/>
            <a:ext cx="9798360" cy="747490"/>
          </a:xfrm>
        </p:spPr>
        <p:txBody>
          <a:bodyPr>
            <a:normAutofit fontScale="25000" lnSpcReduction="20000"/>
          </a:bodyPr>
          <a:lstStyle/>
          <a:p>
            <a:pPr algn="just"/>
            <a:r>
              <a:rPr lang="it-IT" sz="7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“Dedicati”: è un termine intenso, che dice legame spirituale e insieme affettivo; dice impegno concreto; dice di un servizio che nasce dall’amore e si alimenta di corresponsabilità, con cuore di figli</a:t>
            </a:r>
            <a:endParaRPr lang="it-IT" sz="7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8" name="Segnaposto contenuto 2">
            <a:extLst>
              <a:ext uri="{FF2B5EF4-FFF2-40B4-BE49-F238E27FC236}">
                <a16:creationId xmlns:a16="http://schemas.microsoft.com/office/drawing/2014/main" id="{5D99E709-5D0C-4F0A-BACC-88F815FB1B4D}"/>
              </a:ext>
            </a:extLst>
          </p:cNvPr>
          <p:cNvSpPr txBox="1">
            <a:spLocks/>
          </p:cNvSpPr>
          <p:nvPr/>
        </p:nvSpPr>
        <p:spPr>
          <a:xfrm>
            <a:off x="1706252" y="2638418"/>
            <a:ext cx="9798360" cy="156772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15000"/>
              </a:lnSpc>
              <a:spcAft>
                <a:spcPts val="1000"/>
              </a:spcAft>
            </a:pPr>
            <a:r>
              <a:rPr lang="it-IT" sz="7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Lavoro formativo </a:t>
            </a:r>
            <a:r>
              <a:rPr lang="it-IT" sz="7200" dirty="0">
                <a:solidFill>
                  <a:schemeClr val="tx1"/>
                </a:solidFill>
                <a:latin typeface="Calibri" panose="020F0502020204030204" pitchFamily="34" charset="0"/>
                <a:ea typeface="Calibri" panose="020F0502020204030204" pitchFamily="34" charset="0"/>
                <a:cs typeface="Times New Roman" panose="02020603050405020304" pitchFamily="18" charset="0"/>
              </a:rPr>
              <a:t>che insegni </a:t>
            </a:r>
            <a:r>
              <a:rPr lang="it-IT" sz="7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 voler bene oblativo e capace di sacrificio; che sappia attraversare le situazioni di conflitto con chiarezza e con amore; che faccia praticare i percorsi della comunione con le persone con cui abbiamo familiarità quotidiana; che insegni una pazienza che non spegne gli slanci e una fedeltà che non scade nella mediocrità; che insegni a osare prospettive nuove assunte per fedeltà e rifiuti ogni ripiegamento, ogni rassegnazione </a:t>
            </a:r>
          </a:p>
          <a:p>
            <a:pPr marL="0" indent="0" algn="just">
              <a:buFont typeface="Wingdings 3" charset="2"/>
              <a:buNone/>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sp>
        <p:nvSpPr>
          <p:cNvPr id="11" name="Segnaposto contenuto 2">
            <a:extLst>
              <a:ext uri="{FF2B5EF4-FFF2-40B4-BE49-F238E27FC236}">
                <a16:creationId xmlns:a16="http://schemas.microsoft.com/office/drawing/2014/main" id="{AF71AFEF-13AD-4F58-A896-2197DD00B549}"/>
              </a:ext>
            </a:extLst>
          </p:cNvPr>
          <p:cNvSpPr txBox="1">
            <a:spLocks/>
          </p:cNvSpPr>
          <p:nvPr/>
        </p:nvSpPr>
        <p:spPr>
          <a:xfrm>
            <a:off x="1706252" y="4279651"/>
            <a:ext cx="9798360" cy="9263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15000"/>
              </a:lnSpc>
              <a:spcAft>
                <a:spcPts val="1000"/>
              </a:spcAft>
            </a:pPr>
            <a:r>
              <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Aiutare le nostre comunità ad aprirsi, accogliere, rendersi aperti alla vita di tutti, più interessati all’esistenza delle persone</a:t>
            </a:r>
            <a:endParaRPr lang="it-IT" sz="8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Segnaposto contenuto 2">
            <a:extLst>
              <a:ext uri="{FF2B5EF4-FFF2-40B4-BE49-F238E27FC236}">
                <a16:creationId xmlns:a16="http://schemas.microsoft.com/office/drawing/2014/main" id="{75E489B7-6B79-4146-B385-272889962B04}"/>
              </a:ext>
            </a:extLst>
          </p:cNvPr>
          <p:cNvSpPr txBox="1">
            <a:spLocks/>
          </p:cNvSpPr>
          <p:nvPr/>
        </p:nvSpPr>
        <p:spPr>
          <a:xfrm>
            <a:off x="1706252" y="5205952"/>
            <a:ext cx="9798360" cy="113503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lnSpc>
                <a:spcPct val="115000"/>
              </a:lnSpc>
              <a:spcAft>
                <a:spcPts val="1000"/>
              </a:spcAft>
            </a:pPr>
            <a:r>
              <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L’esperienza di vita ecclesiale chiede tensione all’unità, alla reciprocità, alla testimonianza di quella comunione che è dono e impegno e che esige di tramutarsi in percorsi che realizzano una fraternità senza confini</a:t>
            </a:r>
          </a:p>
          <a:p>
            <a:pPr algn="just">
              <a:spcBef>
                <a:spcPts val="0"/>
              </a:spcBef>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endParaRPr lang="it-IT" sz="2000" dirty="0">
              <a:solidFill>
                <a:schemeClr val="tx1"/>
              </a:solidFill>
            </a:endParaRPr>
          </a:p>
        </p:txBody>
      </p:sp>
      <p:pic>
        <p:nvPicPr>
          <p:cNvPr id="10" name="Immagine 9">
            <a:extLst>
              <a:ext uri="{FF2B5EF4-FFF2-40B4-BE49-F238E27FC236}">
                <a16:creationId xmlns:a16="http://schemas.microsoft.com/office/drawing/2014/main" id="{397D7BD2-15BE-4653-A934-94F8AB5E092F}"/>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6252" y="39584"/>
            <a:ext cx="1489435" cy="1396033"/>
          </a:xfrm>
          <a:prstGeom prst="rect">
            <a:avLst/>
          </a:prstGeom>
        </p:spPr>
      </p:pic>
    </p:spTree>
    <p:extLst>
      <p:ext uri="{BB962C8B-B14F-4D97-AF65-F5344CB8AC3E}">
        <p14:creationId xmlns:p14="http://schemas.microsoft.com/office/powerpoint/2010/main" val="233957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ircle(in)">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ircle(in)">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11"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F158F7-9642-4E02-8745-C0991DEED3D2}"/>
              </a:ext>
            </a:extLst>
          </p:cNvPr>
          <p:cNvSpPr>
            <a:spLocks noGrp="1"/>
          </p:cNvSpPr>
          <p:nvPr>
            <p:ph type="title"/>
          </p:nvPr>
        </p:nvSpPr>
        <p:spPr>
          <a:xfrm>
            <a:off x="2410102" y="1376313"/>
            <a:ext cx="8915399" cy="4147793"/>
          </a:xfrm>
        </p:spPr>
        <p:txBody>
          <a:bodyPr>
            <a:normAutofit fontScale="90000"/>
          </a:bodyPr>
          <a:lstStyle/>
          <a:p>
            <a:pPr algn="ctr">
              <a:lnSpc>
                <a:spcPct val="200000"/>
              </a:lnSpc>
            </a:pPr>
            <a:br>
              <a:rPr lang="it-IT" sz="1800" b="1" dirty="0">
                <a:solidFill>
                  <a:srgbClr val="548DD4"/>
                </a:solidFill>
                <a:effectLst/>
                <a:latin typeface="Cavolini" panose="03000502040302020204" pitchFamily="66" charset="0"/>
                <a:ea typeface="Calibri" panose="020F0502020204030204" pitchFamily="34" charset="0"/>
                <a:cs typeface="Cavolini" panose="03000502040302020204" pitchFamily="66" charset="0"/>
              </a:rPr>
            </a:br>
            <a:br>
              <a:rPr lang="it-IT" sz="1800" b="1" dirty="0">
                <a:solidFill>
                  <a:srgbClr val="548DD4"/>
                </a:solidFill>
                <a:effectLst/>
                <a:latin typeface="Cavolini" panose="03000502040302020204" pitchFamily="66" charset="0"/>
                <a:ea typeface="Calibri" panose="020F0502020204030204" pitchFamily="34" charset="0"/>
                <a:cs typeface="Cavolini" panose="03000502040302020204" pitchFamily="66" charset="0"/>
              </a:rPr>
            </a:br>
            <a:br>
              <a:rPr lang="it-IT" sz="1800" b="1" dirty="0">
                <a:solidFill>
                  <a:srgbClr val="548DD4"/>
                </a:solidFill>
                <a:effectLst/>
                <a:latin typeface="Cavolini" panose="03000502040302020204" pitchFamily="66" charset="0"/>
                <a:ea typeface="Calibri" panose="020F0502020204030204" pitchFamily="34" charset="0"/>
                <a:cs typeface="Cavolini" panose="03000502040302020204" pitchFamily="66" charset="0"/>
              </a:rPr>
            </a:br>
            <a:r>
              <a:rPr lang="it-IT" sz="2000" b="1" dirty="0">
                <a:solidFill>
                  <a:schemeClr val="bg2">
                    <a:lumMod val="25000"/>
                  </a:schemeClr>
                </a:solidFill>
                <a:effectLst/>
                <a:latin typeface="Cavolini" panose="03000502040302020204" pitchFamily="66" charset="0"/>
                <a:ea typeface="Calibri" panose="020F0502020204030204" pitchFamily="34" charset="0"/>
                <a:cs typeface="Cavolini" panose="03000502040302020204" pitchFamily="66" charset="0"/>
              </a:rPr>
              <a:t>Dialogo al proprio interno, tra fratelli che si vogliono bene e che nella pluralità di sensibilità, talenti, vocazioni sanno camminare insieme ascoltandosi a vicenda, e dialogo con il mondo, con tutte le culture, le opinioni, le religioni. </a:t>
            </a:r>
            <a:br>
              <a:rPr lang="it-IT" sz="2000" b="1" dirty="0">
                <a:solidFill>
                  <a:schemeClr val="bg2">
                    <a:lumMod val="25000"/>
                  </a:schemeClr>
                </a:solidFill>
                <a:effectLst/>
                <a:latin typeface="Cavolini" panose="03000502040302020204" pitchFamily="66" charset="0"/>
                <a:ea typeface="Calibri" panose="020F0502020204030204" pitchFamily="34" charset="0"/>
                <a:cs typeface="Cavolini" panose="03000502040302020204" pitchFamily="66" charset="0"/>
              </a:rPr>
            </a:br>
            <a:r>
              <a:rPr lang="it-IT" sz="2000" b="1" dirty="0">
                <a:solidFill>
                  <a:schemeClr val="bg2">
                    <a:lumMod val="25000"/>
                  </a:schemeClr>
                </a:solidFill>
                <a:effectLst/>
                <a:latin typeface="Cavolini" panose="03000502040302020204" pitchFamily="66" charset="0"/>
                <a:ea typeface="Calibri" panose="020F0502020204030204" pitchFamily="34" charset="0"/>
                <a:cs typeface="Cavolini" panose="03000502040302020204" pitchFamily="66" charset="0"/>
              </a:rPr>
              <a:t>Dialogo con ciascun uomo, credente o non credente, vicino a noi per tradizioni e sensibilità o distante mille miglia per il modo di pensare e vivere, per aspirazioni, interessi, principi morali. Un atteggiamento che ci porta a sbilanciarci in avanti verso “tutto ciò che è umano”, verso tutti gli uomini perché il dialogo chiede di essere intrapreso “senza limiti e senza calcoli</a:t>
            </a:r>
            <a:r>
              <a:rPr lang="it-IT" sz="1800" b="1" dirty="0">
                <a:solidFill>
                  <a:schemeClr val="bg2">
                    <a:lumMod val="25000"/>
                  </a:schemeClr>
                </a:solidFill>
                <a:effectLst/>
                <a:latin typeface="Cavolini" panose="03000502040302020204" pitchFamily="66" charset="0"/>
                <a:ea typeface="Calibri" panose="020F0502020204030204" pitchFamily="34" charset="0"/>
                <a:cs typeface="Cavolini" panose="03000502040302020204" pitchFamily="66" charset="0"/>
              </a:rPr>
              <a:t>” </a:t>
            </a:r>
            <a:br>
              <a:rPr lang="it-IT" sz="1800" b="1" dirty="0">
                <a:solidFill>
                  <a:srgbClr val="548DD4"/>
                </a:solidFill>
                <a:effectLst/>
                <a:latin typeface="Cavolini" panose="03000502040302020204" pitchFamily="66" charset="0"/>
                <a:ea typeface="Calibri" panose="020F0502020204030204" pitchFamily="34" charset="0"/>
                <a:cs typeface="Cavolini" panose="03000502040302020204" pitchFamily="66" charset="0"/>
              </a:rPr>
            </a:br>
            <a:br>
              <a:rPr lang="it-IT" sz="1800" dirty="0">
                <a:effectLst/>
                <a:latin typeface="Cavolini" panose="03000502040302020204" pitchFamily="66" charset="0"/>
                <a:ea typeface="Calibri" panose="020F0502020204030204" pitchFamily="34" charset="0"/>
                <a:cs typeface="Cavolini" panose="03000502040302020204" pitchFamily="66" charset="0"/>
              </a:rPr>
            </a:br>
            <a:endParaRPr lang="it-IT" dirty="0">
              <a:latin typeface="Cavolini" panose="03000502040302020204" pitchFamily="66" charset="0"/>
              <a:cs typeface="Cavolini" panose="03000502040302020204" pitchFamily="66" charset="0"/>
            </a:endParaRPr>
          </a:p>
        </p:txBody>
      </p:sp>
      <p:sp>
        <p:nvSpPr>
          <p:cNvPr id="5" name="CasellaDiTesto 4">
            <a:extLst>
              <a:ext uri="{FF2B5EF4-FFF2-40B4-BE49-F238E27FC236}">
                <a16:creationId xmlns:a16="http://schemas.microsoft.com/office/drawing/2014/main" id="{A2A6461D-9360-41FB-86C7-2C64B1B0F258}"/>
              </a:ext>
            </a:extLst>
          </p:cNvPr>
          <p:cNvSpPr txBox="1"/>
          <p:nvPr/>
        </p:nvSpPr>
        <p:spPr>
          <a:xfrm>
            <a:off x="4788816" y="6183983"/>
            <a:ext cx="4411745" cy="367646"/>
          </a:xfrm>
          <a:prstGeom prst="rect">
            <a:avLst/>
          </a:prstGeom>
          <a:noFill/>
        </p:spPr>
        <p:txBody>
          <a:bodyPr wrap="square" rtlCol="0">
            <a:spAutoFit/>
          </a:bodyPr>
          <a:lstStyle/>
          <a:p>
            <a:r>
              <a:rPr lang="it-IT" dirty="0"/>
              <a:t>                         </a:t>
            </a:r>
            <a:r>
              <a:rPr lang="it-IT" b="1" dirty="0">
                <a:solidFill>
                  <a:schemeClr val="bg2">
                    <a:lumMod val="25000"/>
                  </a:schemeClr>
                </a:solidFill>
                <a:latin typeface="Cavolini" panose="03000502040302020204" pitchFamily="66" charset="0"/>
                <a:cs typeface="Cavolini" panose="03000502040302020204" pitchFamily="66" charset="0"/>
              </a:rPr>
              <a:t>Paolo VI</a:t>
            </a:r>
          </a:p>
        </p:txBody>
      </p:sp>
      <p:pic>
        <p:nvPicPr>
          <p:cNvPr id="4" name="Immagine 3" descr="Immagine che contiene testo, graffiti, pietra&#10;&#10;Descrizione generata automaticamente">
            <a:extLst>
              <a:ext uri="{FF2B5EF4-FFF2-40B4-BE49-F238E27FC236}">
                <a16:creationId xmlns:a16="http://schemas.microsoft.com/office/drawing/2014/main" id="{DE88CE07-D933-46B3-AF32-60AF3656C0F3}"/>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0" y="0"/>
            <a:ext cx="2489200" cy="2489200"/>
          </a:xfrm>
          <a:prstGeom prst="rect">
            <a:avLst/>
          </a:prstGeom>
          <a:effectLst>
            <a:softEdge rad="317500"/>
          </a:effectLst>
        </p:spPr>
      </p:pic>
    </p:spTree>
    <p:extLst>
      <p:ext uri="{BB962C8B-B14F-4D97-AF65-F5344CB8AC3E}">
        <p14:creationId xmlns:p14="http://schemas.microsoft.com/office/powerpoint/2010/main" val="162783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E462A9-2F35-471A-A190-E45174C7AAE8}"/>
              </a:ext>
            </a:extLst>
          </p:cNvPr>
          <p:cNvSpPr>
            <a:spLocks noGrp="1"/>
          </p:cNvSpPr>
          <p:nvPr>
            <p:ph type="title"/>
          </p:nvPr>
        </p:nvSpPr>
        <p:spPr/>
        <p:txBody>
          <a:bodyPr/>
          <a:lstStyle/>
          <a:p>
            <a:r>
              <a:rPr lang="it-IT" dirty="0"/>
              <a:t>IL SERVIZIO EDUCATIVO	</a:t>
            </a:r>
          </a:p>
        </p:txBody>
      </p:sp>
      <p:sp>
        <p:nvSpPr>
          <p:cNvPr id="3" name="Segnaposto contenuto 2">
            <a:extLst>
              <a:ext uri="{FF2B5EF4-FFF2-40B4-BE49-F238E27FC236}">
                <a16:creationId xmlns:a16="http://schemas.microsoft.com/office/drawing/2014/main" id="{D4519EEF-40B5-4458-A50F-DFB95389C454}"/>
              </a:ext>
            </a:extLst>
          </p:cNvPr>
          <p:cNvSpPr>
            <a:spLocks noGrp="1"/>
          </p:cNvSpPr>
          <p:nvPr>
            <p:ph idx="1"/>
          </p:nvPr>
        </p:nvSpPr>
        <p:spPr>
          <a:xfrm>
            <a:off x="1566151" y="1365521"/>
            <a:ext cx="10311319" cy="2768734"/>
          </a:xfrm>
        </p:spPr>
        <p:txBody>
          <a:bodyPr>
            <a:normAutofit fontScale="25000" lnSpcReduction="20000"/>
          </a:bodyPr>
          <a:lstStyle/>
          <a:p>
            <a:pPr marL="0" indent="0">
              <a:buNone/>
            </a:pPr>
            <a:r>
              <a:rPr lang="it-IT" dirty="0">
                <a:solidFill>
                  <a:srgbClr val="403B38"/>
                </a:solidFill>
                <a:latin typeface="Arial" panose="020B0604020202020204" pitchFamily="34" charset="0"/>
                <a:ea typeface="Calibri" panose="020F0502020204030204" pitchFamily="34" charset="0"/>
              </a:rPr>
              <a:t>						</a:t>
            </a:r>
            <a:r>
              <a:rPr lang="it-IT" sz="3500" dirty="0">
                <a:solidFill>
                  <a:srgbClr val="403B38"/>
                </a:solidFill>
                <a:latin typeface="Arial" panose="020B0604020202020204" pitchFamily="34" charset="0"/>
                <a:ea typeface="Calibri" panose="020F0502020204030204" pitchFamily="34" charset="0"/>
              </a:rPr>
              <a:t>	</a:t>
            </a:r>
          </a:p>
          <a:p>
            <a:pPr marL="0" indent="0" algn="ctr">
              <a:buNone/>
            </a:pPr>
            <a:r>
              <a:rPr lang="it-IT" sz="12800" b="1" dirty="0">
                <a:solidFill>
                  <a:srgbClr val="FFC000"/>
                </a:solidFill>
                <a:effectLst/>
                <a:latin typeface="Comic Sans MS" panose="030F0702030302020204" pitchFamily="66" charset="0"/>
                <a:ea typeface="Calibri" panose="020F0502020204030204" pitchFamily="34" charset="0"/>
                <a:cs typeface="Cavolini" panose="03000502040302020204" pitchFamily="66" charset="0"/>
              </a:rPr>
              <a:t>ARMIDA BARELLI </a:t>
            </a:r>
          </a:p>
          <a:p>
            <a:pPr marL="0" indent="0" algn="ctr">
              <a:buNone/>
            </a:pPr>
            <a:r>
              <a:rPr lang="it-IT" sz="4200" b="0" i="0" dirty="0">
                <a:solidFill>
                  <a:schemeClr val="tx1"/>
                </a:solidFill>
                <a:effectLst/>
                <a:latin typeface="Calibri" panose="020F0502020204030204" pitchFamily="34" charset="0"/>
                <a:cs typeface="Calibri" panose="020F0502020204030204" pitchFamily="34" charset="0"/>
              </a:rPr>
              <a:t>(</a:t>
            </a:r>
            <a:r>
              <a:rPr lang="it-IT" sz="4200" b="0" i="0" u="none" strike="noStrike" dirty="0">
                <a:solidFill>
                  <a:schemeClr val="tx1"/>
                </a:solidFill>
                <a:effectLst/>
                <a:latin typeface="Calibri" panose="020F0502020204030204" pitchFamily="34" charset="0"/>
                <a:cs typeface="Calibri" panose="020F0502020204030204" pitchFamily="34" charset="0"/>
                <a:hlinkClick r:id="rId2" tooltip="Milano">
                  <a:extLst>
                    <a:ext uri="{A12FA001-AC4F-418D-AE19-62706E023703}">
                      <ahyp:hlinkClr xmlns:ahyp="http://schemas.microsoft.com/office/drawing/2018/hyperlinkcolor" val="tx"/>
                    </a:ext>
                  </a:extLst>
                </a:hlinkClick>
              </a:rPr>
              <a:t>Milano</a:t>
            </a:r>
            <a:r>
              <a:rPr lang="it-IT" sz="4200" b="0" i="0" dirty="0">
                <a:solidFill>
                  <a:schemeClr val="tx1"/>
                </a:solidFill>
                <a:effectLst/>
                <a:latin typeface="Calibri" panose="020F0502020204030204" pitchFamily="34" charset="0"/>
                <a:cs typeface="Calibri" panose="020F0502020204030204" pitchFamily="34" charset="0"/>
              </a:rPr>
              <a:t>, </a:t>
            </a:r>
            <a:r>
              <a:rPr lang="it-IT" sz="4200" b="0" i="0" u="none" strike="noStrike" dirty="0">
                <a:solidFill>
                  <a:schemeClr val="tx1"/>
                </a:solidFill>
                <a:effectLst/>
                <a:latin typeface="Calibri" panose="020F0502020204030204" pitchFamily="34" charset="0"/>
                <a:cs typeface="Calibri" panose="020F0502020204030204" pitchFamily="34" charset="0"/>
                <a:hlinkClick r:id="rId3" tooltip="1º dicembre">
                  <a:extLst>
                    <a:ext uri="{A12FA001-AC4F-418D-AE19-62706E023703}">
                      <ahyp:hlinkClr xmlns:ahyp="http://schemas.microsoft.com/office/drawing/2018/hyperlinkcolor" val="tx"/>
                    </a:ext>
                  </a:extLst>
                </a:hlinkClick>
              </a:rPr>
              <a:t>1º dicembre</a:t>
            </a:r>
            <a:r>
              <a:rPr lang="it-IT" sz="4200" b="0" i="0" dirty="0">
                <a:solidFill>
                  <a:schemeClr val="tx1"/>
                </a:solidFill>
                <a:effectLst/>
                <a:latin typeface="Calibri" panose="020F0502020204030204" pitchFamily="34" charset="0"/>
                <a:cs typeface="Calibri" panose="020F0502020204030204" pitchFamily="34" charset="0"/>
              </a:rPr>
              <a:t> </a:t>
            </a:r>
            <a:r>
              <a:rPr lang="it-IT" sz="4200" b="0" i="0" u="none" strike="noStrike" dirty="0">
                <a:solidFill>
                  <a:schemeClr val="tx1"/>
                </a:solidFill>
                <a:effectLst/>
                <a:latin typeface="Calibri" panose="020F0502020204030204" pitchFamily="34" charset="0"/>
                <a:cs typeface="Calibri" panose="020F0502020204030204" pitchFamily="34" charset="0"/>
                <a:hlinkClick r:id="rId4" tooltip="1882">
                  <a:extLst>
                    <a:ext uri="{A12FA001-AC4F-418D-AE19-62706E023703}">
                      <ahyp:hlinkClr xmlns:ahyp="http://schemas.microsoft.com/office/drawing/2018/hyperlinkcolor" val="tx"/>
                    </a:ext>
                  </a:extLst>
                </a:hlinkClick>
              </a:rPr>
              <a:t>1882</a:t>
            </a:r>
            <a:r>
              <a:rPr lang="it-IT" sz="4200" b="0" i="0" dirty="0">
                <a:solidFill>
                  <a:schemeClr val="tx1"/>
                </a:solidFill>
                <a:effectLst/>
                <a:latin typeface="Calibri" panose="020F0502020204030204" pitchFamily="34" charset="0"/>
                <a:cs typeface="Calibri" panose="020F0502020204030204" pitchFamily="34" charset="0"/>
              </a:rPr>
              <a:t> – </a:t>
            </a:r>
            <a:r>
              <a:rPr lang="it-IT" sz="4200" b="0" i="0" u="none" strike="noStrike" dirty="0">
                <a:solidFill>
                  <a:schemeClr val="tx1"/>
                </a:solidFill>
                <a:effectLst/>
                <a:latin typeface="Calibri" panose="020F0502020204030204" pitchFamily="34" charset="0"/>
                <a:cs typeface="Calibri" panose="020F0502020204030204" pitchFamily="34" charset="0"/>
                <a:hlinkClick r:id="rId5" tooltip="Marzio (Italia)">
                  <a:extLst>
                    <a:ext uri="{A12FA001-AC4F-418D-AE19-62706E023703}">
                      <ahyp:hlinkClr xmlns:ahyp="http://schemas.microsoft.com/office/drawing/2018/hyperlinkcolor" val="tx"/>
                    </a:ext>
                  </a:extLst>
                </a:hlinkClick>
              </a:rPr>
              <a:t>Marzio</a:t>
            </a:r>
            <a:r>
              <a:rPr lang="it-IT" sz="4200" b="0" i="0" dirty="0">
                <a:solidFill>
                  <a:schemeClr val="tx1"/>
                </a:solidFill>
                <a:effectLst/>
                <a:latin typeface="Calibri" panose="020F0502020204030204" pitchFamily="34" charset="0"/>
                <a:cs typeface="Calibri" panose="020F0502020204030204" pitchFamily="34" charset="0"/>
              </a:rPr>
              <a:t>, </a:t>
            </a:r>
            <a:r>
              <a:rPr lang="it-IT" sz="4200" b="0" i="0" u="none" strike="noStrike" dirty="0">
                <a:solidFill>
                  <a:schemeClr val="tx1"/>
                </a:solidFill>
                <a:effectLst/>
                <a:latin typeface="Calibri" panose="020F0502020204030204" pitchFamily="34" charset="0"/>
                <a:cs typeface="Calibri" panose="020F0502020204030204" pitchFamily="34" charset="0"/>
                <a:hlinkClick r:id="rId6" tooltip="15 agosto">
                  <a:extLst>
                    <a:ext uri="{A12FA001-AC4F-418D-AE19-62706E023703}">
                      <ahyp:hlinkClr xmlns:ahyp="http://schemas.microsoft.com/office/drawing/2018/hyperlinkcolor" val="tx"/>
                    </a:ext>
                  </a:extLst>
                </a:hlinkClick>
              </a:rPr>
              <a:t>15 agosto</a:t>
            </a:r>
            <a:r>
              <a:rPr lang="it-IT" sz="4200" b="0" i="0" dirty="0">
                <a:solidFill>
                  <a:schemeClr val="tx1"/>
                </a:solidFill>
                <a:effectLst/>
                <a:latin typeface="Calibri" panose="020F0502020204030204" pitchFamily="34" charset="0"/>
                <a:cs typeface="Calibri" panose="020F0502020204030204" pitchFamily="34" charset="0"/>
              </a:rPr>
              <a:t> </a:t>
            </a:r>
            <a:r>
              <a:rPr lang="it-IT" sz="4200" b="0" i="0" u="none" strike="noStrike" dirty="0">
                <a:solidFill>
                  <a:schemeClr val="tx1"/>
                </a:solidFill>
                <a:effectLst/>
                <a:latin typeface="Calibri" panose="020F0502020204030204" pitchFamily="34" charset="0"/>
                <a:cs typeface="Calibri" panose="020F0502020204030204" pitchFamily="34" charset="0"/>
                <a:hlinkClick r:id="rId7" tooltip="1952">
                  <a:extLst>
                    <a:ext uri="{A12FA001-AC4F-418D-AE19-62706E023703}">
                      <ahyp:hlinkClr xmlns:ahyp="http://schemas.microsoft.com/office/drawing/2018/hyperlinkcolor" val="tx"/>
                    </a:ext>
                  </a:extLst>
                </a:hlinkClick>
              </a:rPr>
              <a:t>1952</a:t>
            </a:r>
            <a:r>
              <a:rPr lang="it-IT" sz="4200" b="0" i="0" dirty="0">
                <a:solidFill>
                  <a:schemeClr val="tx1"/>
                </a:solidFill>
                <a:effectLst/>
                <a:latin typeface="Calibri" panose="020F0502020204030204" pitchFamily="34" charset="0"/>
                <a:cs typeface="Calibri" panose="020F0502020204030204" pitchFamily="34" charset="0"/>
              </a:rPr>
              <a:t>)</a:t>
            </a:r>
            <a:endParaRPr lang="it-IT" sz="4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gn="ctr"/>
            <a:endParaRPr lang="it-IT" sz="3400" dirty="0">
              <a:solidFill>
                <a:srgbClr val="403B38"/>
              </a:solidFill>
              <a:effectLst/>
              <a:latin typeface="Arial" panose="020B0604020202020204" pitchFamily="34" charset="0"/>
              <a:ea typeface="Calibri" panose="020F0502020204030204" pitchFamily="34" charset="0"/>
            </a:endParaRPr>
          </a:p>
          <a:p>
            <a:pPr marL="0" indent="0" algn="just">
              <a:buNone/>
            </a:pPr>
            <a:r>
              <a:rPr lang="it-IT" sz="8000" dirty="0">
                <a:solidFill>
                  <a:srgbClr val="000000"/>
                </a:solidFill>
                <a:latin typeface="Calibri" panose="020F0502020204030204" pitchFamily="34" charset="0"/>
                <a:cs typeface="Calibri" panose="020F0502020204030204" pitchFamily="34" charset="0"/>
              </a:rPr>
              <a:t>Il cardinale Ferrari, che intuisce le sue doti organizzative e le sue qualità morali, la incarica dell’organizzazione della sezione milanese della Gioventù Femminile (GF) di Azione Cattolica e la segnala al Papa Benedetto XV per la presidenza nazionale. Inizialmente rifiuta, ma un episodio accaduto in una scuola media mista, dove le ragazze, diversamente dai ragazzi, non hanno il coraggio di difendere la loro fede di fronte all’ insegnante atea che banalizza la pratica religiosa, fa cambiare idea alla Barelli.</a:t>
            </a:r>
          </a:p>
          <a:p>
            <a:pPr marL="0" indent="0" algn="just">
              <a:buNone/>
            </a:pPr>
            <a:r>
              <a:rPr lang="it-IT" sz="8000" dirty="0">
                <a:solidFill>
                  <a:srgbClr val="000000"/>
                </a:solidFill>
                <a:latin typeface="Calibri" panose="020F0502020204030204" pitchFamily="34" charset="0"/>
                <a:cs typeface="Calibri" panose="020F0502020204030204" pitchFamily="34" charset="0"/>
              </a:rPr>
              <a:t> </a:t>
            </a:r>
            <a:endParaRPr lang="it-IT" dirty="0"/>
          </a:p>
        </p:txBody>
      </p:sp>
      <p:sp>
        <p:nvSpPr>
          <p:cNvPr id="5" name="CasellaDiTesto 4">
            <a:extLst>
              <a:ext uri="{FF2B5EF4-FFF2-40B4-BE49-F238E27FC236}">
                <a16:creationId xmlns:a16="http://schemas.microsoft.com/office/drawing/2014/main" id="{B4D91254-CDA9-4896-AC6A-7909F5B5F891}"/>
              </a:ext>
            </a:extLst>
          </p:cNvPr>
          <p:cNvSpPr txBox="1"/>
          <p:nvPr/>
        </p:nvSpPr>
        <p:spPr>
          <a:xfrm>
            <a:off x="1653702" y="4367718"/>
            <a:ext cx="9850910" cy="1600438"/>
          </a:xfrm>
          <a:prstGeom prst="rect">
            <a:avLst/>
          </a:prstGeom>
          <a:noFill/>
        </p:spPr>
        <p:txBody>
          <a:bodyPr wrap="square" rtlCol="0">
            <a:spAutoFit/>
          </a:bodyPr>
          <a:lstStyle/>
          <a:p>
            <a:r>
              <a:rPr lang="it-IT" sz="2000" b="1" i="1" dirty="0">
                <a:solidFill>
                  <a:srgbClr val="00B050"/>
                </a:solidFill>
                <a:latin typeface="Calibri" panose="020F0502020204030204" pitchFamily="34" charset="0"/>
                <a:cs typeface="Calibri" panose="020F0502020204030204" pitchFamily="34" charset="0"/>
              </a:rPr>
              <a:t>«Quella notte non dormii. Un pensiero mi tormentava. Che sarà delle madri di domani se le giovani d’oggi adorano il Signore nella penombra del tempio e lo rinnegano alla luce del sole? Ha ragione l’arcivescovo: bisogna riunirle, istruirle, dare loro la fierezza della fede, per farne domani madri capaci di educare cristianamente i figlioli »</a:t>
            </a:r>
          </a:p>
          <a:p>
            <a:endParaRPr lang="it-IT" dirty="0"/>
          </a:p>
        </p:txBody>
      </p:sp>
    </p:spTree>
    <p:extLst>
      <p:ext uri="{BB962C8B-B14F-4D97-AF65-F5344CB8AC3E}">
        <p14:creationId xmlns:p14="http://schemas.microsoft.com/office/powerpoint/2010/main" val="967465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down)">
                                      <p:cBhvr>
                                        <p:cTn id="4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E462A9-2F35-471A-A190-E45174C7AAE8}"/>
              </a:ext>
            </a:extLst>
          </p:cNvPr>
          <p:cNvSpPr>
            <a:spLocks noGrp="1"/>
          </p:cNvSpPr>
          <p:nvPr>
            <p:ph type="title"/>
          </p:nvPr>
        </p:nvSpPr>
        <p:spPr/>
        <p:txBody>
          <a:bodyPr/>
          <a:lstStyle/>
          <a:p>
            <a:r>
              <a:rPr lang="it-IT" dirty="0"/>
              <a:t>IL SERVIZIO EDUCATIVO	</a:t>
            </a:r>
          </a:p>
        </p:txBody>
      </p:sp>
      <p:sp>
        <p:nvSpPr>
          <p:cNvPr id="3" name="Segnaposto contenuto 2">
            <a:extLst>
              <a:ext uri="{FF2B5EF4-FFF2-40B4-BE49-F238E27FC236}">
                <a16:creationId xmlns:a16="http://schemas.microsoft.com/office/drawing/2014/main" id="{D4519EEF-40B5-4458-A50F-DFB95389C454}"/>
              </a:ext>
            </a:extLst>
          </p:cNvPr>
          <p:cNvSpPr>
            <a:spLocks noGrp="1"/>
          </p:cNvSpPr>
          <p:nvPr>
            <p:ph idx="1"/>
          </p:nvPr>
        </p:nvSpPr>
        <p:spPr>
          <a:xfrm>
            <a:off x="1498059" y="1521163"/>
            <a:ext cx="9893130" cy="4926771"/>
          </a:xfrm>
        </p:spPr>
        <p:txBody>
          <a:bodyPr>
            <a:normAutofit/>
          </a:bodyPr>
          <a:lstStyle/>
          <a:p>
            <a:pPr marL="0" indent="0">
              <a:buNone/>
            </a:pPr>
            <a:r>
              <a:rPr lang="it-IT" dirty="0">
                <a:solidFill>
                  <a:srgbClr val="403B38"/>
                </a:solidFill>
                <a:latin typeface="Arial" panose="020B0604020202020204" pitchFamily="34" charset="0"/>
                <a:ea typeface="Calibri" panose="020F0502020204030204" pitchFamily="34" charset="0"/>
              </a:rPr>
              <a:t>				 </a:t>
            </a:r>
            <a:r>
              <a:rPr lang="it-IT" sz="4500" b="1" dirty="0">
                <a:solidFill>
                  <a:srgbClr val="FFC000"/>
                </a:solidFill>
                <a:effectLst/>
                <a:latin typeface="Comic Sans MS" panose="030F0702030302020204" pitchFamily="66" charset="0"/>
                <a:ea typeface="Calibri" panose="020F0502020204030204" pitchFamily="34" charset="0"/>
                <a:cs typeface="Cavolini" panose="03000502040302020204" pitchFamily="66" charset="0"/>
              </a:rPr>
              <a:t>ARMIDA BARELLI </a:t>
            </a:r>
          </a:p>
          <a:p>
            <a:pPr marL="0" indent="0" algn="ctr">
              <a:buNone/>
            </a:pPr>
            <a:r>
              <a:rPr lang="it-IT" sz="2000" dirty="0">
                <a:solidFill>
                  <a:srgbClr val="403B38"/>
                </a:solidFill>
                <a:effectLst/>
                <a:latin typeface="Calibri" panose="020F0502020204030204" pitchFamily="34" charset="0"/>
                <a:ea typeface="Calibri" panose="020F0502020204030204" pitchFamily="34" charset="0"/>
                <a:cs typeface="Calibri" panose="020F0502020204030204" pitchFamily="34" charset="0"/>
              </a:rPr>
              <a:t>Con questi atteggiamenti </a:t>
            </a:r>
            <a:r>
              <a:rPr lang="it-IT" sz="2000" dirty="0">
                <a:solidFill>
                  <a:srgbClr val="403B38"/>
                </a:solidFill>
                <a:latin typeface="Calibri" panose="020F0502020204030204" pitchFamily="34" charset="0"/>
                <a:ea typeface="Calibri" panose="020F0502020204030204" pitchFamily="34" charset="0"/>
                <a:cs typeface="Calibri" panose="020F0502020204030204" pitchFamily="34" charset="0"/>
              </a:rPr>
              <a:t>Armida </a:t>
            </a:r>
            <a:r>
              <a:rPr lang="it-IT" sz="2000" dirty="0">
                <a:solidFill>
                  <a:srgbClr val="403B38"/>
                </a:solidFill>
                <a:effectLst/>
                <a:latin typeface="Calibri" panose="020F0502020204030204" pitchFamily="34" charset="0"/>
                <a:ea typeface="Calibri" panose="020F0502020204030204" pitchFamily="34" charset="0"/>
                <a:cs typeface="Calibri" panose="020F0502020204030204" pitchFamily="34" charset="0"/>
              </a:rPr>
              <a:t>si mette a disposizione del card. Ferrari e da quel giorno l’educazione cristiana delle giovani generazioni diviene l’idea motrice della sua intensa attività.</a:t>
            </a:r>
            <a:r>
              <a:rPr lang="it-IT" sz="2000" b="0" i="0" dirty="0">
                <a:solidFill>
                  <a:srgbClr val="000000"/>
                </a:solidFill>
                <a:effectLst/>
                <a:latin typeface="Calibri" panose="020F0502020204030204" pitchFamily="34" charset="0"/>
                <a:cs typeface="Calibri" panose="020F0502020204030204" pitchFamily="34" charset="0"/>
              </a:rPr>
              <a:t> Sono centinaia di migliaia le giovani che riesce a coagulare attorno agli impegni proposti della GF, proponendo loro gli ambiti traguardi di “essere per agire”, “istruirsi per istruire”, “santificarsi per santificare”.</a:t>
            </a:r>
            <a:br>
              <a:rPr lang="it-IT" sz="2000" dirty="0">
                <a:solidFill>
                  <a:srgbClr val="403B38"/>
                </a:solidFill>
                <a:effectLst/>
                <a:latin typeface="Calibri" panose="020F0502020204030204" pitchFamily="34" charset="0"/>
                <a:ea typeface="Calibri" panose="020F0502020204030204" pitchFamily="34" charset="0"/>
                <a:cs typeface="Calibri" panose="020F0502020204030204" pitchFamily="34" charset="0"/>
              </a:rPr>
            </a:br>
            <a:endParaRPr lang="it-IT" sz="2000" dirty="0">
              <a:solidFill>
                <a:srgbClr val="403B38"/>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it-IT" sz="2000" dirty="0">
                <a:solidFill>
                  <a:srgbClr val="403B38"/>
                </a:solidFill>
                <a:effectLst/>
                <a:latin typeface="Calibri" panose="020F0502020204030204" pitchFamily="34" charset="0"/>
                <a:ea typeface="Calibri" panose="020F0502020204030204" pitchFamily="34" charset="0"/>
                <a:cs typeface="Calibri" panose="020F0502020204030204" pitchFamily="34" charset="0"/>
              </a:rPr>
              <a:t>L’inaugurazione ufficiale della nuova associazione viene solennizzata in S. Sepolcro il 17 febbraio 1918. Il card. Ferrari augura alla G.F. di diventare come il granello di senape dell’Evangelo e presenta come la prima presidente della G.F. milanese, la signorina Barelli.</a:t>
            </a:r>
            <a:endParaRPr lang="it-IT" sz="2000" dirty="0">
              <a:latin typeface="Calibri" panose="020F0502020204030204" pitchFamily="34" charset="0"/>
              <a:cs typeface="Calibri" panose="020F0502020204030204" pitchFamily="34" charset="0"/>
            </a:endParaRPr>
          </a:p>
          <a:p>
            <a:pPr marL="0" indent="0">
              <a:buNone/>
            </a:pPr>
            <a:endParaRPr lang="it-IT" dirty="0"/>
          </a:p>
        </p:txBody>
      </p:sp>
    </p:spTree>
    <p:extLst>
      <p:ext uri="{BB962C8B-B14F-4D97-AF65-F5344CB8AC3E}">
        <p14:creationId xmlns:p14="http://schemas.microsoft.com/office/powerpoint/2010/main" val="992758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92C9A381-501D-4B3C-BF4E-901850822E5E}"/>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8927185" y="124673"/>
            <a:ext cx="2601796" cy="2536114"/>
          </a:xfrm>
          <a:prstGeom prst="rect">
            <a:avLst/>
          </a:prstGeom>
        </p:spPr>
      </p:pic>
      <p:sp>
        <p:nvSpPr>
          <p:cNvPr id="11" name="CasellaDiTesto 10">
            <a:extLst>
              <a:ext uri="{FF2B5EF4-FFF2-40B4-BE49-F238E27FC236}">
                <a16:creationId xmlns:a16="http://schemas.microsoft.com/office/drawing/2014/main" id="{5BE3CDC3-7BE4-4344-9F73-7BCDDD6F9FBA}"/>
              </a:ext>
            </a:extLst>
          </p:cNvPr>
          <p:cNvSpPr txBox="1"/>
          <p:nvPr/>
        </p:nvSpPr>
        <p:spPr>
          <a:xfrm>
            <a:off x="3867346" y="305527"/>
            <a:ext cx="4758179" cy="553998"/>
          </a:xfrm>
          <a:prstGeom prst="rect">
            <a:avLst/>
          </a:prstGeom>
          <a:noFill/>
        </p:spPr>
        <p:txBody>
          <a:bodyPr wrap="square">
            <a:spAutoFit/>
          </a:bodyPr>
          <a:lstStyle/>
          <a:p>
            <a:r>
              <a:rPr lang="it-IT" sz="3000" dirty="0"/>
              <a:t>IL SERVIZIO EDUCATIVO</a:t>
            </a:r>
            <a:r>
              <a:rPr lang="it-IT" dirty="0"/>
              <a:t>	</a:t>
            </a:r>
          </a:p>
        </p:txBody>
      </p:sp>
      <p:sp>
        <p:nvSpPr>
          <p:cNvPr id="12" name="CasellaDiTesto 11">
            <a:extLst>
              <a:ext uri="{FF2B5EF4-FFF2-40B4-BE49-F238E27FC236}">
                <a16:creationId xmlns:a16="http://schemas.microsoft.com/office/drawing/2014/main" id="{B0213D46-ECC5-42FF-A9EC-B683AE53FEE8}"/>
              </a:ext>
            </a:extLst>
          </p:cNvPr>
          <p:cNvSpPr txBox="1"/>
          <p:nvPr/>
        </p:nvSpPr>
        <p:spPr>
          <a:xfrm>
            <a:off x="1970388" y="1095314"/>
            <a:ext cx="7786827" cy="6894195"/>
          </a:xfrm>
          <a:prstGeom prst="rect">
            <a:avLst/>
          </a:prstGeom>
          <a:noFill/>
        </p:spPr>
        <p:txBody>
          <a:bodyPr wrap="square" rtlCol="0">
            <a:spAutoFit/>
          </a:bodyPr>
          <a:lstStyle/>
          <a:p>
            <a:r>
              <a:rPr lang="it-IT" sz="2000" b="1" dirty="0">
                <a:solidFill>
                  <a:srgbClr val="FF0000"/>
                </a:solidFill>
                <a:latin typeface="Ink Free" panose="03080402000500000000" pitchFamily="66" charset="0"/>
              </a:rPr>
              <a:t>DIMENSIONE VOCAZIONALE</a:t>
            </a:r>
          </a:p>
          <a:p>
            <a:endParaRPr lang="it-IT" dirty="0"/>
          </a:p>
          <a:p>
            <a:pPr marL="285750" indent="-285750">
              <a:buFont typeface="Wingdings" panose="05000000000000000000" pitchFamily="2" charset="2"/>
              <a:buChar char="ü"/>
            </a:pPr>
            <a:r>
              <a:rPr lang="it-IT" dirty="0"/>
              <a:t>Accogliere la chiamata</a:t>
            </a:r>
          </a:p>
          <a:p>
            <a:pPr marL="285750" indent="-285750">
              <a:buFont typeface="Wingdings" panose="05000000000000000000" pitchFamily="2" charset="2"/>
              <a:buChar char="ü"/>
            </a:pPr>
            <a:r>
              <a:rPr lang="it-IT" dirty="0"/>
              <a:t>Riconoscere e condividere il proprio progetto</a:t>
            </a:r>
          </a:p>
          <a:p>
            <a:pPr marL="285750" indent="-285750">
              <a:buFont typeface="Wingdings" panose="05000000000000000000" pitchFamily="2" charset="2"/>
              <a:buChar char="ü"/>
            </a:pPr>
            <a:endParaRPr lang="it-IT" dirty="0"/>
          </a:p>
          <a:p>
            <a:r>
              <a:rPr lang="it-IT" sz="2000" b="1" dirty="0">
                <a:solidFill>
                  <a:srgbClr val="FF0000"/>
                </a:solidFill>
                <a:latin typeface="Ink Free" panose="03080402000500000000" pitchFamily="66" charset="0"/>
              </a:rPr>
              <a:t>DIMENSIONE ASSOCIATIVA</a:t>
            </a:r>
          </a:p>
          <a:p>
            <a:pPr marL="285750" indent="-285750">
              <a:buFont typeface="Wingdings" panose="05000000000000000000" pitchFamily="2" charset="2"/>
              <a:buChar char="ü"/>
            </a:pPr>
            <a:endParaRPr lang="it-IT" dirty="0"/>
          </a:p>
          <a:p>
            <a:pPr marL="285750" indent="-285750">
              <a:buFont typeface="Wingdings" panose="05000000000000000000" pitchFamily="2" charset="2"/>
              <a:buChar char="ü"/>
            </a:pPr>
            <a:r>
              <a:rPr lang="it-IT" dirty="0"/>
              <a:t>Esperienza in presenza</a:t>
            </a:r>
          </a:p>
          <a:p>
            <a:pPr marL="285750" indent="-285750">
              <a:buFont typeface="Wingdings" panose="05000000000000000000" pitchFamily="2" charset="2"/>
              <a:buChar char="ü"/>
            </a:pPr>
            <a:r>
              <a:rPr lang="it-IT" dirty="0"/>
              <a:t>Non solo teoria</a:t>
            </a:r>
          </a:p>
          <a:p>
            <a:pPr marL="285750" indent="-285750">
              <a:buFont typeface="Wingdings" panose="05000000000000000000" pitchFamily="2" charset="2"/>
              <a:buChar char="ü"/>
            </a:pPr>
            <a:r>
              <a:rPr lang="it-IT" dirty="0"/>
              <a:t>La crescita dell’educatore cammina </a:t>
            </a:r>
          </a:p>
          <a:p>
            <a:r>
              <a:rPr lang="it-IT" dirty="0"/>
              <a:t>    accanto alla crescita personale</a:t>
            </a:r>
          </a:p>
          <a:p>
            <a:pPr marL="285750" indent="-285750">
              <a:buFont typeface="Wingdings" panose="05000000000000000000" pitchFamily="2" charset="2"/>
              <a:buChar char="ü"/>
            </a:pPr>
            <a:endParaRPr lang="it-IT" dirty="0"/>
          </a:p>
          <a:p>
            <a:r>
              <a:rPr lang="it-IT" sz="2000" b="1" dirty="0">
                <a:solidFill>
                  <a:srgbClr val="FF0000"/>
                </a:solidFill>
                <a:latin typeface="Ink Free" panose="03080402000500000000" pitchFamily="66" charset="0"/>
              </a:rPr>
              <a:t>DIMENSIONE RELAZIONALE</a:t>
            </a:r>
          </a:p>
          <a:p>
            <a:endParaRPr lang="it-IT" dirty="0"/>
          </a:p>
          <a:p>
            <a:pPr marL="285750" indent="-285750">
              <a:buFont typeface="Wingdings" panose="05000000000000000000" pitchFamily="2" charset="2"/>
              <a:buChar char="ü"/>
            </a:pPr>
            <a:r>
              <a:rPr lang="it-IT" dirty="0"/>
              <a:t>Ascoltare l’uomo di oggi</a:t>
            </a:r>
          </a:p>
          <a:p>
            <a:pPr marL="285750" indent="-285750">
              <a:buFont typeface="Wingdings" panose="05000000000000000000" pitchFamily="2" charset="2"/>
              <a:buChar char="ü"/>
            </a:pPr>
            <a:endParaRPr lang="it-IT" dirty="0"/>
          </a:p>
          <a:p>
            <a:r>
              <a:rPr lang="it-IT" sz="2000" b="1" dirty="0">
                <a:solidFill>
                  <a:srgbClr val="FF0000"/>
                </a:solidFill>
                <a:latin typeface="Ink Free" panose="03080402000500000000" pitchFamily="66" charset="0"/>
              </a:rPr>
              <a:t>DIMENSIONE ECCLESIALE</a:t>
            </a:r>
          </a:p>
          <a:p>
            <a:endParaRPr lang="it-IT" sz="2000" b="1" dirty="0">
              <a:solidFill>
                <a:srgbClr val="FF0000"/>
              </a:solidFill>
              <a:latin typeface="Ink Free" panose="03080402000500000000" pitchFamily="66" charset="0"/>
            </a:endParaRPr>
          </a:p>
          <a:p>
            <a:pPr marL="285750" indent="-285750">
              <a:buFont typeface="Wingdings" panose="05000000000000000000" pitchFamily="2" charset="2"/>
              <a:buChar char="ü"/>
            </a:pPr>
            <a:r>
              <a:rPr lang="it-IT" dirty="0"/>
              <a:t>Nel cuore della Chiesa	</a:t>
            </a:r>
          </a:p>
          <a:p>
            <a:pPr marL="285750" indent="-285750">
              <a:buFont typeface="Wingdings" panose="05000000000000000000" pitchFamily="2" charset="2"/>
              <a:buChar char="ü"/>
            </a:pPr>
            <a:endParaRPr lang="it-IT" dirty="0"/>
          </a:p>
          <a:p>
            <a:pPr marL="285750" indent="-285750">
              <a:buFont typeface="Wingdings" panose="05000000000000000000" pitchFamily="2" charset="2"/>
              <a:buChar char="ü"/>
            </a:pPr>
            <a:endParaRPr lang="it-IT" dirty="0"/>
          </a:p>
          <a:p>
            <a:pPr marL="285750" indent="-285750">
              <a:buFont typeface="Wingdings" panose="05000000000000000000" pitchFamily="2" charset="2"/>
              <a:buChar char="ü"/>
            </a:pPr>
            <a:endParaRPr lang="it-IT" dirty="0"/>
          </a:p>
          <a:p>
            <a:endParaRPr lang="it-IT" dirty="0"/>
          </a:p>
          <a:p>
            <a:pPr marL="285750" indent="-285750">
              <a:buFont typeface="Wingdings" panose="05000000000000000000" pitchFamily="2" charset="2"/>
              <a:buChar char="ü"/>
            </a:pPr>
            <a:endParaRPr lang="it-IT" dirty="0"/>
          </a:p>
        </p:txBody>
      </p:sp>
      <p:sp>
        <p:nvSpPr>
          <p:cNvPr id="13" name="Nuvola 12">
            <a:extLst>
              <a:ext uri="{FF2B5EF4-FFF2-40B4-BE49-F238E27FC236}">
                <a16:creationId xmlns:a16="http://schemas.microsoft.com/office/drawing/2014/main" id="{F84C5A83-D8FB-46FC-9D4F-3F9C4D5A6638}"/>
              </a:ext>
            </a:extLst>
          </p:cNvPr>
          <p:cNvSpPr/>
          <p:nvPr/>
        </p:nvSpPr>
        <p:spPr>
          <a:xfrm>
            <a:off x="6096000" y="2752928"/>
            <a:ext cx="5904875" cy="3900792"/>
          </a:xfrm>
          <a:prstGeom prst="cloud">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it-IT" sz="1800" b="1" dirty="0">
                <a:solidFill>
                  <a:srgbClr val="548DD4"/>
                </a:solidFill>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15000"/>
              </a:lnSpc>
              <a:spcAft>
                <a:spcPts val="1000"/>
              </a:spcAft>
            </a:pPr>
            <a:r>
              <a:rPr lang="it-IT" b="1" dirty="0">
                <a:solidFill>
                  <a:srgbClr val="548DD4"/>
                </a:solidFill>
                <a:latin typeface="Calibri" panose="020F0502020204030204" pitchFamily="34" charset="0"/>
                <a:ea typeface="Calibri" panose="020F0502020204030204" pitchFamily="34" charset="0"/>
                <a:cs typeface="Times New Roman" panose="02020603050405020304" pitchFamily="18" charset="0"/>
              </a:rPr>
              <a:t>     </a:t>
            </a:r>
            <a:r>
              <a:rPr lang="it-IT" sz="1800" b="1" dirty="0">
                <a:solidFill>
                  <a:srgbClr val="548DD4"/>
                </a:solidFill>
                <a:effectLst/>
                <a:latin typeface="Calibri" panose="020F0502020204030204" pitchFamily="34" charset="0"/>
                <a:ea typeface="Calibri" panose="020F0502020204030204" pitchFamily="34" charset="0"/>
                <a:cs typeface="Times New Roman" panose="02020603050405020304" pitchFamily="18" charset="0"/>
              </a:rPr>
              <a:t>Laici che devono essere ponte tra la Chiesa e il mondo e per essere ponte bisogna essere “saldamente cristiani e vigorosamente uomini del nostro tempo</a:t>
            </a:r>
            <a:r>
              <a:rPr lang="it-IT" sz="1800" b="1">
                <a:solidFill>
                  <a:srgbClr val="548DD4"/>
                </a:solidFill>
                <a:effectLst/>
                <a:latin typeface="Calibri" panose="020F0502020204030204" pitchFamily="34" charset="0"/>
                <a:ea typeface="Calibri" panose="020F0502020204030204" pitchFamily="34" charset="0"/>
                <a:cs typeface="Times New Roman" panose="02020603050405020304" pitchFamily="18" charset="0"/>
              </a:rPr>
              <a:t>; bisogna </a:t>
            </a:r>
            <a:r>
              <a:rPr lang="it-IT" sz="1800" b="1" dirty="0">
                <a:solidFill>
                  <a:srgbClr val="548DD4"/>
                </a:solidFill>
                <a:effectLst/>
                <a:latin typeface="Calibri" panose="020F0502020204030204" pitchFamily="34" charset="0"/>
                <a:ea typeface="Calibri" panose="020F0502020204030204" pitchFamily="34" charset="0"/>
                <a:cs typeface="Times New Roman" panose="02020603050405020304" pitchFamily="18" charset="0"/>
              </a:rPr>
              <a:t>essere in entrambe le comunità vivi, attivi e responsabili. Giacché come ogni ponte, il laico è sottoposto alla tensione della grande arcata (V.</a:t>
            </a:r>
            <a:r>
              <a:rPr lang="it-IT" b="1" dirty="0">
                <a:solidFill>
                  <a:srgbClr val="548DD4"/>
                </a:solidFill>
                <a:latin typeface="Calibri" panose="020F0502020204030204" pitchFamily="34" charset="0"/>
                <a:ea typeface="Calibri" panose="020F0502020204030204" pitchFamily="34" charset="0"/>
                <a:cs typeface="Times New Roman" panose="02020603050405020304" pitchFamily="18" charset="0"/>
              </a:rPr>
              <a:t> Bachelet</a:t>
            </a:r>
            <a:r>
              <a:rPr lang="it-IT" sz="1800" b="1" dirty="0">
                <a:solidFill>
                  <a:srgbClr val="548DD4"/>
                </a:solidFill>
                <a:effectLst/>
                <a:latin typeface="Calibri" panose="020F0502020204030204" pitchFamily="34" charset="0"/>
                <a:ea typeface="Calibri" panose="020F0502020204030204" pitchFamily="34" charset="0"/>
                <a:cs typeface="Times New Roman" panose="02020603050405020304" pitchFamily="18"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563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circle(in)">
                                      <p:cBhvr>
                                        <p:cTn id="14" dur="2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arn(inVertical)">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80">
                                          <p:stCondLst>
                                            <p:cond delay="0"/>
                                          </p:stCondLst>
                                        </p:cTn>
                                        <p:tgtEl>
                                          <p:spTgt spid="13"/>
                                        </p:tgtEl>
                                      </p:cBhvr>
                                    </p:animEffect>
                                    <p:anim calcmode="lin" valueType="num">
                                      <p:cBhvr>
                                        <p:cTn id="2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0" dur="26">
                                          <p:stCondLst>
                                            <p:cond delay="650"/>
                                          </p:stCondLst>
                                        </p:cTn>
                                        <p:tgtEl>
                                          <p:spTgt spid="13"/>
                                        </p:tgtEl>
                                      </p:cBhvr>
                                      <p:to x="100000" y="60000"/>
                                    </p:animScale>
                                    <p:animScale>
                                      <p:cBhvr>
                                        <p:cTn id="31" dur="166" decel="50000">
                                          <p:stCondLst>
                                            <p:cond delay="676"/>
                                          </p:stCondLst>
                                        </p:cTn>
                                        <p:tgtEl>
                                          <p:spTgt spid="13"/>
                                        </p:tgtEl>
                                      </p:cBhvr>
                                      <p:to x="100000" y="100000"/>
                                    </p:animScale>
                                    <p:animScale>
                                      <p:cBhvr>
                                        <p:cTn id="32" dur="26">
                                          <p:stCondLst>
                                            <p:cond delay="1312"/>
                                          </p:stCondLst>
                                        </p:cTn>
                                        <p:tgtEl>
                                          <p:spTgt spid="13"/>
                                        </p:tgtEl>
                                      </p:cBhvr>
                                      <p:to x="100000" y="80000"/>
                                    </p:animScale>
                                    <p:animScale>
                                      <p:cBhvr>
                                        <p:cTn id="33" dur="166" decel="50000">
                                          <p:stCondLst>
                                            <p:cond delay="1338"/>
                                          </p:stCondLst>
                                        </p:cTn>
                                        <p:tgtEl>
                                          <p:spTgt spid="13"/>
                                        </p:tgtEl>
                                      </p:cBhvr>
                                      <p:to x="100000" y="100000"/>
                                    </p:animScale>
                                    <p:animScale>
                                      <p:cBhvr>
                                        <p:cTn id="34" dur="26">
                                          <p:stCondLst>
                                            <p:cond delay="1642"/>
                                          </p:stCondLst>
                                        </p:cTn>
                                        <p:tgtEl>
                                          <p:spTgt spid="13"/>
                                        </p:tgtEl>
                                      </p:cBhvr>
                                      <p:to x="100000" y="90000"/>
                                    </p:animScale>
                                    <p:animScale>
                                      <p:cBhvr>
                                        <p:cTn id="35" dur="166" decel="50000">
                                          <p:stCondLst>
                                            <p:cond delay="1668"/>
                                          </p:stCondLst>
                                        </p:cTn>
                                        <p:tgtEl>
                                          <p:spTgt spid="13"/>
                                        </p:tgtEl>
                                      </p:cBhvr>
                                      <p:to x="100000" y="100000"/>
                                    </p:animScale>
                                    <p:animScale>
                                      <p:cBhvr>
                                        <p:cTn id="36" dur="26">
                                          <p:stCondLst>
                                            <p:cond delay="1808"/>
                                          </p:stCondLst>
                                        </p:cTn>
                                        <p:tgtEl>
                                          <p:spTgt spid="13"/>
                                        </p:tgtEl>
                                      </p:cBhvr>
                                      <p:to x="100000" y="95000"/>
                                    </p:animScale>
                                    <p:animScale>
                                      <p:cBhvr>
                                        <p:cTn id="37"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5BE3CDC3-7BE4-4344-9F73-7BCDDD6F9FBA}"/>
              </a:ext>
            </a:extLst>
          </p:cNvPr>
          <p:cNvSpPr txBox="1"/>
          <p:nvPr/>
        </p:nvSpPr>
        <p:spPr>
          <a:xfrm>
            <a:off x="3867346" y="305527"/>
            <a:ext cx="4758179" cy="553998"/>
          </a:xfrm>
          <a:prstGeom prst="rect">
            <a:avLst/>
          </a:prstGeom>
          <a:noFill/>
        </p:spPr>
        <p:txBody>
          <a:bodyPr wrap="square">
            <a:spAutoFit/>
          </a:bodyPr>
          <a:lstStyle/>
          <a:p>
            <a:r>
              <a:rPr lang="it-IT" sz="3000" dirty="0"/>
              <a:t>IL SERVIZIO EDUCATIVO</a:t>
            </a:r>
            <a:r>
              <a:rPr lang="it-IT" dirty="0"/>
              <a:t>	</a:t>
            </a:r>
          </a:p>
        </p:txBody>
      </p:sp>
      <p:sp>
        <p:nvSpPr>
          <p:cNvPr id="12" name="CasellaDiTesto 11">
            <a:extLst>
              <a:ext uri="{FF2B5EF4-FFF2-40B4-BE49-F238E27FC236}">
                <a16:creationId xmlns:a16="http://schemas.microsoft.com/office/drawing/2014/main" id="{B0213D46-ECC5-42FF-A9EC-B683AE53FEE8}"/>
              </a:ext>
            </a:extLst>
          </p:cNvPr>
          <p:cNvSpPr txBox="1"/>
          <p:nvPr/>
        </p:nvSpPr>
        <p:spPr>
          <a:xfrm>
            <a:off x="1970202" y="1036948"/>
            <a:ext cx="8314441" cy="6617196"/>
          </a:xfrm>
          <a:prstGeom prst="rect">
            <a:avLst/>
          </a:prstGeom>
          <a:noFill/>
        </p:spPr>
        <p:txBody>
          <a:bodyPr wrap="square" rtlCol="0">
            <a:spAutoFit/>
          </a:bodyPr>
          <a:lstStyle/>
          <a:p>
            <a:r>
              <a:rPr lang="it-IT" sz="2000" b="1" dirty="0">
                <a:solidFill>
                  <a:srgbClr val="FF0000"/>
                </a:solidFill>
                <a:latin typeface="Ink Free" panose="03080402000500000000" pitchFamily="66" charset="0"/>
              </a:rPr>
              <a:t>DIMENSIONE VOCAZIONALE</a:t>
            </a:r>
          </a:p>
          <a:p>
            <a:endParaRPr lang="it-IT" dirty="0"/>
          </a:p>
          <a:p>
            <a:pPr marL="285750" indent="-285750">
              <a:buFont typeface="Wingdings" panose="05000000000000000000" pitchFamily="2" charset="2"/>
              <a:buChar char="ü"/>
            </a:pPr>
            <a:r>
              <a:rPr lang="it-IT" dirty="0"/>
              <a:t>Risposta gratuita ad una chiamata</a:t>
            </a:r>
          </a:p>
          <a:p>
            <a:pPr marL="285750" indent="-285750">
              <a:buFont typeface="Wingdings" panose="05000000000000000000" pitchFamily="2" charset="2"/>
              <a:buChar char="ü"/>
            </a:pPr>
            <a:r>
              <a:rPr lang="it-IT" dirty="0"/>
              <a:t>Servizio con amore senza misura</a:t>
            </a:r>
          </a:p>
          <a:p>
            <a:pPr marL="285750" indent="-285750">
              <a:buFont typeface="Wingdings" panose="05000000000000000000" pitchFamily="2" charset="2"/>
              <a:buChar char="ü"/>
            </a:pPr>
            <a:endParaRPr lang="it-IT" dirty="0"/>
          </a:p>
          <a:p>
            <a:r>
              <a:rPr lang="it-IT" sz="2000" b="1" dirty="0">
                <a:solidFill>
                  <a:srgbClr val="FF0000"/>
                </a:solidFill>
                <a:latin typeface="Ink Free" panose="03080402000500000000" pitchFamily="66" charset="0"/>
              </a:rPr>
              <a:t>DIMENSIONE ASSOCIATIVA</a:t>
            </a:r>
          </a:p>
          <a:p>
            <a:pPr marL="285750" indent="-285750">
              <a:buFont typeface="Wingdings" panose="05000000000000000000" pitchFamily="2" charset="2"/>
              <a:buChar char="ü"/>
            </a:pPr>
            <a:endParaRPr lang="it-IT" dirty="0"/>
          </a:p>
          <a:p>
            <a:pPr marL="285750" indent="-285750">
              <a:buFont typeface="Wingdings" panose="05000000000000000000" pitchFamily="2" charset="2"/>
              <a:buChar char="ü"/>
            </a:pPr>
            <a:r>
              <a:rPr lang="it-IT" dirty="0"/>
              <a:t>Esperienza di coinvolgimento, fiducia e speranza</a:t>
            </a:r>
          </a:p>
          <a:p>
            <a:pPr marL="285750" indent="-285750">
              <a:buFont typeface="Wingdings" panose="05000000000000000000" pitchFamily="2" charset="2"/>
              <a:buChar char="ü"/>
            </a:pPr>
            <a:r>
              <a:rPr lang="it-IT" dirty="0"/>
              <a:t>Esperienza di cura della formazione</a:t>
            </a:r>
          </a:p>
          <a:p>
            <a:pPr marL="285750" indent="-285750">
              <a:buFont typeface="Wingdings" panose="05000000000000000000" pitchFamily="2" charset="2"/>
              <a:buChar char="ü"/>
            </a:pPr>
            <a:r>
              <a:rPr lang="it-IT" dirty="0"/>
              <a:t>Esperienza di compagnia</a:t>
            </a:r>
          </a:p>
          <a:p>
            <a:r>
              <a:rPr lang="it-IT" dirty="0"/>
              <a:t>	</a:t>
            </a:r>
          </a:p>
          <a:p>
            <a:r>
              <a:rPr lang="it-IT" sz="2000" b="1" dirty="0">
                <a:solidFill>
                  <a:srgbClr val="FF0000"/>
                </a:solidFill>
                <a:latin typeface="Ink Free" panose="03080402000500000000" pitchFamily="66" charset="0"/>
              </a:rPr>
              <a:t>DIMENSIONE RELAZIONALE</a:t>
            </a:r>
          </a:p>
          <a:p>
            <a:endParaRPr lang="it-IT" dirty="0"/>
          </a:p>
          <a:p>
            <a:pPr marL="285750" indent="-285750">
              <a:buFont typeface="Wingdings" panose="05000000000000000000" pitchFamily="2" charset="2"/>
              <a:buChar char="ü"/>
            </a:pPr>
            <a:r>
              <a:rPr lang="it-IT" dirty="0"/>
              <a:t>Investire il proprio tempo nel confronto</a:t>
            </a:r>
          </a:p>
          <a:p>
            <a:pPr marL="285750" indent="-285750">
              <a:buFont typeface="Wingdings" panose="05000000000000000000" pitchFamily="2" charset="2"/>
              <a:buChar char="ü"/>
            </a:pPr>
            <a:endParaRPr lang="it-IT" dirty="0"/>
          </a:p>
          <a:p>
            <a:r>
              <a:rPr lang="it-IT" sz="2000" b="1" dirty="0">
                <a:solidFill>
                  <a:srgbClr val="FF0000"/>
                </a:solidFill>
                <a:latin typeface="Ink Free" panose="03080402000500000000" pitchFamily="66" charset="0"/>
              </a:rPr>
              <a:t>DIMENSIONE ECCLESIALE</a:t>
            </a:r>
          </a:p>
          <a:p>
            <a:endParaRPr lang="it-IT" sz="2000" b="1" dirty="0">
              <a:solidFill>
                <a:srgbClr val="FF0000"/>
              </a:solidFill>
              <a:latin typeface="Ink Free" panose="03080402000500000000" pitchFamily="66" charset="0"/>
            </a:endParaRPr>
          </a:p>
          <a:p>
            <a:pPr marL="285750" indent="-285750">
              <a:buFont typeface="Wingdings" panose="05000000000000000000" pitchFamily="2" charset="2"/>
              <a:buChar char="ü"/>
            </a:pPr>
            <a:r>
              <a:rPr lang="it-IT" dirty="0"/>
              <a:t>In sintonia con il cuore della Chiesa</a:t>
            </a:r>
          </a:p>
          <a:p>
            <a:pPr marL="285750" indent="-285750">
              <a:buFont typeface="Wingdings" panose="05000000000000000000" pitchFamily="2" charset="2"/>
              <a:buChar char="ü"/>
            </a:pPr>
            <a:endParaRPr lang="it-IT" dirty="0"/>
          </a:p>
          <a:p>
            <a:pPr marL="285750" indent="-285750">
              <a:buFont typeface="Wingdings" panose="05000000000000000000" pitchFamily="2" charset="2"/>
              <a:buChar char="ü"/>
            </a:pPr>
            <a:endParaRPr lang="it-IT" dirty="0"/>
          </a:p>
          <a:p>
            <a:pPr marL="285750" indent="-285750">
              <a:buFont typeface="Wingdings" panose="05000000000000000000" pitchFamily="2" charset="2"/>
              <a:buChar char="ü"/>
            </a:pPr>
            <a:endParaRPr lang="it-IT" dirty="0"/>
          </a:p>
          <a:p>
            <a:endParaRPr lang="it-IT" dirty="0"/>
          </a:p>
          <a:p>
            <a:pPr marL="285750" indent="-285750">
              <a:buFont typeface="Wingdings" panose="05000000000000000000" pitchFamily="2" charset="2"/>
              <a:buChar char="ü"/>
            </a:pPr>
            <a:endParaRPr lang="it-IT" dirty="0"/>
          </a:p>
        </p:txBody>
      </p:sp>
      <p:pic>
        <p:nvPicPr>
          <p:cNvPr id="13" name="Immagine 12">
            <a:extLst>
              <a:ext uri="{FF2B5EF4-FFF2-40B4-BE49-F238E27FC236}">
                <a16:creationId xmlns:a16="http://schemas.microsoft.com/office/drawing/2014/main" id="{9CE5CAA3-C7EA-471F-9E75-33EAF96445C8}"/>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001173" y="1555422"/>
            <a:ext cx="3535051" cy="3535051"/>
          </a:xfrm>
          <a:prstGeom prst="rect">
            <a:avLst/>
          </a:prstGeom>
        </p:spPr>
      </p:pic>
    </p:spTree>
    <p:extLst>
      <p:ext uri="{BB962C8B-B14F-4D97-AF65-F5344CB8AC3E}">
        <p14:creationId xmlns:p14="http://schemas.microsoft.com/office/powerpoint/2010/main" val="365021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circle(in)">
                                      <p:cBhvr>
                                        <p:cTn id="13" dur="20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down)">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E462A9-2F35-471A-A190-E45174C7AAE8}"/>
              </a:ext>
            </a:extLst>
          </p:cNvPr>
          <p:cNvSpPr>
            <a:spLocks noGrp="1"/>
          </p:cNvSpPr>
          <p:nvPr>
            <p:ph type="title"/>
          </p:nvPr>
        </p:nvSpPr>
        <p:spPr/>
        <p:txBody>
          <a:bodyPr/>
          <a:lstStyle/>
          <a:p>
            <a:r>
              <a:rPr lang="it-IT" dirty="0"/>
              <a:t>I LUOGHI DELLA FORMAZIONE	</a:t>
            </a:r>
          </a:p>
        </p:txBody>
      </p:sp>
      <p:sp>
        <p:nvSpPr>
          <p:cNvPr id="3" name="Segnaposto contenuto 2">
            <a:extLst>
              <a:ext uri="{FF2B5EF4-FFF2-40B4-BE49-F238E27FC236}">
                <a16:creationId xmlns:a16="http://schemas.microsoft.com/office/drawing/2014/main" id="{D4519EEF-40B5-4458-A50F-DFB95389C454}"/>
              </a:ext>
            </a:extLst>
          </p:cNvPr>
          <p:cNvSpPr>
            <a:spLocks noGrp="1"/>
          </p:cNvSpPr>
          <p:nvPr>
            <p:ph idx="1"/>
          </p:nvPr>
        </p:nvSpPr>
        <p:spPr>
          <a:xfrm>
            <a:off x="1605064" y="1608306"/>
            <a:ext cx="10194587" cy="4850859"/>
          </a:xfrm>
        </p:spPr>
        <p:txBody>
          <a:bodyPr>
            <a:normAutofit fontScale="47500" lnSpcReduction="20000"/>
          </a:bodyPr>
          <a:lstStyle/>
          <a:p>
            <a:pPr marL="0" indent="0" algn="ctr">
              <a:buNone/>
            </a:pPr>
            <a:r>
              <a:rPr lang="it-IT" sz="8400" b="1" dirty="0">
                <a:solidFill>
                  <a:srgbClr val="FFC000"/>
                </a:solidFill>
                <a:effectLst/>
                <a:latin typeface="Comic Sans MS" panose="030F0702030302020204" pitchFamily="66" charset="0"/>
                <a:ea typeface="Calibri" panose="020F0502020204030204" pitchFamily="34" charset="0"/>
              </a:rPr>
              <a:t>ARMIDA BARELLI </a:t>
            </a:r>
          </a:p>
          <a:p>
            <a:pPr marL="0" indent="0">
              <a:buNone/>
            </a:pPr>
            <a:endParaRPr lang="it-IT" sz="1800" dirty="0">
              <a:solidFill>
                <a:srgbClr val="403B38"/>
              </a:solidFill>
              <a:effectLst/>
              <a:latin typeface="Arial" panose="020B0604020202020204" pitchFamily="34" charset="0"/>
              <a:ea typeface="Calibri" panose="020F0502020204030204" pitchFamily="34" charset="0"/>
            </a:endParaRPr>
          </a:p>
          <a:p>
            <a:pPr marL="0" indent="0" algn="ctr">
              <a:buNone/>
            </a:pPr>
            <a:r>
              <a:rPr lang="it-IT" sz="5000" b="0" i="0" u="none" strike="noStrike" baseline="0" dirty="0">
                <a:latin typeface="Calibri" panose="020F0502020204030204" pitchFamily="34" charset="0"/>
                <a:cs typeface="Calibri" panose="020F0502020204030204" pitchFamily="34" charset="0"/>
              </a:rPr>
              <a:t>Nel 1910 conosce padre Agostino Gemelli con il quale stabilisce un rapporto destinato ad approfondirsi negli anni per le molteplici iniziative condivise. </a:t>
            </a:r>
          </a:p>
          <a:p>
            <a:pPr marL="0" indent="0" algn="ctr">
              <a:buNone/>
            </a:pPr>
            <a:r>
              <a:rPr lang="it-IT" sz="5000" b="0" i="0" u="none" strike="noStrike" baseline="0" dirty="0">
                <a:latin typeface="Calibri" panose="020F0502020204030204" pitchFamily="34" charset="0"/>
                <a:cs typeface="Calibri" panose="020F0502020204030204" pitchFamily="34" charset="0"/>
              </a:rPr>
              <a:t>Nel corso della prima guerra mondiale, diventa la segretaria del comitato per la consacrazione dei soldati al Sacro Cuore di Gesù, di cui è presidente lo stesso Gemelli, con cui in seguito darà vita all’Università Cattolica del Sacro Cuore </a:t>
            </a:r>
            <a:r>
              <a:rPr lang="it-IT" sz="5000" dirty="0">
                <a:latin typeface="Calibri" panose="020F0502020204030204" pitchFamily="34" charset="0"/>
                <a:cs typeface="Calibri" panose="020F0502020204030204" pitchFamily="34" charset="0"/>
              </a:rPr>
              <a:t>e </a:t>
            </a:r>
            <a:r>
              <a:rPr lang="it-IT" sz="5000" b="0" i="0" u="none" strike="noStrike" baseline="0" dirty="0">
                <a:latin typeface="Calibri" panose="020F0502020204030204" pitchFamily="34" charset="0"/>
                <a:cs typeface="Calibri" panose="020F0502020204030204" pitchFamily="34" charset="0"/>
              </a:rPr>
              <a:t>fonderà l’Opera della Regalità, strumento efficace per la promozione della vita cristiana e la diffusione della spiritualità liturgica. </a:t>
            </a:r>
          </a:p>
          <a:p>
            <a:pPr marL="0" indent="0" algn="ctr">
              <a:buNone/>
            </a:pPr>
            <a:r>
              <a:rPr lang="it-IT" sz="5000" b="0" i="0" u="none" strike="noStrike" baseline="0" dirty="0">
                <a:latin typeface="Calibri" panose="020F0502020204030204" pitchFamily="34" charset="0"/>
                <a:cs typeface="Calibri" panose="020F0502020204030204" pitchFamily="34" charset="0"/>
              </a:rPr>
              <a:t>A partire dal 1919 Armida comincerà i viaggi per la fondazione della Gioventù Femminile che la porteranno, instancabilmente da Nord a Sud, percorrendo strade inesplorate nell’annuncio del Vangelo, nell’evangelizzazione e nell’educazione di migliaia di giovani donne che scoprono la fede, la devozione, la missione, la santità. </a:t>
            </a:r>
          </a:p>
          <a:p>
            <a:pPr marL="0" indent="0">
              <a:buNone/>
            </a:pPr>
            <a:endParaRPr lang="it-IT" dirty="0"/>
          </a:p>
        </p:txBody>
      </p:sp>
    </p:spTree>
    <p:extLst>
      <p:ext uri="{BB962C8B-B14F-4D97-AF65-F5344CB8AC3E}">
        <p14:creationId xmlns:p14="http://schemas.microsoft.com/office/powerpoint/2010/main" val="242916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E462A9-2F35-471A-A190-E45174C7AAE8}"/>
              </a:ext>
            </a:extLst>
          </p:cNvPr>
          <p:cNvSpPr>
            <a:spLocks noGrp="1"/>
          </p:cNvSpPr>
          <p:nvPr>
            <p:ph type="title"/>
          </p:nvPr>
        </p:nvSpPr>
        <p:spPr/>
        <p:txBody>
          <a:bodyPr/>
          <a:lstStyle/>
          <a:p>
            <a:r>
              <a:rPr lang="it-IT" dirty="0"/>
              <a:t>I LUOGHI DELLA FORMAZIONE	</a:t>
            </a:r>
          </a:p>
        </p:txBody>
      </p:sp>
      <p:sp>
        <p:nvSpPr>
          <p:cNvPr id="3" name="Segnaposto contenuto 2">
            <a:extLst>
              <a:ext uri="{FF2B5EF4-FFF2-40B4-BE49-F238E27FC236}">
                <a16:creationId xmlns:a16="http://schemas.microsoft.com/office/drawing/2014/main" id="{D4519EEF-40B5-4458-A50F-DFB95389C454}"/>
              </a:ext>
            </a:extLst>
          </p:cNvPr>
          <p:cNvSpPr>
            <a:spLocks noGrp="1"/>
          </p:cNvSpPr>
          <p:nvPr>
            <p:ph idx="1"/>
          </p:nvPr>
        </p:nvSpPr>
        <p:spPr>
          <a:xfrm>
            <a:off x="2054190" y="1608307"/>
            <a:ext cx="9648183" cy="2623226"/>
          </a:xfrm>
        </p:spPr>
        <p:txBody>
          <a:bodyPr>
            <a:normAutofit/>
          </a:bodyPr>
          <a:lstStyle/>
          <a:p>
            <a:pPr marL="0" indent="0" algn="ctr">
              <a:buNone/>
            </a:pPr>
            <a:r>
              <a:rPr lang="it-IT" sz="3800" b="1" dirty="0">
                <a:solidFill>
                  <a:srgbClr val="FFC000"/>
                </a:solidFill>
                <a:effectLst/>
                <a:latin typeface="Comic Sans MS" panose="030F0702030302020204" pitchFamily="66" charset="0"/>
                <a:ea typeface="Calibri" panose="020F0502020204030204" pitchFamily="34" charset="0"/>
              </a:rPr>
              <a:t>ARMIDA BARELLI </a:t>
            </a:r>
          </a:p>
          <a:p>
            <a:pPr marL="0" indent="0" algn="ctr">
              <a:buNone/>
            </a:pPr>
            <a:r>
              <a:rPr lang="it-IT" sz="2000" dirty="0">
                <a:latin typeface="Calibri" panose="020F0502020204030204" pitchFamily="34" charset="0"/>
                <a:cs typeface="Calibri" panose="020F0502020204030204" pitchFamily="34" charset="0"/>
              </a:rPr>
              <a:t>Di queste donne Armida Barelli è la “sorella maggiore”.</a:t>
            </a:r>
          </a:p>
          <a:p>
            <a:pPr marL="0" indent="0" algn="ctr">
              <a:buNone/>
            </a:pPr>
            <a:r>
              <a:rPr lang="it-IT" sz="2000" dirty="0">
                <a:latin typeface="Calibri" panose="020F0502020204030204" pitchFamily="34" charset="0"/>
                <a:cs typeface="Calibri" panose="020F0502020204030204" pitchFamily="34" charset="0"/>
              </a:rPr>
              <a:t>Nei lunghi viaggi con padre Gemelli, Armida conosce l’aridità di chi vive immerso nel lavoro, chi corre ogni giorno, chi abita nel deserto del mondo e inventerà un termine per indicare spazi nuovi: le Oasi, case di spiritualità e di formazione, diffuse soprattutto nei luoghi francescani (la prima Oasi a nascere è quella di Assisi nel 1933).</a:t>
            </a:r>
          </a:p>
          <a:p>
            <a:pPr marL="0" indent="0">
              <a:buNone/>
            </a:pPr>
            <a:endParaRPr lang="it-IT" sz="1800" dirty="0">
              <a:solidFill>
                <a:srgbClr val="403B38"/>
              </a:solidFill>
              <a:effectLst/>
              <a:latin typeface="Arial" panose="020B0604020202020204" pitchFamily="34" charset="0"/>
              <a:ea typeface="Calibri" panose="020F0502020204030204" pitchFamily="34" charset="0"/>
            </a:endParaRPr>
          </a:p>
          <a:p>
            <a:pPr marL="0" indent="0">
              <a:buNone/>
            </a:pPr>
            <a:endParaRPr lang="it-IT" dirty="0"/>
          </a:p>
        </p:txBody>
      </p:sp>
      <p:sp>
        <p:nvSpPr>
          <p:cNvPr id="4" name="CasellaDiTesto 3">
            <a:extLst>
              <a:ext uri="{FF2B5EF4-FFF2-40B4-BE49-F238E27FC236}">
                <a16:creationId xmlns:a16="http://schemas.microsoft.com/office/drawing/2014/main" id="{C97A12B7-BDBD-4D4B-9FB3-D795DBB73598}"/>
              </a:ext>
            </a:extLst>
          </p:cNvPr>
          <p:cNvSpPr txBox="1"/>
          <p:nvPr/>
        </p:nvSpPr>
        <p:spPr>
          <a:xfrm>
            <a:off x="2054190" y="4610991"/>
            <a:ext cx="9881648" cy="1107996"/>
          </a:xfrm>
          <a:prstGeom prst="rect">
            <a:avLst/>
          </a:prstGeom>
          <a:noFill/>
        </p:spPr>
        <p:txBody>
          <a:bodyPr wrap="square" rtlCol="0">
            <a:spAutoFit/>
          </a:bodyPr>
          <a:lstStyle/>
          <a:p>
            <a:r>
              <a:rPr lang="it-IT" sz="2400" b="1" i="1"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Vivete nel mondo, sorelle mie, senza nulla concedere al mondo!</a:t>
            </a:r>
            <a:r>
              <a:rPr lang="it-IT" sz="2400" b="1" i="1" dirty="0">
                <a:solidFill>
                  <a:srgbClr val="00B050"/>
                </a:solidFill>
                <a:latin typeface="Calibri" panose="020F0502020204030204" pitchFamily="34" charset="0"/>
                <a:ea typeface="Times New Roman" panose="02020603050405020304" pitchFamily="18" charset="0"/>
                <a:cs typeface="Calibri" panose="020F0502020204030204" pitchFamily="34" charset="0"/>
              </a:rPr>
              <a:t> </a:t>
            </a:r>
            <a:r>
              <a:rPr lang="it-IT" sz="2400" b="1" i="1"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Lavorate senza posa, pregate senza posa, ma soprattutto amate, amate, amate!...</a:t>
            </a:r>
            <a:endParaRPr lang="it-IT" sz="2400" b="1" i="1" dirty="0">
              <a:solidFill>
                <a:srgbClr val="00B050"/>
              </a:solidFill>
              <a:effectLst/>
              <a:latin typeface="Calibri" panose="020F0502020204030204" pitchFamily="34" charset="0"/>
              <a:ea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26284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2BAE2D-8EE4-4ECD-B3A6-46DFFA8BAD1A}"/>
              </a:ext>
            </a:extLst>
          </p:cNvPr>
          <p:cNvSpPr>
            <a:spLocks noGrp="1"/>
          </p:cNvSpPr>
          <p:nvPr>
            <p:ph idx="1"/>
          </p:nvPr>
        </p:nvSpPr>
        <p:spPr>
          <a:xfrm>
            <a:off x="2589213" y="1553557"/>
            <a:ext cx="8915400" cy="492892"/>
          </a:xfrm>
        </p:spPr>
        <p:txBody>
          <a:bodyPr>
            <a:noAutofit/>
          </a:bodyPr>
          <a:lstStyle/>
          <a:p>
            <a:pPr marL="0" indent="0" algn="ctr">
              <a:buNone/>
            </a:pPr>
            <a:r>
              <a:rPr lang="it-IT" sz="3200" b="1" dirty="0">
                <a:solidFill>
                  <a:srgbClr val="FF0000"/>
                </a:solidFill>
                <a:latin typeface="Bradley Hand ITC" panose="03070402050302030203" pitchFamily="66" charset="0"/>
              </a:rPr>
              <a:t>L’ESPERIENZA</a:t>
            </a:r>
          </a:p>
        </p:txBody>
      </p:sp>
      <p:sp>
        <p:nvSpPr>
          <p:cNvPr id="4" name="Titolo 1">
            <a:extLst>
              <a:ext uri="{FF2B5EF4-FFF2-40B4-BE49-F238E27FC236}">
                <a16:creationId xmlns:a16="http://schemas.microsoft.com/office/drawing/2014/main" id="{BB1C7B57-FDA2-4670-8D57-6940307DC298}"/>
              </a:ext>
            </a:extLst>
          </p:cNvPr>
          <p:cNvSpPr>
            <a:spLocks noGrp="1"/>
          </p:cNvSpPr>
          <p:nvPr>
            <p:ph type="title"/>
          </p:nvPr>
        </p:nvSpPr>
        <p:spPr>
          <a:xfrm>
            <a:off x="2592388" y="623888"/>
            <a:ext cx="8912225" cy="621252"/>
          </a:xfrm>
        </p:spPr>
        <p:txBody>
          <a:bodyPr>
            <a:normAutofit fontScale="90000"/>
          </a:bodyPr>
          <a:lstStyle/>
          <a:p>
            <a:pPr algn="ctr"/>
            <a:r>
              <a:rPr lang="it-IT" sz="3000" dirty="0"/>
              <a:t>I LUOGHI DELLA FORMAZIONE</a:t>
            </a:r>
            <a:r>
              <a:rPr lang="it-IT" dirty="0"/>
              <a:t>	</a:t>
            </a:r>
          </a:p>
        </p:txBody>
      </p:sp>
      <p:sp>
        <p:nvSpPr>
          <p:cNvPr id="6" name="CasellaDiTesto 5">
            <a:extLst>
              <a:ext uri="{FF2B5EF4-FFF2-40B4-BE49-F238E27FC236}">
                <a16:creationId xmlns:a16="http://schemas.microsoft.com/office/drawing/2014/main" id="{D2FDFBB7-7B06-4022-B475-8E21A26B081E}"/>
              </a:ext>
            </a:extLst>
          </p:cNvPr>
          <p:cNvSpPr txBox="1"/>
          <p:nvPr/>
        </p:nvSpPr>
        <p:spPr>
          <a:xfrm>
            <a:off x="3059360" y="2933849"/>
            <a:ext cx="3548830" cy="3416320"/>
          </a:xfrm>
          <a:prstGeom prst="rect">
            <a:avLst/>
          </a:prstGeom>
          <a:noFill/>
        </p:spPr>
        <p:txBody>
          <a:bodyPr wrap="square" numCol="1" rtlCol="0">
            <a:spAutoFit/>
          </a:bodyPr>
          <a:lstStyle/>
          <a:p>
            <a:pPr marL="285750" indent="-285750">
              <a:buFont typeface="Wingdings" panose="05000000000000000000" pitchFamily="2" charset="2"/>
              <a:buChar char="Ø"/>
            </a:pPr>
            <a:r>
              <a:rPr lang="it-IT" sz="2000" dirty="0"/>
              <a:t>Pensiero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Azione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Discernimento</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Attenzione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Vivere aperto e creativo</a:t>
            </a:r>
          </a:p>
          <a:p>
            <a:pPr marL="285750" indent="-285750">
              <a:buFont typeface="Wingdings" panose="05000000000000000000" pitchFamily="2" charset="2"/>
              <a:buChar char="Ø"/>
            </a:pPr>
            <a:endParaRPr lang="it-IT" dirty="0"/>
          </a:p>
          <a:p>
            <a:endParaRPr lang="it-IT" dirty="0"/>
          </a:p>
        </p:txBody>
      </p:sp>
      <p:pic>
        <p:nvPicPr>
          <p:cNvPr id="7" name="Immagine 6">
            <a:extLst>
              <a:ext uri="{FF2B5EF4-FFF2-40B4-BE49-F238E27FC236}">
                <a16:creationId xmlns:a16="http://schemas.microsoft.com/office/drawing/2014/main" id="{C7048BC6-380F-441A-922D-CAAAE25581D6}"/>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 b="10062"/>
          <a:stretch/>
        </p:blipFill>
        <p:spPr>
          <a:xfrm>
            <a:off x="2214881" y="714166"/>
            <a:ext cx="2170660" cy="2115862"/>
          </a:xfrm>
          <a:prstGeom prst="rect">
            <a:avLst/>
          </a:prstGeom>
        </p:spPr>
      </p:pic>
      <p:pic>
        <p:nvPicPr>
          <p:cNvPr id="8" name="Immagine 7">
            <a:extLst>
              <a:ext uri="{FF2B5EF4-FFF2-40B4-BE49-F238E27FC236}">
                <a16:creationId xmlns:a16="http://schemas.microsoft.com/office/drawing/2014/main" id="{29144BF4-9D37-4C13-B798-BA08C8E4A40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338560" y="1742389"/>
            <a:ext cx="1989839" cy="1989839"/>
          </a:xfrm>
          <a:prstGeom prst="rect">
            <a:avLst/>
          </a:prstGeom>
        </p:spPr>
      </p:pic>
      <p:sp>
        <p:nvSpPr>
          <p:cNvPr id="2" name="CasellaDiTesto 1">
            <a:extLst>
              <a:ext uri="{FF2B5EF4-FFF2-40B4-BE49-F238E27FC236}">
                <a16:creationId xmlns:a16="http://schemas.microsoft.com/office/drawing/2014/main" id="{C78A56CD-08A7-4948-83D6-0CCDC90AEAEC}"/>
              </a:ext>
            </a:extLst>
          </p:cNvPr>
          <p:cNvSpPr txBox="1"/>
          <p:nvPr/>
        </p:nvSpPr>
        <p:spPr>
          <a:xfrm>
            <a:off x="7196998" y="2933849"/>
            <a:ext cx="2872049" cy="3447098"/>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t>Emozione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Relazioni vive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Gesti e scelte</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Cura</a:t>
            </a:r>
          </a:p>
          <a:p>
            <a:pPr marL="285750" indent="-285750">
              <a:buFont typeface="Wingdings" panose="05000000000000000000" pitchFamily="2" charset="2"/>
              <a:buChar char="Ø"/>
            </a:pPr>
            <a:endParaRPr lang="it-IT" sz="2000" dirty="0"/>
          </a:p>
          <a:p>
            <a:pPr marL="285750" indent="-285750">
              <a:buFont typeface="Wingdings" panose="05000000000000000000" pitchFamily="2" charset="2"/>
              <a:buChar char="Ø"/>
            </a:pPr>
            <a:r>
              <a:rPr lang="it-IT" sz="2000" dirty="0"/>
              <a:t>Carica umana e spirituale</a:t>
            </a:r>
          </a:p>
          <a:p>
            <a:endParaRPr lang="it-IT" dirty="0"/>
          </a:p>
        </p:txBody>
      </p:sp>
    </p:spTree>
    <p:extLst>
      <p:ext uri="{BB962C8B-B14F-4D97-AF65-F5344CB8AC3E}">
        <p14:creationId xmlns:p14="http://schemas.microsoft.com/office/powerpoint/2010/main" val="243472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heel(1)">
                                      <p:cBhvr>
                                        <p:cTn id="41" dur="20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wipe(down)">
                                      <p:cBhvr>
                                        <p:cTn id="46" dur="580">
                                          <p:stCondLst>
                                            <p:cond delay="0"/>
                                          </p:stCondLst>
                                        </p:cTn>
                                        <p:tgtEl>
                                          <p:spTgt spid="2"/>
                                        </p:tgtEl>
                                      </p:cBhvr>
                                    </p:animEffect>
                                    <p:anim calcmode="lin" valueType="num">
                                      <p:cBhvr>
                                        <p:cTn id="47"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52" dur="26">
                                          <p:stCondLst>
                                            <p:cond delay="650"/>
                                          </p:stCondLst>
                                        </p:cTn>
                                        <p:tgtEl>
                                          <p:spTgt spid="2"/>
                                        </p:tgtEl>
                                      </p:cBhvr>
                                      <p:to x="100000" y="60000"/>
                                    </p:animScale>
                                    <p:animScale>
                                      <p:cBhvr>
                                        <p:cTn id="53" dur="166" decel="50000">
                                          <p:stCondLst>
                                            <p:cond delay="676"/>
                                          </p:stCondLst>
                                        </p:cTn>
                                        <p:tgtEl>
                                          <p:spTgt spid="2"/>
                                        </p:tgtEl>
                                      </p:cBhvr>
                                      <p:to x="100000" y="100000"/>
                                    </p:animScale>
                                    <p:animScale>
                                      <p:cBhvr>
                                        <p:cTn id="54" dur="26">
                                          <p:stCondLst>
                                            <p:cond delay="1312"/>
                                          </p:stCondLst>
                                        </p:cTn>
                                        <p:tgtEl>
                                          <p:spTgt spid="2"/>
                                        </p:tgtEl>
                                      </p:cBhvr>
                                      <p:to x="100000" y="80000"/>
                                    </p:animScale>
                                    <p:animScale>
                                      <p:cBhvr>
                                        <p:cTn id="55" dur="166" decel="50000">
                                          <p:stCondLst>
                                            <p:cond delay="1338"/>
                                          </p:stCondLst>
                                        </p:cTn>
                                        <p:tgtEl>
                                          <p:spTgt spid="2"/>
                                        </p:tgtEl>
                                      </p:cBhvr>
                                      <p:to x="100000" y="100000"/>
                                    </p:animScale>
                                    <p:animScale>
                                      <p:cBhvr>
                                        <p:cTn id="56" dur="26">
                                          <p:stCondLst>
                                            <p:cond delay="1642"/>
                                          </p:stCondLst>
                                        </p:cTn>
                                        <p:tgtEl>
                                          <p:spTgt spid="2"/>
                                        </p:tgtEl>
                                      </p:cBhvr>
                                      <p:to x="100000" y="90000"/>
                                    </p:animScale>
                                    <p:animScale>
                                      <p:cBhvr>
                                        <p:cTn id="57" dur="166" decel="50000">
                                          <p:stCondLst>
                                            <p:cond delay="1668"/>
                                          </p:stCondLst>
                                        </p:cTn>
                                        <p:tgtEl>
                                          <p:spTgt spid="2"/>
                                        </p:tgtEl>
                                      </p:cBhvr>
                                      <p:to x="100000" y="100000"/>
                                    </p:animScale>
                                    <p:animScale>
                                      <p:cBhvr>
                                        <p:cTn id="58" dur="26">
                                          <p:stCondLst>
                                            <p:cond delay="1808"/>
                                          </p:stCondLst>
                                        </p:cTn>
                                        <p:tgtEl>
                                          <p:spTgt spid="2"/>
                                        </p:tgtEl>
                                      </p:cBhvr>
                                      <p:to x="100000" y="95000"/>
                                    </p:animScale>
                                    <p:animScale>
                                      <p:cBhvr>
                                        <p:cTn id="59"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2" grpId="0"/>
    </p:bld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1204</TotalTime>
  <Words>2336</Words>
  <Application>Microsoft Office PowerPoint</Application>
  <PresentationFormat>Widescreen</PresentationFormat>
  <Paragraphs>358</Paragraphs>
  <Slides>23</Slides>
  <Notes>3</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23</vt:i4>
      </vt:variant>
    </vt:vector>
  </HeadingPairs>
  <TitlesOfParts>
    <vt:vector size="34" baseType="lpstr">
      <vt:lpstr>Arial</vt:lpstr>
      <vt:lpstr>Bradley Hand ITC</vt:lpstr>
      <vt:lpstr>Calibri</vt:lpstr>
      <vt:lpstr>Cavolini</vt:lpstr>
      <vt:lpstr>Century Gothic</vt:lpstr>
      <vt:lpstr>Comic Sans MS</vt:lpstr>
      <vt:lpstr>Ink Free</vt:lpstr>
      <vt:lpstr>TT160t00</vt:lpstr>
      <vt:lpstr>Wingdings</vt:lpstr>
      <vt:lpstr>Wingdings 3</vt:lpstr>
      <vt:lpstr>Filo</vt:lpstr>
      <vt:lpstr>TESTA     E     CUORE </vt:lpstr>
      <vt:lpstr>TESTA     E     CUORE </vt:lpstr>
      <vt:lpstr>IL SERVIZIO EDUCATIVO </vt:lpstr>
      <vt:lpstr>IL SERVIZIO EDUCATIVO </vt:lpstr>
      <vt:lpstr>Presentazione standard di PowerPoint</vt:lpstr>
      <vt:lpstr>Presentazione standard di PowerPoint</vt:lpstr>
      <vt:lpstr>I LUOGHI DELLA FORMAZIONE </vt:lpstr>
      <vt:lpstr>I LUOGHI DELLA FORMAZIONE </vt:lpstr>
      <vt:lpstr>I LUOGHI DELLA FORMAZIONE </vt:lpstr>
      <vt:lpstr>I LUOGHI DELLA FORMAZIONE </vt:lpstr>
      <vt:lpstr>I LUOGHI DELLA FORMAZIONE </vt:lpstr>
      <vt:lpstr>I LUOGHI DELLA FORMAZIONE </vt:lpstr>
      <vt:lpstr>I LUOGHI DELLA FORMAZIONE </vt:lpstr>
      <vt:lpstr>I LUOGHI DELLA FORMAZIONE </vt:lpstr>
      <vt:lpstr>I LUOGHI DELLA FORMAZIONE </vt:lpstr>
      <vt:lpstr>I LUOGHI DELLA FORMAZIONE </vt:lpstr>
      <vt:lpstr>LAICI MISSIONARI LAICI DEDICATI ALLA PROPRIA CHIESA</vt:lpstr>
      <vt:lpstr>LAICI MISSIONARI LAICI DEDICATI ALLA PROPRIA CHIESA</vt:lpstr>
      <vt:lpstr>LAICI MISSIONARI</vt:lpstr>
      <vt:lpstr>LAICI MISSIONARI</vt:lpstr>
      <vt:lpstr>     LAICI DEDICATI ALLA PROPRIA CHIESA</vt:lpstr>
      <vt:lpstr>     LAICI DEDICATI ALLA PROPRIA CHIESA</vt:lpstr>
      <vt:lpstr>   Dialogo al proprio interno, tra fratelli che si vogliono bene e che nella pluralità di sensibilità, talenti, vocazioni sanno camminare insieme ascoltandosi a vicenda, e dialogo con il mondo, con tutte le culture, le opinioni, le religioni.  Dialogo con ciascun uomo, credente o non credente, vicino a noi per tradizioni e sensibilità o distante mille miglia per il modo di pensare e vivere, per aspirazioni, interessi, principi morali. Un atteggiamento che ci porta a sbilanciarci in avanti verso “tutto ciò che è umano”, verso tutti gli uomini perché il dialogo chiede di essere intrapreso “senza limiti e senza calcoli”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SERVIZIO EDUCATIVO </dc:title>
  <dc:creator>Cristina Alemanno</dc:creator>
  <cp:lastModifiedBy>Cristina Alemanno</cp:lastModifiedBy>
  <cp:revision>263</cp:revision>
  <dcterms:created xsi:type="dcterms:W3CDTF">2021-02-20T21:14:13Z</dcterms:created>
  <dcterms:modified xsi:type="dcterms:W3CDTF">2021-07-27T19:09:52Z</dcterms:modified>
</cp:coreProperties>
</file>